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79" r:id="rId3"/>
    <p:sldId id="280" r:id="rId4"/>
    <p:sldId id="278" r:id="rId5"/>
    <p:sldId id="281" r:id="rId6"/>
    <p:sldId id="282" r:id="rId7"/>
    <p:sldId id="267" r:id="rId8"/>
    <p:sldId id="258" r:id="rId9"/>
    <p:sldId id="260" r:id="rId10"/>
    <p:sldId id="277" r:id="rId11"/>
    <p:sldId id="268" r:id="rId12"/>
    <p:sldId id="261" r:id="rId13"/>
    <p:sldId id="262" r:id="rId14"/>
    <p:sldId id="266" r:id="rId15"/>
    <p:sldId id="269" r:id="rId16"/>
    <p:sldId id="273" r:id="rId17"/>
    <p:sldId id="287" r:id="rId18"/>
    <p:sldId id="272" r:id="rId19"/>
    <p:sldId id="284" r:id="rId20"/>
    <p:sldId id="285" r:id="rId21"/>
    <p:sldId id="286" r:id="rId22"/>
    <p:sldId id="274" r:id="rId23"/>
    <p:sldId id="270" r:id="rId24"/>
    <p:sldId id="271" r:id="rId25"/>
    <p:sldId id="276" r:id="rId26"/>
    <p:sldId id="275" r:id="rId27"/>
    <p:sldId id="283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3489F-5304-43BE-8B0B-CA0667E174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711B60C-5D74-4503-8350-A063A541250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/>
            <a:t>Staff training</a:t>
          </a:r>
        </a:p>
        <a:p>
          <a:r>
            <a:rPr lang="en-US" sz="2800" b="1" dirty="0" smtClean="0"/>
            <a:t>10th June</a:t>
          </a:r>
        </a:p>
      </dgm:t>
    </dgm:pt>
    <dgm:pt modelId="{15C68D4D-2F08-48CD-BA50-97177CB7F388}" type="parTrans" cxnId="{E3BB39AB-30A8-4D43-A3EA-68D89F957CAC}">
      <dgm:prSet/>
      <dgm:spPr/>
      <dgm:t>
        <a:bodyPr/>
        <a:lstStyle/>
        <a:p>
          <a:endParaRPr lang="en-US"/>
        </a:p>
      </dgm:t>
    </dgm:pt>
    <dgm:pt modelId="{8776FB3C-DCA0-4D3A-9EA7-004886E7C3C5}" type="sibTrans" cxnId="{E3BB39AB-30A8-4D43-A3EA-68D89F957CAC}">
      <dgm:prSet/>
      <dgm:spPr/>
      <dgm:t>
        <a:bodyPr/>
        <a:lstStyle/>
        <a:p>
          <a:endParaRPr lang="en-US"/>
        </a:p>
      </dgm:t>
    </dgm:pt>
    <dgm:pt modelId="{72C48E24-5676-4B3D-9E52-CFC861118AA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Y10 training in </a:t>
          </a:r>
        </a:p>
        <a:p>
          <a:r>
            <a:rPr lang="en-US" sz="2400" b="1" dirty="0" smtClean="0">
              <a:solidFill>
                <a:schemeClr val="bg1"/>
              </a:solidFill>
            </a:rPr>
            <a:t>mentor time</a:t>
          </a:r>
          <a:endParaRPr lang="en-US" sz="2400" b="1" dirty="0" smtClean="0"/>
        </a:p>
        <a:p>
          <a:r>
            <a:rPr lang="en-US" sz="2400" b="1" dirty="0" smtClean="0"/>
            <a:t>w/c 10th June</a:t>
          </a:r>
        </a:p>
      </dgm:t>
    </dgm:pt>
    <dgm:pt modelId="{52A20145-2722-4000-AF46-0973C8820467}" type="parTrans" cxnId="{CF1DFA68-CDFE-44AB-93D8-811C180D8FF9}">
      <dgm:prSet/>
      <dgm:spPr/>
      <dgm:t>
        <a:bodyPr/>
        <a:lstStyle/>
        <a:p>
          <a:endParaRPr lang="en-US"/>
        </a:p>
      </dgm:t>
    </dgm:pt>
    <dgm:pt modelId="{C144D34A-BA6B-49E5-81A8-435EA0315320}" type="sibTrans" cxnId="{CF1DFA68-CDFE-44AB-93D8-811C180D8FF9}">
      <dgm:prSet/>
      <dgm:spPr/>
      <dgm:t>
        <a:bodyPr/>
        <a:lstStyle/>
        <a:p>
          <a:endParaRPr lang="en-US"/>
        </a:p>
      </dgm:t>
    </dgm:pt>
    <dgm:pt modelId="{C1B5CF5E-33CE-4EB3-ACD2-84983AC1F06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2400" b="1" dirty="0" smtClean="0"/>
        </a:p>
        <a:p>
          <a:r>
            <a:rPr lang="en-US" sz="2400" b="1" dirty="0" smtClean="0"/>
            <a:t>Y7-9 training</a:t>
          </a:r>
        </a:p>
        <a:p>
          <a:r>
            <a:rPr lang="en-US" sz="2400" b="1" dirty="0" smtClean="0">
              <a:solidFill>
                <a:schemeClr val="bg1"/>
              </a:solidFill>
            </a:rPr>
            <a:t>in I</a:t>
          </a:r>
          <a:r>
            <a:rPr lang="en-US" sz="2400" b="1" dirty="0" smtClean="0"/>
            <a:t>CT lessons </a:t>
          </a:r>
        </a:p>
        <a:p>
          <a:r>
            <a:rPr lang="en-US" sz="2400" b="1" dirty="0" smtClean="0">
              <a:solidFill>
                <a:schemeClr val="bg1"/>
              </a:solidFill>
            </a:rPr>
            <a:t>Y12 training in</a:t>
          </a:r>
        </a:p>
        <a:p>
          <a:r>
            <a:rPr lang="en-US" sz="2400" b="1" dirty="0" smtClean="0">
              <a:solidFill>
                <a:schemeClr val="bg1"/>
              </a:solidFill>
            </a:rPr>
            <a:t>futures lessons</a:t>
          </a:r>
          <a:endParaRPr lang="en-US" sz="2400" b="1" dirty="0" smtClean="0"/>
        </a:p>
        <a:p>
          <a:r>
            <a:rPr lang="en-US" sz="2400" b="1" dirty="0" smtClean="0"/>
            <a:t>w/c 17th June</a:t>
          </a:r>
        </a:p>
        <a:p>
          <a:endParaRPr lang="en-US" sz="1800" dirty="0"/>
        </a:p>
      </dgm:t>
    </dgm:pt>
    <dgm:pt modelId="{140D15DD-FFF6-4EA4-AD1D-790D280330B7}" type="parTrans" cxnId="{2D7D60A1-E8A6-4651-9D31-59941816EA23}">
      <dgm:prSet/>
      <dgm:spPr/>
      <dgm:t>
        <a:bodyPr/>
        <a:lstStyle/>
        <a:p>
          <a:endParaRPr lang="en-US"/>
        </a:p>
      </dgm:t>
    </dgm:pt>
    <dgm:pt modelId="{1BFF6EBF-2C5A-4977-83B3-4AF8D06F8BB1}" type="sibTrans" cxnId="{2D7D60A1-E8A6-4651-9D31-59941816EA23}">
      <dgm:prSet/>
      <dgm:spPr/>
      <dgm:t>
        <a:bodyPr/>
        <a:lstStyle/>
        <a:p>
          <a:endParaRPr lang="en-US"/>
        </a:p>
      </dgm:t>
    </dgm:pt>
    <dgm:pt modelId="{7ADD73DA-052A-4CD4-A4F0-22E3C1D74A0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/>
            <a:t>Launch of SIMS homework</a:t>
          </a:r>
        </a:p>
        <a:p>
          <a:r>
            <a:rPr lang="en-US" sz="2400" b="1" dirty="0" smtClean="0"/>
            <a:t> </a:t>
          </a:r>
        </a:p>
        <a:p>
          <a:r>
            <a:rPr lang="en-US" sz="2400" b="1" dirty="0" smtClean="0"/>
            <a:t>24</a:t>
          </a:r>
          <a:r>
            <a:rPr lang="en-US" sz="2400" b="1" baseline="30000" dirty="0" smtClean="0"/>
            <a:t>th</a:t>
          </a:r>
          <a:r>
            <a:rPr lang="en-US" sz="2400" b="1" dirty="0" smtClean="0"/>
            <a:t> June</a:t>
          </a:r>
          <a:endParaRPr lang="en-US" sz="2400" b="1" dirty="0"/>
        </a:p>
      </dgm:t>
    </dgm:pt>
    <dgm:pt modelId="{BE0ECDDC-7BFE-4158-9E0F-01A5348C7195}" type="parTrans" cxnId="{39872110-48D4-45CD-A3D5-436C6E1E92A0}">
      <dgm:prSet/>
      <dgm:spPr/>
      <dgm:t>
        <a:bodyPr/>
        <a:lstStyle/>
        <a:p>
          <a:endParaRPr lang="en-US"/>
        </a:p>
      </dgm:t>
    </dgm:pt>
    <dgm:pt modelId="{45203B33-0423-4251-8489-D8FE10085429}" type="sibTrans" cxnId="{39872110-48D4-45CD-A3D5-436C6E1E92A0}">
      <dgm:prSet/>
      <dgm:spPr/>
      <dgm:t>
        <a:bodyPr/>
        <a:lstStyle/>
        <a:p>
          <a:endParaRPr lang="en-US"/>
        </a:p>
      </dgm:t>
    </dgm:pt>
    <dgm:pt modelId="{BBB40257-F654-4CCD-B503-B7403C2BD030}" type="pres">
      <dgm:prSet presAssocID="{A483489F-5304-43BE-8B0B-CA0667E174D8}" presName="Name0" presStyleCnt="0">
        <dgm:presLayoutVars>
          <dgm:dir/>
          <dgm:resizeHandles val="exact"/>
        </dgm:presLayoutVars>
      </dgm:prSet>
      <dgm:spPr/>
    </dgm:pt>
    <dgm:pt modelId="{B0C5980D-EEB2-47DF-B191-97E1835903C9}" type="pres">
      <dgm:prSet presAssocID="{2711B60C-5D74-4503-8350-A063A54125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603D4-5D34-453B-8115-E3D606D281FF}" type="pres">
      <dgm:prSet presAssocID="{8776FB3C-DCA0-4D3A-9EA7-004886E7C3C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0907A90-AA4C-4189-BD72-D9F49A530E67}" type="pres">
      <dgm:prSet presAssocID="{8776FB3C-DCA0-4D3A-9EA7-004886E7C3C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E1507D1-EC30-4926-BFD8-5C99A901D2B6}" type="pres">
      <dgm:prSet presAssocID="{72C48E24-5676-4B3D-9E52-CFC861118AAE}" presName="node" presStyleLbl="node1" presStyleIdx="1" presStyleCnt="4" custScaleX="105997" custLinFactNeighborX="-3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F20A-07B1-4081-87E6-E1DF2BA7B553}" type="pres">
      <dgm:prSet presAssocID="{C144D34A-BA6B-49E5-81A8-435EA03153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9C1A18-1960-469C-86F5-126E18B432B5}" type="pres">
      <dgm:prSet presAssocID="{C144D34A-BA6B-49E5-81A8-435EA03153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0A35CC4-0BA1-4D60-8A4F-2D573A0D0560}" type="pres">
      <dgm:prSet presAssocID="{C1B5CF5E-33CE-4EB3-ACD2-84983AC1F0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B51DE-9CD7-43D3-B980-ECC6FC9C54A5}" type="pres">
      <dgm:prSet presAssocID="{1BFF6EBF-2C5A-4977-83B3-4AF8D06F8B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6935048-C67C-4ACD-8AC2-E6B0B6AC8681}" type="pres">
      <dgm:prSet presAssocID="{1BFF6EBF-2C5A-4977-83B3-4AF8D06F8BB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1BCB586-AD42-4576-806A-FFD39C19C822}" type="pres">
      <dgm:prSet presAssocID="{7ADD73DA-052A-4CD4-A4F0-22E3C1D74A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7B609-4288-4C81-8560-4BD2BF3F3D71}" type="presOf" srcId="{A483489F-5304-43BE-8B0B-CA0667E174D8}" destId="{BBB40257-F654-4CCD-B503-B7403C2BD030}" srcOrd="0" destOrd="0" presId="urn:microsoft.com/office/officeart/2005/8/layout/process1"/>
    <dgm:cxn modelId="{3DD99C17-D4A3-475E-BACA-3B47CCDFAE8A}" type="presOf" srcId="{7ADD73DA-052A-4CD4-A4F0-22E3C1D74A0D}" destId="{71BCB586-AD42-4576-806A-FFD39C19C822}" srcOrd="0" destOrd="0" presId="urn:microsoft.com/office/officeart/2005/8/layout/process1"/>
    <dgm:cxn modelId="{A7D2220A-E65B-4B33-9C7E-477748BD3201}" type="presOf" srcId="{C144D34A-BA6B-49E5-81A8-435EA0315320}" destId="{C367F20A-07B1-4081-87E6-E1DF2BA7B553}" srcOrd="0" destOrd="0" presId="urn:microsoft.com/office/officeart/2005/8/layout/process1"/>
    <dgm:cxn modelId="{2FBF3499-7FBB-4CF0-9301-CF248A598C48}" type="presOf" srcId="{8776FB3C-DCA0-4D3A-9EA7-004886E7C3C5}" destId="{30907A90-AA4C-4189-BD72-D9F49A530E67}" srcOrd="1" destOrd="0" presId="urn:microsoft.com/office/officeart/2005/8/layout/process1"/>
    <dgm:cxn modelId="{76E9CB2B-F766-4FC3-92EB-C65EEFB5BA64}" type="presOf" srcId="{C1B5CF5E-33CE-4EB3-ACD2-84983AC1F06F}" destId="{70A35CC4-0BA1-4D60-8A4F-2D573A0D0560}" srcOrd="0" destOrd="0" presId="urn:microsoft.com/office/officeart/2005/8/layout/process1"/>
    <dgm:cxn modelId="{36F98668-136C-4D26-82CA-115B020AF296}" type="presOf" srcId="{1BFF6EBF-2C5A-4977-83B3-4AF8D06F8BB1}" destId="{4C8B51DE-9CD7-43D3-B980-ECC6FC9C54A5}" srcOrd="0" destOrd="0" presId="urn:microsoft.com/office/officeart/2005/8/layout/process1"/>
    <dgm:cxn modelId="{462668F4-C4BE-40BC-B62F-FE9C410526E0}" type="presOf" srcId="{C144D34A-BA6B-49E5-81A8-435EA0315320}" destId="{FA9C1A18-1960-469C-86F5-126E18B432B5}" srcOrd="1" destOrd="0" presId="urn:microsoft.com/office/officeart/2005/8/layout/process1"/>
    <dgm:cxn modelId="{53275660-47D7-4144-AA69-A8AA13AC2C7A}" type="presOf" srcId="{2711B60C-5D74-4503-8350-A063A5412504}" destId="{B0C5980D-EEB2-47DF-B191-97E1835903C9}" srcOrd="0" destOrd="0" presId="urn:microsoft.com/office/officeart/2005/8/layout/process1"/>
    <dgm:cxn modelId="{D8FFB917-F5AA-4981-B7D6-324677600595}" type="presOf" srcId="{72C48E24-5676-4B3D-9E52-CFC861118AAE}" destId="{6E1507D1-EC30-4926-BFD8-5C99A901D2B6}" srcOrd="0" destOrd="0" presId="urn:microsoft.com/office/officeart/2005/8/layout/process1"/>
    <dgm:cxn modelId="{E3BB39AB-30A8-4D43-A3EA-68D89F957CAC}" srcId="{A483489F-5304-43BE-8B0B-CA0667E174D8}" destId="{2711B60C-5D74-4503-8350-A063A5412504}" srcOrd="0" destOrd="0" parTransId="{15C68D4D-2F08-48CD-BA50-97177CB7F388}" sibTransId="{8776FB3C-DCA0-4D3A-9EA7-004886E7C3C5}"/>
    <dgm:cxn modelId="{2D7D60A1-E8A6-4651-9D31-59941816EA23}" srcId="{A483489F-5304-43BE-8B0B-CA0667E174D8}" destId="{C1B5CF5E-33CE-4EB3-ACD2-84983AC1F06F}" srcOrd="2" destOrd="0" parTransId="{140D15DD-FFF6-4EA4-AD1D-790D280330B7}" sibTransId="{1BFF6EBF-2C5A-4977-83B3-4AF8D06F8BB1}"/>
    <dgm:cxn modelId="{7A64ABB1-E87C-46B7-9777-4A5CE96A3145}" type="presOf" srcId="{1BFF6EBF-2C5A-4977-83B3-4AF8D06F8BB1}" destId="{A6935048-C67C-4ACD-8AC2-E6B0B6AC8681}" srcOrd="1" destOrd="0" presId="urn:microsoft.com/office/officeart/2005/8/layout/process1"/>
    <dgm:cxn modelId="{39872110-48D4-45CD-A3D5-436C6E1E92A0}" srcId="{A483489F-5304-43BE-8B0B-CA0667E174D8}" destId="{7ADD73DA-052A-4CD4-A4F0-22E3C1D74A0D}" srcOrd="3" destOrd="0" parTransId="{BE0ECDDC-7BFE-4158-9E0F-01A5348C7195}" sibTransId="{45203B33-0423-4251-8489-D8FE10085429}"/>
    <dgm:cxn modelId="{7CCA19B7-44A1-4463-97FD-F812FA30B156}" type="presOf" srcId="{8776FB3C-DCA0-4D3A-9EA7-004886E7C3C5}" destId="{A12603D4-5D34-453B-8115-E3D606D281FF}" srcOrd="0" destOrd="0" presId="urn:microsoft.com/office/officeart/2005/8/layout/process1"/>
    <dgm:cxn modelId="{CF1DFA68-CDFE-44AB-93D8-811C180D8FF9}" srcId="{A483489F-5304-43BE-8B0B-CA0667E174D8}" destId="{72C48E24-5676-4B3D-9E52-CFC861118AAE}" srcOrd="1" destOrd="0" parTransId="{52A20145-2722-4000-AF46-0973C8820467}" sibTransId="{C144D34A-BA6B-49E5-81A8-435EA0315320}"/>
    <dgm:cxn modelId="{B4AAB82F-2F50-4B49-BA56-DA684C24C617}" type="presParOf" srcId="{BBB40257-F654-4CCD-B503-B7403C2BD030}" destId="{B0C5980D-EEB2-47DF-B191-97E1835903C9}" srcOrd="0" destOrd="0" presId="urn:microsoft.com/office/officeart/2005/8/layout/process1"/>
    <dgm:cxn modelId="{6FAB909C-5EBD-4574-98A1-E57189D8A865}" type="presParOf" srcId="{BBB40257-F654-4CCD-B503-B7403C2BD030}" destId="{A12603D4-5D34-453B-8115-E3D606D281FF}" srcOrd="1" destOrd="0" presId="urn:microsoft.com/office/officeart/2005/8/layout/process1"/>
    <dgm:cxn modelId="{81EF0CE1-BBB2-4D66-8CE1-62B29BDE8DA0}" type="presParOf" srcId="{A12603D4-5D34-453B-8115-E3D606D281FF}" destId="{30907A90-AA4C-4189-BD72-D9F49A530E67}" srcOrd="0" destOrd="0" presId="urn:microsoft.com/office/officeart/2005/8/layout/process1"/>
    <dgm:cxn modelId="{D8655848-55D7-49B8-933C-1D9F6B697A27}" type="presParOf" srcId="{BBB40257-F654-4CCD-B503-B7403C2BD030}" destId="{6E1507D1-EC30-4926-BFD8-5C99A901D2B6}" srcOrd="2" destOrd="0" presId="urn:microsoft.com/office/officeart/2005/8/layout/process1"/>
    <dgm:cxn modelId="{896DA142-3C6F-41DC-A87D-0C009BAC1CB3}" type="presParOf" srcId="{BBB40257-F654-4CCD-B503-B7403C2BD030}" destId="{C367F20A-07B1-4081-87E6-E1DF2BA7B553}" srcOrd="3" destOrd="0" presId="urn:microsoft.com/office/officeart/2005/8/layout/process1"/>
    <dgm:cxn modelId="{9DABFC99-B98A-4565-84A4-7FC46F8603C9}" type="presParOf" srcId="{C367F20A-07B1-4081-87E6-E1DF2BA7B553}" destId="{FA9C1A18-1960-469C-86F5-126E18B432B5}" srcOrd="0" destOrd="0" presId="urn:microsoft.com/office/officeart/2005/8/layout/process1"/>
    <dgm:cxn modelId="{C8309C48-CE28-4853-8035-4460E002EC6A}" type="presParOf" srcId="{BBB40257-F654-4CCD-B503-B7403C2BD030}" destId="{70A35CC4-0BA1-4D60-8A4F-2D573A0D0560}" srcOrd="4" destOrd="0" presId="urn:microsoft.com/office/officeart/2005/8/layout/process1"/>
    <dgm:cxn modelId="{D8FD6605-5BEB-4FDB-8CB4-53973FEC49E1}" type="presParOf" srcId="{BBB40257-F654-4CCD-B503-B7403C2BD030}" destId="{4C8B51DE-9CD7-43D3-B980-ECC6FC9C54A5}" srcOrd="5" destOrd="0" presId="urn:microsoft.com/office/officeart/2005/8/layout/process1"/>
    <dgm:cxn modelId="{4D2F996E-AD7D-4B0B-B3D6-CFCB767143E9}" type="presParOf" srcId="{4C8B51DE-9CD7-43D3-B980-ECC6FC9C54A5}" destId="{A6935048-C67C-4ACD-8AC2-E6B0B6AC8681}" srcOrd="0" destOrd="0" presId="urn:microsoft.com/office/officeart/2005/8/layout/process1"/>
    <dgm:cxn modelId="{6CBBDA68-6C82-4418-9A3D-3153C843FC8A}" type="presParOf" srcId="{BBB40257-F654-4CCD-B503-B7403C2BD030}" destId="{71BCB586-AD42-4576-806A-FFD39C19C8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5980D-EEB2-47DF-B191-97E1835903C9}">
      <dsp:nvSpPr>
        <dsp:cNvPr id="0" name=""/>
        <dsp:cNvSpPr/>
      </dsp:nvSpPr>
      <dsp:spPr>
        <a:xfrm>
          <a:off x="5400" y="1082730"/>
          <a:ext cx="2244846" cy="37682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Staff training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10th June</a:t>
          </a:r>
        </a:p>
      </dsp:txBody>
      <dsp:txXfrm>
        <a:off x="71149" y="1148479"/>
        <a:ext cx="2113348" cy="3636782"/>
      </dsp:txXfrm>
    </dsp:sp>
    <dsp:sp modelId="{A12603D4-5D34-453B-8115-E3D606D281FF}">
      <dsp:nvSpPr>
        <dsp:cNvPr id="0" name=""/>
        <dsp:cNvSpPr/>
      </dsp:nvSpPr>
      <dsp:spPr>
        <a:xfrm>
          <a:off x="2466674" y="2688509"/>
          <a:ext cx="458827" cy="556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466674" y="2799853"/>
        <a:ext cx="321179" cy="334033"/>
      </dsp:txXfrm>
    </dsp:sp>
    <dsp:sp modelId="{6E1507D1-EC30-4926-BFD8-5C99A901D2B6}">
      <dsp:nvSpPr>
        <dsp:cNvPr id="0" name=""/>
        <dsp:cNvSpPr/>
      </dsp:nvSpPr>
      <dsp:spPr>
        <a:xfrm>
          <a:off x="3115958" y="1082730"/>
          <a:ext cx="2379469" cy="37682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Y10 training in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mentor time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w/c 10th June</a:t>
          </a:r>
        </a:p>
      </dsp:txBody>
      <dsp:txXfrm>
        <a:off x="3185650" y="1152422"/>
        <a:ext cx="2240085" cy="3628896"/>
      </dsp:txXfrm>
    </dsp:sp>
    <dsp:sp modelId="{C367F20A-07B1-4081-87E6-E1DF2BA7B553}">
      <dsp:nvSpPr>
        <dsp:cNvPr id="0" name=""/>
        <dsp:cNvSpPr/>
      </dsp:nvSpPr>
      <dsp:spPr>
        <a:xfrm>
          <a:off x="5727969" y="2688509"/>
          <a:ext cx="492987" cy="556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27969" y="2799853"/>
        <a:ext cx="345091" cy="334033"/>
      </dsp:txXfrm>
    </dsp:sp>
    <dsp:sp modelId="{70A35CC4-0BA1-4D60-8A4F-2D573A0D0560}">
      <dsp:nvSpPr>
        <dsp:cNvPr id="0" name=""/>
        <dsp:cNvSpPr/>
      </dsp:nvSpPr>
      <dsp:spPr>
        <a:xfrm>
          <a:off x="6425593" y="1082730"/>
          <a:ext cx="2244846" cy="37682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Y7-9 training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in I</a:t>
          </a:r>
          <a:r>
            <a:rPr lang="en-US" sz="2400" b="1" kern="1200" dirty="0" smtClean="0"/>
            <a:t>CT lessons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Y12 training 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futures lessons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w/c 17th June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491342" y="1148479"/>
        <a:ext cx="2113348" cy="3636782"/>
      </dsp:txXfrm>
    </dsp:sp>
    <dsp:sp modelId="{4C8B51DE-9CD7-43D3-B980-ECC6FC9C54A5}">
      <dsp:nvSpPr>
        <dsp:cNvPr id="0" name=""/>
        <dsp:cNvSpPr/>
      </dsp:nvSpPr>
      <dsp:spPr>
        <a:xfrm>
          <a:off x="8894924" y="2688509"/>
          <a:ext cx="475907" cy="556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894924" y="2799853"/>
        <a:ext cx="333135" cy="334033"/>
      </dsp:txXfrm>
    </dsp:sp>
    <dsp:sp modelId="{71BCB586-AD42-4576-806A-FFD39C19C822}">
      <dsp:nvSpPr>
        <dsp:cNvPr id="0" name=""/>
        <dsp:cNvSpPr/>
      </dsp:nvSpPr>
      <dsp:spPr>
        <a:xfrm>
          <a:off x="9568378" y="1082730"/>
          <a:ext cx="2244846" cy="37682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Launch of SIMS homework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24</a:t>
          </a:r>
          <a:r>
            <a:rPr lang="en-US" sz="2400" b="1" kern="1200" baseline="30000" dirty="0" smtClean="0"/>
            <a:t>th</a:t>
          </a:r>
          <a:r>
            <a:rPr lang="en-US" sz="2400" b="1" kern="1200" dirty="0" smtClean="0"/>
            <a:t> June</a:t>
          </a:r>
          <a:endParaRPr lang="en-US" sz="2400" b="1" kern="1200" dirty="0"/>
        </a:p>
      </dsp:txBody>
      <dsp:txXfrm>
        <a:off x="9634127" y="1148479"/>
        <a:ext cx="2113348" cy="3636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F723-A998-422D-B36D-F857973F418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AB60F-7D3A-45E8-8001-4720F06CB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7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41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60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7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4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4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3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31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14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3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4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80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we expect, OUR commitment to you and your parents/carers, this is our day to day business. Committed staff body. Vast majority of our students contribute positively to achieving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0D0E9-B564-4795-870C-71AF479946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0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2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4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6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32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34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6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9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09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1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5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1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76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E43D-5780-416E-B187-ED13B855528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AB6B-CBC0-47F6-9596-0A16F093022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800" b="1" i="1" dirty="0" smtClean="0"/>
              <a:t>BIG 3</a:t>
            </a:r>
            <a:br>
              <a:rPr lang="en-GB" sz="8800" b="1" i="1" dirty="0" smtClean="0"/>
            </a:br>
            <a:r>
              <a:rPr lang="en-GB" sz="6700" b="1" i="1" dirty="0" smtClean="0"/>
              <a:t>Making Homework Work</a:t>
            </a:r>
            <a:endParaRPr lang="en-GB" sz="67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76899" y="108721"/>
            <a:ext cx="5535062" cy="898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Highlight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where in the VLE (or other area) the sheet is kept or type on the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website.  Resources can still be handed out as hard copies in class.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82" name="AutoShape 10"/>
          <p:cNvCxnSpPr>
            <a:cxnSpLocks noChangeShapeType="1"/>
          </p:cNvCxnSpPr>
          <p:nvPr/>
        </p:nvCxnSpPr>
        <p:spPr bwMode="auto">
          <a:xfrm flipH="1" flipV="1">
            <a:off x="8561054" y="3555229"/>
            <a:ext cx="1493837" cy="777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727478" y="175731"/>
            <a:ext cx="4255976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Adding a worksheet/attachment</a:t>
            </a:r>
            <a:endParaRPr lang="en-GB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97" y="1146177"/>
            <a:ext cx="8887028" cy="4192586"/>
          </a:xfrm>
          <a:prstGeom prst="rect">
            <a:avLst/>
          </a:prstGeom>
        </p:spPr>
      </p:pic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>
            <a:off x="2907102" y="1006728"/>
            <a:ext cx="774812" cy="221955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79313" y="5421586"/>
            <a:ext cx="5476153" cy="1240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this code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add a clickable hyperlink to the homework description.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aseline="0" dirty="0" smtClean="0">
                <a:latin typeface="Arial" panose="020B0604020202020204" pitchFamily="34" charset="0"/>
              </a:rPr>
              <a:t>[click</a:t>
            </a:r>
            <a:r>
              <a:rPr lang="en-US" altLang="en-US" dirty="0" smtClean="0">
                <a:latin typeface="Arial" panose="020B0604020202020204" pitchFamily="34" charset="0"/>
              </a:rPr>
              <a:t> here ¦ </a:t>
            </a:r>
            <a:r>
              <a:rPr lang="en-US" altLang="en-US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wwww.example.com</a:t>
            </a:r>
            <a:r>
              <a:rPr lang="en-US" altLang="en-US" dirty="0" smtClean="0">
                <a:latin typeface="Arial" panose="020B0604020202020204" pitchFamily="34" charset="0"/>
              </a:rPr>
              <a:t>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e.g. to a page on the VLE, or to an online resource</a:t>
            </a:r>
          </a:p>
        </p:txBody>
      </p:sp>
      <p:cxnSp>
        <p:nvCxnSpPr>
          <p:cNvPr id="11" name="AutoShape 6"/>
          <p:cNvCxnSpPr>
            <a:cxnSpLocks noChangeShapeType="1"/>
          </p:cNvCxnSpPr>
          <p:nvPr/>
        </p:nvCxnSpPr>
        <p:spPr bwMode="auto">
          <a:xfrm flipH="1" flipV="1">
            <a:off x="4530501" y="4133850"/>
            <a:ext cx="204733" cy="89535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97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033" y="3738258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GB" sz="8800" b="1" i="1" dirty="0" smtClean="0"/>
              <a:t>Editing</a:t>
            </a:r>
            <a:br>
              <a:rPr lang="en-GB" sz="8800" b="1" i="1" dirty="0" smtClean="0"/>
            </a:br>
            <a:r>
              <a:rPr lang="en-GB" sz="8800" b="1" i="1" dirty="0" smtClean="0"/>
              <a:t/>
            </a:r>
            <a:br>
              <a:rPr lang="en-GB" sz="8800" b="1" i="1" dirty="0" smtClean="0"/>
            </a:br>
            <a:r>
              <a:rPr lang="en-GB" sz="8800" b="1" i="1" dirty="0" smtClean="0"/>
              <a:t>Homework</a:t>
            </a: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05" y="160419"/>
            <a:ext cx="5430367" cy="632059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37095" y="2439737"/>
            <a:ext cx="3753852" cy="22766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Click: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</a:t>
            </a:r>
            <a:endParaRPr lang="en-US" altLang="en-US" b="1" dirty="0">
              <a:latin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Homework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 Homework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 flipH="1">
            <a:off x="6962275" y="3176337"/>
            <a:ext cx="1074820" cy="186088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727478" y="175731"/>
            <a:ext cx="4255976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Editing </a:t>
            </a:r>
            <a:r>
              <a:rPr lang="en-GB" sz="2400" b="1" i="1" dirty="0" smtClean="0">
                <a:solidFill>
                  <a:schemeClr val="bg1"/>
                </a:solidFill>
              </a:rPr>
              <a:t>and </a:t>
            </a:r>
            <a:r>
              <a:rPr lang="en-GB" sz="2400" b="1" i="1" dirty="0">
                <a:solidFill>
                  <a:schemeClr val="bg1"/>
                </a:solidFill>
              </a:rPr>
              <a:t>m</a:t>
            </a:r>
            <a:r>
              <a:rPr lang="en-GB" sz="2400" b="1" i="1" dirty="0" smtClean="0">
                <a:solidFill>
                  <a:schemeClr val="bg1"/>
                </a:solidFill>
              </a:rPr>
              <a:t>onitoring </a:t>
            </a:r>
            <a:r>
              <a:rPr lang="en-GB" sz="2400" b="1" i="1" dirty="0" smtClean="0"/>
              <a:t>homework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7693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1196025"/>
            <a:ext cx="10987410" cy="37294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77336" y="2755628"/>
            <a:ext cx="3085388" cy="1150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1</a:t>
            </a:r>
            <a:r>
              <a:rPr lang="en-US" altLang="en-US" b="1" u="sng" dirty="0" smtClean="0">
                <a:latin typeface="Arial" panose="020B0604020202020204" pitchFamily="34" charset="0"/>
              </a:rPr>
              <a:t>) Select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Staff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23" name="AutoShape 10"/>
          <p:cNvCxnSpPr>
            <a:cxnSpLocks noChangeShapeType="1"/>
            <a:stCxn id="14" idx="1"/>
          </p:cNvCxnSpPr>
          <p:nvPr/>
        </p:nvCxnSpPr>
        <p:spPr bwMode="auto">
          <a:xfrm flipH="1">
            <a:off x="1782134" y="552181"/>
            <a:ext cx="1565820" cy="189870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47899" y="4967457"/>
            <a:ext cx="3085388" cy="1481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3</a:t>
            </a:r>
            <a:r>
              <a:rPr kumimoji="0" lang="en-US" altLang="en-U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Start date/ due </a:t>
            </a:r>
            <a:r>
              <a:rPr kumimoji="0" lang="en-US" altLang="en-U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 dates to identify past and future homework </a:t>
            </a:r>
            <a:endParaRPr kumimoji="0" lang="en-US" altLang="en-US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 flipV="1">
            <a:off x="3064042" y="4122823"/>
            <a:ext cx="96253" cy="84463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714286" y="4983188"/>
            <a:ext cx="6124788" cy="1481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2</a:t>
            </a:r>
            <a:r>
              <a:rPr lang="en-US" altLang="en-US" b="1" u="sng" dirty="0" smtClean="0">
                <a:latin typeface="Arial" panose="020B0604020202020204" pitchFamily="34" charset="0"/>
              </a:rPr>
              <a:t>) Date search type: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None – see all homework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</a:rPr>
              <a:t>set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Due on – see specific dates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Start on – see specific dates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In progress between – see homework between dates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30" name="AutoShape 10"/>
          <p:cNvCxnSpPr>
            <a:cxnSpLocks noChangeShapeType="1"/>
          </p:cNvCxnSpPr>
          <p:nvPr/>
        </p:nvCxnSpPr>
        <p:spPr bwMode="auto">
          <a:xfrm flipH="1" flipV="1">
            <a:off x="3889500" y="3346824"/>
            <a:ext cx="2403139" cy="163984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8646694" y="175731"/>
            <a:ext cx="333675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Monitoring homework</a:t>
            </a:r>
            <a:endParaRPr lang="en-GB" sz="2400" b="1" i="1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47954" y="264603"/>
            <a:ext cx="3085388" cy="575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4</a:t>
            </a:r>
            <a:r>
              <a:rPr lang="en-US" altLang="en-US" b="1" u="sng" dirty="0" smtClean="0">
                <a:latin typeface="Arial" panose="020B0604020202020204" pitchFamily="34" charset="0"/>
              </a:rPr>
              <a:t>) Search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16" name="AutoShape 10"/>
          <p:cNvCxnSpPr>
            <a:cxnSpLocks noChangeShapeType="1"/>
          </p:cNvCxnSpPr>
          <p:nvPr/>
        </p:nvCxnSpPr>
        <p:spPr bwMode="auto">
          <a:xfrm flipH="1">
            <a:off x="7948026" y="3346824"/>
            <a:ext cx="102931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96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919"/>
            <a:ext cx="12192000" cy="5406081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017583" y="3384884"/>
            <a:ext cx="2903621" cy="74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Double click on the homework you want to edit</a:t>
            </a:r>
          </a:p>
        </p:txBody>
      </p:sp>
      <p:cxnSp>
        <p:nvCxnSpPr>
          <p:cNvPr id="16" name="AutoShape 10"/>
          <p:cNvCxnSpPr>
            <a:cxnSpLocks noChangeShapeType="1"/>
          </p:cNvCxnSpPr>
          <p:nvPr/>
        </p:nvCxnSpPr>
        <p:spPr bwMode="auto">
          <a:xfrm flipH="1">
            <a:off x="3148642" y="4055908"/>
            <a:ext cx="5868941" cy="103367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8726904" y="175731"/>
            <a:ext cx="3256549" cy="47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Editing homework set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8920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70504"/>
            <a:ext cx="7612548" cy="625089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69937" y="260345"/>
            <a:ext cx="2903621" cy="74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latin typeface="Arial" panose="020B0604020202020204" pitchFamily="34" charset="0"/>
              </a:rPr>
              <a:t>Edit</a:t>
            </a:r>
            <a:r>
              <a:rPr lang="en-US" altLang="en-US" dirty="0" smtClean="0">
                <a:latin typeface="Arial" panose="020B0604020202020204" pitchFamily="34" charset="0"/>
              </a:rPr>
              <a:t> work and click save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6904" y="175731"/>
            <a:ext cx="3256549" cy="47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Editing homework set</a:t>
            </a:r>
            <a:endParaRPr lang="en-GB" sz="2400" b="1" i="1" dirty="0"/>
          </a:p>
        </p:txBody>
      </p:sp>
      <p:cxnSp>
        <p:nvCxnSpPr>
          <p:cNvPr id="16" name="AutoShape 10"/>
          <p:cNvCxnSpPr>
            <a:cxnSpLocks noChangeShapeType="1"/>
          </p:cNvCxnSpPr>
          <p:nvPr/>
        </p:nvCxnSpPr>
        <p:spPr bwMode="auto">
          <a:xfrm flipH="1">
            <a:off x="3037114" y="1003300"/>
            <a:ext cx="184633" cy="16446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7" name="AutoShape 10"/>
          <p:cNvCxnSpPr>
            <a:cxnSpLocks noChangeShapeType="1"/>
          </p:cNvCxnSpPr>
          <p:nvPr/>
        </p:nvCxnSpPr>
        <p:spPr bwMode="auto">
          <a:xfrm flipH="1">
            <a:off x="1432139" y="1013459"/>
            <a:ext cx="1272394" cy="69558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794009" y="1361249"/>
            <a:ext cx="2903621" cy="74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b="1" u="sng" dirty="0" smtClean="0">
                <a:latin typeface="Arial" panose="020B0604020202020204" pitchFamily="34" charset="0"/>
              </a:rPr>
              <a:t>Delete</a:t>
            </a:r>
            <a:r>
              <a:rPr lang="en-US" altLang="en-US" dirty="0" smtClean="0">
                <a:latin typeface="Arial" panose="020B0604020202020204" pitchFamily="34" charset="0"/>
              </a:rPr>
              <a:t> the homework completely </a:t>
            </a:r>
          </a:p>
        </p:txBody>
      </p:sp>
      <p:cxnSp>
        <p:nvCxnSpPr>
          <p:cNvPr id="24" name="AutoShape 10"/>
          <p:cNvCxnSpPr>
            <a:cxnSpLocks noChangeShapeType="1"/>
            <a:stCxn id="20" idx="1"/>
          </p:cNvCxnSpPr>
          <p:nvPr/>
        </p:nvCxnSpPr>
        <p:spPr bwMode="auto">
          <a:xfrm flipH="1" flipV="1">
            <a:off x="3037114" y="1361249"/>
            <a:ext cx="3756895" cy="37147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464842" y="3194949"/>
            <a:ext cx="1780672" cy="1037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b="1" u="sng" dirty="0" smtClean="0">
                <a:latin typeface="Arial" panose="020B0604020202020204" pitchFamily="34" charset="0"/>
              </a:rPr>
              <a:t>Delete/Add </a:t>
            </a:r>
            <a:r>
              <a:rPr lang="en-US" altLang="en-US" dirty="0" smtClean="0">
                <a:latin typeface="Arial" panose="020B0604020202020204" pitchFamily="34" charset="0"/>
              </a:rPr>
              <a:t>a student from the homework</a:t>
            </a:r>
          </a:p>
        </p:txBody>
      </p:sp>
      <p:cxnSp>
        <p:nvCxnSpPr>
          <p:cNvPr id="27" name="AutoShape 10"/>
          <p:cNvCxnSpPr>
            <a:cxnSpLocks noChangeShapeType="1"/>
          </p:cNvCxnSpPr>
          <p:nvPr/>
        </p:nvCxnSpPr>
        <p:spPr bwMode="auto">
          <a:xfrm flipH="1">
            <a:off x="8726904" y="4232579"/>
            <a:ext cx="1287379" cy="64966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28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033" y="2135415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GB" sz="8800" b="1" i="1" dirty="0" smtClean="0">
                <a:solidFill>
                  <a:schemeClr val="bg1"/>
                </a:solidFill>
              </a:rPr>
              <a:t>Assessing</a:t>
            </a:r>
            <a:br>
              <a:rPr lang="en-GB" sz="8800" b="1" i="1" dirty="0" smtClean="0">
                <a:solidFill>
                  <a:schemeClr val="bg1"/>
                </a:solidFill>
              </a:rPr>
            </a:br>
            <a:r>
              <a:rPr lang="en-GB" sz="8800" b="1" i="1" dirty="0" smtClean="0"/>
              <a:t>Homework</a:t>
            </a: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05" y="160419"/>
            <a:ext cx="5430367" cy="632059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37095" y="2439737"/>
            <a:ext cx="3753852" cy="22766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Click: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</a:t>
            </a:r>
            <a:endParaRPr lang="en-US" altLang="en-US" b="1" dirty="0">
              <a:latin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Homework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 Homework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 flipH="1">
            <a:off x="6962275" y="3176337"/>
            <a:ext cx="1074820" cy="186088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727478" y="175731"/>
            <a:ext cx="425597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Assessing homework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6983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56851" cy="702629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801100" y="2566305"/>
            <a:ext cx="3177915" cy="1121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3) OPTIONAL - Has an extension date been given?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801100" y="1468022"/>
            <a:ext cx="3182352" cy="9167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2) Type in handed in date by clicking the top students box (right hand corner)</a:t>
            </a:r>
          </a:p>
        </p:txBody>
      </p:sp>
      <p:cxnSp>
        <p:nvCxnSpPr>
          <p:cNvPr id="27" name="AutoShape 10"/>
          <p:cNvCxnSpPr>
            <a:cxnSpLocks noChangeShapeType="1"/>
            <a:stCxn id="20" idx="1"/>
          </p:cNvCxnSpPr>
          <p:nvPr/>
        </p:nvCxnSpPr>
        <p:spPr bwMode="auto">
          <a:xfrm flipH="1">
            <a:off x="5063706" y="1926394"/>
            <a:ext cx="3737394" cy="332484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8937524" y="175730"/>
            <a:ext cx="304593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Assessing homework</a:t>
            </a:r>
            <a:endParaRPr lang="en-GB" sz="2400" b="1" i="1" dirty="0"/>
          </a:p>
        </p:txBody>
      </p:sp>
      <p:cxnSp>
        <p:nvCxnSpPr>
          <p:cNvPr id="19" name="AutoShape 10"/>
          <p:cNvCxnSpPr>
            <a:cxnSpLocks noChangeShapeType="1"/>
            <a:stCxn id="15" idx="1"/>
          </p:cNvCxnSpPr>
          <p:nvPr/>
        </p:nvCxnSpPr>
        <p:spPr bwMode="auto">
          <a:xfrm flipH="1">
            <a:off x="6167887" y="3126943"/>
            <a:ext cx="2633213" cy="190499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86373" y="3869121"/>
            <a:ext cx="2807369" cy="2084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4) OPTIONAL - Any comments you wish parents, carers or students to see?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e.g. - Not enough detail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 e.g. - 8/10 in test</a:t>
            </a:r>
          </a:p>
        </p:txBody>
      </p:sp>
      <p:cxnSp>
        <p:nvCxnSpPr>
          <p:cNvPr id="25" name="AutoShape 10"/>
          <p:cNvCxnSpPr>
            <a:cxnSpLocks noChangeShapeType="1"/>
            <a:stCxn id="23" idx="1"/>
          </p:cNvCxnSpPr>
          <p:nvPr/>
        </p:nvCxnSpPr>
        <p:spPr bwMode="auto">
          <a:xfrm flipH="1">
            <a:off x="6998637" y="4911435"/>
            <a:ext cx="1987736" cy="33980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937524" y="6093841"/>
            <a:ext cx="2261476" cy="473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5)Click Save</a:t>
            </a:r>
          </a:p>
        </p:txBody>
      </p:sp>
      <p:cxnSp>
        <p:nvCxnSpPr>
          <p:cNvPr id="29" name="AutoShape 10"/>
          <p:cNvCxnSpPr>
            <a:cxnSpLocks noChangeShapeType="1"/>
            <a:stCxn id="28" idx="1"/>
          </p:cNvCxnSpPr>
          <p:nvPr/>
        </p:nvCxnSpPr>
        <p:spPr bwMode="auto">
          <a:xfrm flipH="1" flipV="1">
            <a:off x="405442" y="1655749"/>
            <a:ext cx="8532082" cy="467496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801100" y="858345"/>
            <a:ext cx="3182353" cy="477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To select all CTL A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 animBg="1"/>
      <p:bldP spid="28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4348" y="4751614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GB" sz="8800" b="1" i="1" dirty="0" smtClean="0"/>
              <a:t>Working with a student as a mentor</a:t>
            </a:r>
            <a:br>
              <a:rPr lang="en-GB" sz="8800" b="1" i="1" dirty="0" smtClean="0"/>
            </a:br>
            <a:r>
              <a:rPr lang="en-GB" sz="8800" b="1" i="1" dirty="0" smtClean="0"/>
              <a:t/>
            </a:r>
            <a:br>
              <a:rPr lang="en-GB" sz="8800" b="1" i="1" dirty="0" smtClean="0"/>
            </a:b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179614"/>
            <a:ext cx="10018713" cy="1208314"/>
          </a:xfrm>
        </p:spPr>
        <p:txBody>
          <a:bodyPr/>
          <a:lstStyle/>
          <a:p>
            <a:r>
              <a:rPr lang="en-GB" b="1" u="sng" dirty="0" smtClean="0"/>
              <a:t>Homework at DHFS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10" y="381000"/>
            <a:ext cx="10018713" cy="3124201"/>
          </a:xfrm>
        </p:spPr>
        <p:txBody>
          <a:bodyPr/>
          <a:lstStyle/>
          <a:p>
            <a:r>
              <a:rPr lang="en-GB" dirty="0" smtClean="0"/>
              <a:t>Homework accounts for the most behaviour points within DHFS</a:t>
            </a:r>
          </a:p>
          <a:p>
            <a:r>
              <a:rPr lang="en-GB" dirty="0" smtClean="0"/>
              <a:t>From Sept – May there were 2148 incidents of lack of homework</a:t>
            </a:r>
          </a:p>
          <a:p>
            <a:r>
              <a:rPr lang="en-GB" dirty="0"/>
              <a:t>A</a:t>
            </a:r>
            <a:r>
              <a:rPr lang="en-GB" dirty="0" smtClean="0"/>
              <a:t>pprox. 623 different students had a behaviour point for lack of homework.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6" y="2857500"/>
            <a:ext cx="11773623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05" y="160419"/>
            <a:ext cx="5430367" cy="632059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37095" y="2439737"/>
            <a:ext cx="3753852" cy="22766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Click: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</a:t>
            </a:r>
            <a:endParaRPr lang="en-US" altLang="en-US" b="1" dirty="0">
              <a:latin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Homework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 Homework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 flipH="1">
            <a:off x="6962275" y="3176337"/>
            <a:ext cx="1074820" cy="186088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727478" y="175731"/>
            <a:ext cx="425597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Monitoring homework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3163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1196025"/>
            <a:ext cx="10987410" cy="37294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77336" y="2755628"/>
            <a:ext cx="3085388" cy="1150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en-US" altLang="en-US" b="1" u="sng" dirty="0" smtClean="0">
                <a:latin typeface="Arial" panose="020B0604020202020204" pitchFamily="34" charset="0"/>
              </a:rPr>
              <a:t>Delete staff</a:t>
            </a:r>
            <a:endParaRPr lang="en-US" altLang="en-US" b="1" u="sng" dirty="0">
              <a:latin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Search for student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23" name="AutoShape 10"/>
          <p:cNvCxnSpPr>
            <a:cxnSpLocks noChangeShapeType="1"/>
            <a:stCxn id="14" idx="1"/>
          </p:cNvCxnSpPr>
          <p:nvPr/>
        </p:nvCxnSpPr>
        <p:spPr bwMode="auto">
          <a:xfrm flipH="1">
            <a:off x="1782134" y="552181"/>
            <a:ext cx="1565820" cy="189870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47899" y="4967457"/>
            <a:ext cx="3085388" cy="1481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3</a:t>
            </a:r>
            <a:r>
              <a:rPr kumimoji="0" lang="en-US" altLang="en-U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Start Date/ Due date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 dates to identify past and future homework </a:t>
            </a:r>
            <a:endParaRPr kumimoji="0" lang="en-US" altLang="en-US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 flipV="1">
            <a:off x="3064042" y="4122823"/>
            <a:ext cx="96253" cy="84463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714286" y="4983188"/>
            <a:ext cx="6124788" cy="1481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2</a:t>
            </a:r>
            <a:r>
              <a:rPr lang="en-US" altLang="en-US" b="1" u="sng" dirty="0" smtClean="0">
                <a:latin typeface="Arial" panose="020B0604020202020204" pitchFamily="34" charset="0"/>
              </a:rPr>
              <a:t>) Date search type: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None – see all homework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</a:rPr>
              <a:t>set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Due on – see specific dates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Start on – see specific dates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In progress between – see homework between dates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30" name="AutoShape 10"/>
          <p:cNvCxnSpPr>
            <a:cxnSpLocks noChangeShapeType="1"/>
          </p:cNvCxnSpPr>
          <p:nvPr/>
        </p:nvCxnSpPr>
        <p:spPr bwMode="auto">
          <a:xfrm flipH="1" flipV="1">
            <a:off x="3889500" y="3346824"/>
            <a:ext cx="2403139" cy="163984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8646694" y="175731"/>
            <a:ext cx="333675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Monitoring homework</a:t>
            </a:r>
            <a:endParaRPr lang="en-GB" sz="2400" b="1" i="1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47954" y="264603"/>
            <a:ext cx="3085388" cy="575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4</a:t>
            </a:r>
            <a:r>
              <a:rPr lang="en-US" altLang="en-US" b="1" u="sng" dirty="0" smtClean="0">
                <a:latin typeface="Arial" panose="020B0604020202020204" pitchFamily="34" charset="0"/>
              </a:rPr>
              <a:t>)Search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16" name="AutoShape 10"/>
          <p:cNvCxnSpPr>
            <a:cxnSpLocks noChangeShapeType="1"/>
          </p:cNvCxnSpPr>
          <p:nvPr/>
        </p:nvCxnSpPr>
        <p:spPr bwMode="auto">
          <a:xfrm flipH="1">
            <a:off x="8376557" y="3346824"/>
            <a:ext cx="60078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7" name="AutoShape 10"/>
          <p:cNvCxnSpPr>
            <a:cxnSpLocks noChangeShapeType="1"/>
          </p:cNvCxnSpPr>
          <p:nvPr/>
        </p:nvCxnSpPr>
        <p:spPr bwMode="auto">
          <a:xfrm flipH="1" flipV="1">
            <a:off x="8045914" y="3689724"/>
            <a:ext cx="931422" cy="53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47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033" y="2135415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GB" sz="8800" b="1" i="1" dirty="0" smtClean="0"/>
              <a:t>What parents, </a:t>
            </a:r>
            <a:r>
              <a:rPr lang="en-GB" sz="8800" b="1" i="1" dirty="0" smtClean="0">
                <a:solidFill>
                  <a:schemeClr val="bg1"/>
                </a:solidFill>
              </a:rPr>
              <a:t>carers and students </a:t>
            </a:r>
            <a:r>
              <a:rPr lang="en-GB" sz="8800" b="1" i="1" dirty="0" smtClean="0"/>
              <a:t>see…</a:t>
            </a: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95874" y="175731"/>
            <a:ext cx="288757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What students see</a:t>
            </a:r>
            <a:endParaRPr lang="en-GB" sz="2400" b="1" i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94022" y="175731"/>
            <a:ext cx="4114636" cy="74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 Students can see Homework: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Handed in / Due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54" y="1651482"/>
            <a:ext cx="7842943" cy="5110113"/>
          </a:xfrm>
          <a:prstGeom prst="rect">
            <a:avLst/>
          </a:prstGeom>
        </p:spPr>
      </p:pic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>
            <a:off x="4706272" y="908527"/>
            <a:ext cx="115894" cy="11445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4" name="AutoShape 10"/>
          <p:cNvCxnSpPr>
            <a:cxnSpLocks noChangeShapeType="1"/>
          </p:cNvCxnSpPr>
          <p:nvPr/>
        </p:nvCxnSpPr>
        <p:spPr bwMode="auto">
          <a:xfrm>
            <a:off x="5844958" y="918686"/>
            <a:ext cx="1389458" cy="113440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8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95874" y="175731"/>
            <a:ext cx="2887579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What </a:t>
            </a:r>
            <a:r>
              <a:rPr lang="en-GB" sz="2400" b="1" i="1" dirty="0" smtClean="0">
                <a:solidFill>
                  <a:schemeClr val="bg1"/>
                </a:solidFill>
              </a:rPr>
              <a:t>parents and carers see</a:t>
            </a:r>
            <a:endParaRPr lang="en-GB" sz="2400" b="1" i="1" dirty="0">
              <a:solidFill>
                <a:schemeClr val="bg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94022" y="175731"/>
            <a:ext cx="4114636" cy="74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Parents and carers can see </a:t>
            </a:r>
            <a:r>
              <a:rPr lang="en-US" altLang="en-US" dirty="0" smtClean="0">
                <a:latin typeface="Arial" panose="020B0604020202020204" pitchFamily="34" charset="0"/>
              </a:rPr>
              <a:t>Homework: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Handed in / Due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728"/>
            <a:ext cx="11983454" cy="58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033" y="2135415"/>
            <a:ext cx="8574622" cy="2616199"/>
          </a:xfrm>
        </p:spPr>
        <p:txBody>
          <a:bodyPr>
            <a:normAutofit/>
          </a:bodyPr>
          <a:lstStyle/>
          <a:p>
            <a:r>
              <a:rPr lang="en-GB" sz="8800" b="1" i="1" dirty="0" smtClean="0"/>
              <a:t>FAQ</a:t>
            </a: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28491"/>
              </p:ext>
            </p:extLst>
          </p:nvPr>
        </p:nvGraphicFramePr>
        <p:xfrm>
          <a:off x="0" y="34920"/>
          <a:ext cx="11973464" cy="68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88">
                  <a:extLst>
                    <a:ext uri="{9D8B030D-6E8A-4147-A177-3AD203B41FA5}">
                      <a16:colId xmlns:a16="http://schemas.microsoft.com/office/drawing/2014/main" val="927906350"/>
                    </a:ext>
                  </a:extLst>
                </a:gridCol>
                <a:gridCol w="7687476">
                  <a:extLst>
                    <a:ext uri="{9D8B030D-6E8A-4147-A177-3AD203B41FA5}">
                      <a16:colId xmlns:a16="http://schemas.microsoft.com/office/drawing/2014/main" val="2063470119"/>
                    </a:ext>
                  </a:extLst>
                </a:gridCol>
              </a:tblGrid>
              <a:tr h="101318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FAQ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Answers</a:t>
                      </a:r>
                      <a:endParaRPr lang="en-GB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57736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How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do I add a link?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Just type the link into the homework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description.</a:t>
                      </a:r>
                    </a:p>
                    <a:p>
                      <a:r>
                        <a:rPr lang="en-GB" sz="2000" baseline="0" dirty="0" smtClean="0"/>
                        <a:t>To make it a clickable hyperlink, use the code </a:t>
                      </a:r>
                      <a:br>
                        <a:rPr lang="en-GB" sz="2000" baseline="0" dirty="0" smtClean="0"/>
                      </a:br>
                      <a:r>
                        <a:rPr lang="en-GB" sz="2000" baseline="0" dirty="0" smtClean="0"/>
                        <a:t>[click here ¦ www.example.com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07309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How quickly does the system show the homework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to the parents, carers and students?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Approx. 25 min.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93646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Are parents able to see the homework?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Any parent who has registered with SIMS can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see exactly what the student see.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27305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Do behaviour points link straight from an overdue homework?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Any achievement/behaviour points and detentions have to be added separately.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72079"/>
                  </a:ext>
                </a:extLst>
              </a:tr>
              <a:tr h="98243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When do ‘due date’ change to ‘overdue’?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If a student’s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work hasn’t been marked as ‘Handed in’ and the deadline passes then it will show as ‘Overdue’ therefore staff must be prompt in changing this when students hand in homework.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80548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Can comments be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added later?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Yes. As long as the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student’s work has been ‘handed in’ the work can be marked at a later date with comments added to inform parents or carers if you wish. 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9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3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08556"/>
              </p:ext>
            </p:extLst>
          </p:nvPr>
        </p:nvGraphicFramePr>
        <p:xfrm>
          <a:off x="381000" y="421950"/>
          <a:ext cx="11358716" cy="58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34">
                  <a:extLst>
                    <a:ext uri="{9D8B030D-6E8A-4147-A177-3AD203B41FA5}">
                      <a16:colId xmlns:a16="http://schemas.microsoft.com/office/drawing/2014/main" val="927906350"/>
                    </a:ext>
                  </a:extLst>
                </a:gridCol>
                <a:gridCol w="7292782">
                  <a:extLst>
                    <a:ext uri="{9D8B030D-6E8A-4147-A177-3AD203B41FA5}">
                      <a16:colId xmlns:a16="http://schemas.microsoft.com/office/drawing/2014/main" val="2063470119"/>
                    </a:ext>
                  </a:extLst>
                </a:gridCol>
              </a:tblGrid>
              <a:tr h="101318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FAQ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/>
                        <a:t>Answers</a:t>
                      </a:r>
                      <a:endParaRPr lang="en-GB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57736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What about planners?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As the planners are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have a multi-use and to combat any issues all students will continue to have a planner for 2019-2020.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07309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I feel I need further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training.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Drop in sessions are available on: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13</a:t>
                      </a:r>
                      <a:r>
                        <a:rPr lang="en-GB" sz="2000" baseline="30000" dirty="0" smtClean="0">
                          <a:solidFill>
                            <a:schemeClr val="bg1"/>
                          </a:solidFill>
                        </a:rPr>
                        <a:t>th 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June  12.30-1.00pm in D4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Tuesday 18</a:t>
                      </a:r>
                      <a:r>
                        <a:rPr lang="en-GB" sz="2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June 12.30-1.00pm in D4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93646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Is there any way of saving documents?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Your Curriculum Leader will discuss the use of the VLE or other methods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for this within your department. 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The VLE is accessible to students and parents. 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27305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What if a parent contacts me and cannot log in?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Please direct them to CCO who will reissue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the log on details.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72079"/>
                  </a:ext>
                </a:extLst>
              </a:tr>
              <a:tr h="89326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What if students need further training?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WC 24</a:t>
                      </a:r>
                      <a:r>
                        <a:rPr lang="en-GB" sz="2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 June House assemblies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will focus on SIMS homework. Additional training/support will be taking place at lunchtime this week for students.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89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014663"/>
          </a:xfrm>
        </p:spPr>
        <p:txBody>
          <a:bodyPr/>
          <a:lstStyle/>
          <a:p>
            <a:r>
              <a:rPr lang="en-GB" dirty="0" smtClean="0"/>
              <a:t>Important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71709"/>
            <a:ext cx="10018713" cy="3124201"/>
          </a:xfrm>
        </p:spPr>
        <p:txBody>
          <a:bodyPr/>
          <a:lstStyle/>
          <a:p>
            <a:r>
              <a:rPr lang="en-GB" dirty="0" smtClean="0"/>
              <a:t>Please can all staff ensure they do not de-select the ‘show homework status’ box.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6" y="1529010"/>
            <a:ext cx="7539789" cy="50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593" y="0"/>
            <a:ext cx="10018713" cy="1065362"/>
          </a:xfrm>
        </p:spPr>
        <p:txBody>
          <a:bodyPr/>
          <a:lstStyle/>
          <a:p>
            <a:r>
              <a:rPr lang="en-GB" u="sng" dirty="0" smtClean="0"/>
              <a:t>Current concerns</a:t>
            </a:r>
            <a:endParaRPr lang="en-GB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5971" y="2087592"/>
            <a:ext cx="10478942" cy="600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</a:t>
            </a:r>
            <a:r>
              <a:rPr lang="en-GB" dirty="0" smtClean="0"/>
              <a:t>ccuracy of recording homework, all students are not on a level playing field</a:t>
            </a:r>
          </a:p>
          <a:p>
            <a:r>
              <a:rPr lang="en-GB" dirty="0"/>
              <a:t>A</a:t>
            </a:r>
            <a:r>
              <a:rPr lang="en-GB" dirty="0" smtClean="0"/>
              <a:t>bsences from lessons and the impact on homework</a:t>
            </a:r>
          </a:p>
          <a:p>
            <a:r>
              <a:rPr lang="en-GB" dirty="0" smtClean="0"/>
              <a:t>TA support in recording homework</a:t>
            </a:r>
          </a:p>
          <a:p>
            <a:r>
              <a:rPr lang="en-GB" dirty="0"/>
              <a:t>T</a:t>
            </a:r>
            <a:r>
              <a:rPr lang="en-GB" dirty="0" smtClean="0"/>
              <a:t>ime used in lesson for recording homework </a:t>
            </a:r>
          </a:p>
          <a:p>
            <a:r>
              <a:rPr lang="en-GB" dirty="0"/>
              <a:t>I</a:t>
            </a:r>
            <a:r>
              <a:rPr lang="en-GB" dirty="0" smtClean="0"/>
              <a:t>ssues in students organisation and the impact on homework</a:t>
            </a:r>
          </a:p>
          <a:p>
            <a:r>
              <a:rPr lang="en-GB" dirty="0"/>
              <a:t>L</a:t>
            </a:r>
            <a:r>
              <a:rPr lang="en-GB" dirty="0" smtClean="0"/>
              <a:t>imited reliability when </a:t>
            </a:r>
            <a:r>
              <a:rPr lang="en-GB" dirty="0" smtClean="0">
                <a:solidFill>
                  <a:schemeClr val="bg1"/>
                </a:solidFill>
              </a:rPr>
              <a:t>monitoring homework as a house team</a:t>
            </a:r>
          </a:p>
          <a:p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o current electronic monitoring system for monitoring homework for Curriculum Leaders, HPLs or SLT.  Therefore it is difficult to identify factual trends</a:t>
            </a:r>
          </a:p>
          <a:p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arents reliant on the student in order to provide support their child or challenge them when it has not been completed</a:t>
            </a:r>
          </a:p>
          <a:p>
            <a:r>
              <a:rPr lang="en-GB" dirty="0"/>
              <a:t>P</a:t>
            </a:r>
            <a:r>
              <a:rPr lang="en-GB" dirty="0" smtClean="0"/>
              <a:t>arents have limited feedback from staff other than behaviour / achievement points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644" y="3109688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GB" sz="8800" b="1" i="1" dirty="0" smtClean="0"/>
              <a:t>Homework </a:t>
            </a:r>
            <a:r>
              <a:rPr lang="en-GB" sz="8800" b="1" i="1" dirty="0"/>
              <a:t>-</a:t>
            </a:r>
            <a:r>
              <a:rPr lang="en-GB" sz="8800" b="1" i="1" dirty="0" smtClean="0"/>
              <a:t> SIMs</a:t>
            </a:r>
            <a:br>
              <a:rPr lang="en-GB" sz="8800" b="1" i="1" dirty="0" smtClean="0"/>
            </a:br>
            <a:r>
              <a:rPr lang="en-GB" sz="8800" b="1" i="1" dirty="0"/>
              <a:t/>
            </a:r>
            <a:br>
              <a:rPr lang="en-GB" sz="8800" b="1" i="1" dirty="0"/>
            </a:br>
            <a:r>
              <a:rPr lang="en-GB" sz="8800" b="1" i="1" dirty="0" smtClean="0"/>
              <a:t>The Trial</a:t>
            </a: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46" y="480923"/>
            <a:ext cx="10018713" cy="1065362"/>
          </a:xfrm>
        </p:spPr>
        <p:txBody>
          <a:bodyPr/>
          <a:lstStyle/>
          <a:p>
            <a:r>
              <a:rPr lang="en-GB" u="sng" dirty="0" smtClean="0"/>
              <a:t>The Trial</a:t>
            </a:r>
            <a:endParaRPr lang="en-GB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8846" y="2638983"/>
            <a:ext cx="10478942" cy="4346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trial has been running for approx. 13 weeks.</a:t>
            </a:r>
          </a:p>
          <a:p>
            <a:r>
              <a:rPr lang="en-GB" dirty="0" smtClean="0"/>
              <a:t>Technology / 3 staff / Year 9 students.</a:t>
            </a:r>
          </a:p>
          <a:p>
            <a:r>
              <a:rPr lang="en-GB" dirty="0" smtClean="0"/>
              <a:t>Staff have been setting homework using SIMS as a platform.</a:t>
            </a:r>
          </a:p>
          <a:p>
            <a:r>
              <a:rPr lang="en-GB" dirty="0" smtClean="0"/>
              <a:t>Trial highlighted an increase in homework from students.</a:t>
            </a:r>
          </a:p>
          <a:p>
            <a:r>
              <a:rPr lang="en-GB" dirty="0" smtClean="0"/>
              <a:t>Feedback from </a:t>
            </a:r>
            <a:r>
              <a:rPr lang="en-GB" dirty="0" smtClean="0">
                <a:solidFill>
                  <a:schemeClr val="bg1"/>
                </a:solidFill>
              </a:rPr>
              <a:t>parents and carers outlined a positive impact on the ability to support students.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Due to the success and the increase in homework completed within </a:t>
            </a:r>
            <a:r>
              <a:rPr lang="en-GB" dirty="0" smtClean="0"/>
              <a:t>this cohort we will be moving to an electronic based system.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46" y="480923"/>
            <a:ext cx="10018713" cy="1065362"/>
          </a:xfrm>
        </p:spPr>
        <p:txBody>
          <a:bodyPr/>
          <a:lstStyle/>
          <a:p>
            <a:r>
              <a:rPr lang="en-GB" u="sng" dirty="0" smtClean="0"/>
              <a:t>The Process</a:t>
            </a:r>
            <a:endParaRPr lang="en-GB" u="sng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4066483"/>
              </p:ext>
            </p:extLst>
          </p:nvPr>
        </p:nvGraphicFramePr>
        <p:xfrm>
          <a:off x="138023" y="336430"/>
          <a:ext cx="11818625" cy="593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05782" y="5313906"/>
            <a:ext cx="9232490" cy="1149078"/>
            <a:chOff x="9558433" y="1372443"/>
            <a:chExt cx="2274578" cy="3166052"/>
          </a:xfrm>
          <a:noFill/>
        </p:grpSpPr>
        <p:sp>
          <p:nvSpPr>
            <p:cNvPr id="7" name="Rounded Rectangle 6"/>
            <p:cNvSpPr/>
            <p:nvPr/>
          </p:nvSpPr>
          <p:spPr>
            <a:xfrm>
              <a:off x="9558433" y="1568399"/>
              <a:ext cx="2274578" cy="27741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9625053" y="1372443"/>
              <a:ext cx="2141338" cy="31660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lvl="0" indent="-3429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bg1"/>
                  </a:solidFill>
                </a:rPr>
                <a:t>New Y7/12 to be trained in Sept</a:t>
              </a:r>
            </a:p>
            <a:p>
              <a:pPr marL="342900" lvl="0" indent="-3429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bg1"/>
                  </a:solidFill>
                </a:rPr>
                <a:t>All parents and carers are informed </a:t>
              </a:r>
              <a:r>
                <a:rPr lang="en-US" sz="2400" b="1" dirty="0" smtClean="0"/>
                <a:t>through letter/email/text </a:t>
              </a:r>
              <a:endParaRPr lang="en-U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07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820" y="3277879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GB" sz="8800" b="1" i="1" dirty="0" smtClean="0"/>
              <a:t>Setting Homework</a:t>
            </a:r>
            <a:br>
              <a:rPr lang="en-GB" sz="8800" b="1" i="1" dirty="0" smtClean="0"/>
            </a:br>
            <a:r>
              <a:rPr lang="en-GB" sz="8800" b="1" i="1" dirty="0"/>
              <a:t/>
            </a:r>
            <a:br>
              <a:rPr lang="en-GB" sz="8800" b="1" i="1" dirty="0"/>
            </a:br>
            <a:r>
              <a:rPr lang="en-GB" sz="8800" b="1" i="1" dirty="0" smtClean="0"/>
              <a:t>Training</a:t>
            </a:r>
            <a:endParaRPr lang="en-GB" sz="8800" b="1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47058" y="0"/>
            <a:ext cx="685799" cy="26452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7058" y="2645229"/>
            <a:ext cx="3200399" cy="4212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hf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534"/>
            <a:ext cx="2070706" cy="20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95874" y="175731"/>
            <a:ext cx="288757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Setting homework</a:t>
            </a:r>
            <a:endParaRPr lang="en-GB" sz="2400" b="1" i="1" dirty="0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48" y="175731"/>
            <a:ext cx="3423068" cy="63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53820" y="1253684"/>
            <a:ext cx="62296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kern="1400" dirty="0">
                <a:solidFill>
                  <a:srgbClr val="000000"/>
                </a:solidFill>
              </a:rPr>
              <a:t>From a </a:t>
            </a:r>
            <a:r>
              <a:rPr lang="en-GB" sz="3600" b="1" u="sng" kern="1400" dirty="0" smtClean="0">
                <a:solidFill>
                  <a:srgbClr val="000000"/>
                </a:solidFill>
              </a:rPr>
              <a:t>register</a:t>
            </a:r>
            <a:endParaRPr lang="en-GB" sz="3600" kern="1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600" kern="1400" dirty="0" smtClean="0">
                <a:solidFill>
                  <a:srgbClr val="000000"/>
                </a:solidFill>
              </a:rPr>
              <a:t>Click on the top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kern="1400" dirty="0" smtClean="0">
                <a:solidFill>
                  <a:srgbClr val="000000"/>
                </a:solidFill>
              </a:rPr>
              <a:t>CTL A – to select all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kern="1400" dirty="0" smtClean="0">
                <a:solidFill>
                  <a:srgbClr val="000000"/>
                </a:solidFill>
              </a:rPr>
              <a:t>(to unselect anyone hold CTL and click)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kern="1400" dirty="0" smtClean="0">
                <a:solidFill>
                  <a:srgbClr val="000000"/>
                </a:solidFill>
              </a:rPr>
              <a:t>Right </a:t>
            </a:r>
            <a:r>
              <a:rPr lang="en-GB" sz="3600" kern="1400" dirty="0">
                <a:solidFill>
                  <a:srgbClr val="000000"/>
                </a:solidFill>
              </a:rPr>
              <a:t>click – Add </a:t>
            </a:r>
            <a:r>
              <a:rPr lang="en-GB" sz="3600" kern="1400" dirty="0" smtClean="0">
                <a:solidFill>
                  <a:srgbClr val="000000"/>
                </a:solidFill>
              </a:rPr>
              <a:t>Homework</a:t>
            </a:r>
          </a:p>
          <a:p>
            <a:pPr marL="342900" indent="-342900">
              <a:buFont typeface="+mj-lt"/>
              <a:buAutoNum type="alphaLcParenR"/>
            </a:pPr>
            <a:endParaRPr lang="en-GB" sz="2400" kern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GB" sz="2400" kern="1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54070" y="3923071"/>
            <a:ext cx="599750" cy="948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295900"/>
            <a:ext cx="1485900" cy="1562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0"/>
            <a:ext cx="893761" cy="5295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6" y="991416"/>
            <a:ext cx="7132638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43744" y="284711"/>
            <a:ext cx="2005015" cy="5666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1. Add a title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>
            <a:off x="2870701" y="853259"/>
            <a:ext cx="1262063" cy="12620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67631" y="2210572"/>
            <a:ext cx="2032002" cy="9336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2. Add detail of the homework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80" name="AutoShape 8"/>
          <p:cNvCxnSpPr>
            <a:cxnSpLocks noChangeShapeType="1"/>
          </p:cNvCxnSpPr>
          <p:nvPr/>
        </p:nvCxnSpPr>
        <p:spPr bwMode="auto">
          <a:xfrm flipV="1">
            <a:off x="3413126" y="2801174"/>
            <a:ext cx="719638" cy="14514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65375" y="3530368"/>
            <a:ext cx="1957137" cy="73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3. Input start date and due </a:t>
            </a: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ate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82" name="AutoShape 10"/>
          <p:cNvCxnSpPr>
            <a:cxnSpLocks noChangeShapeType="1"/>
            <a:stCxn id="8" idx="3"/>
          </p:cNvCxnSpPr>
          <p:nvPr/>
        </p:nvCxnSpPr>
        <p:spPr bwMode="auto">
          <a:xfrm flipV="1">
            <a:off x="3322512" y="3474490"/>
            <a:ext cx="4035820" cy="42417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72" y="153350"/>
            <a:ext cx="2926334" cy="64623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01511" y="232890"/>
            <a:ext cx="2005015" cy="5666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Click Save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H="1">
            <a:off x="3950898" y="799582"/>
            <a:ext cx="1897957" cy="44262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46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FS theme">
  <a:themeElements>
    <a:clrScheme name="Custom 7">
      <a:dk1>
        <a:srgbClr val="000000"/>
      </a:dk1>
      <a:lt1>
        <a:srgbClr val="151515"/>
      </a:lt1>
      <a:dk2>
        <a:srgbClr val="080808"/>
      </a:dk2>
      <a:lt2>
        <a:srgbClr val="FFFFFF"/>
      </a:lt2>
      <a:accent1>
        <a:srgbClr val="2D9732"/>
      </a:accent1>
      <a:accent2>
        <a:srgbClr val="FFFF0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FS theme" id="{23975F49-BB57-4D31-9F69-DE057BEC3046}" vid="{F692342D-8285-43A8-A97C-811E0A2FA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1595</Words>
  <Application>Microsoft Office PowerPoint</Application>
  <PresentationFormat>Widescreen</PresentationFormat>
  <Paragraphs>192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Corbel</vt:lpstr>
      <vt:lpstr>DHFS theme</vt:lpstr>
      <vt:lpstr>BIG 3 Making Homework Work</vt:lpstr>
      <vt:lpstr>Homework at DHFS</vt:lpstr>
      <vt:lpstr>Current concerns</vt:lpstr>
      <vt:lpstr>Homework - SIMs  The Trial</vt:lpstr>
      <vt:lpstr>The Trial</vt:lpstr>
      <vt:lpstr>The Process</vt:lpstr>
      <vt:lpstr>Setting Homework  Training</vt:lpstr>
      <vt:lpstr>PowerPoint Presentation</vt:lpstr>
      <vt:lpstr>PowerPoint Presentation</vt:lpstr>
      <vt:lpstr>PowerPoint Presentation</vt:lpstr>
      <vt:lpstr>Editing  Homework</vt:lpstr>
      <vt:lpstr>PowerPoint Presentation</vt:lpstr>
      <vt:lpstr>PowerPoint Presentation</vt:lpstr>
      <vt:lpstr>PowerPoint Presentation</vt:lpstr>
      <vt:lpstr>PowerPoint Presentation</vt:lpstr>
      <vt:lpstr>Assessing Homework</vt:lpstr>
      <vt:lpstr>PowerPoint Presentation</vt:lpstr>
      <vt:lpstr>PowerPoint Presentation</vt:lpstr>
      <vt:lpstr>Working with a student as a mentor  </vt:lpstr>
      <vt:lpstr>PowerPoint Presentation</vt:lpstr>
      <vt:lpstr>PowerPoint Presentation</vt:lpstr>
      <vt:lpstr>What parents, carers and students see…</vt:lpstr>
      <vt:lpstr>PowerPoint Presentation</vt:lpstr>
      <vt:lpstr>PowerPoint Presentation</vt:lpstr>
      <vt:lpstr>FAQ</vt:lpstr>
      <vt:lpstr>PowerPoint Presentation</vt:lpstr>
      <vt:lpstr>PowerPoint Presentation</vt:lpstr>
      <vt:lpstr>Important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on SIMs</dc:title>
  <dc:creator>Laura Kendall</dc:creator>
  <cp:lastModifiedBy>Laura Kendall</cp:lastModifiedBy>
  <cp:revision>41</cp:revision>
  <dcterms:created xsi:type="dcterms:W3CDTF">2019-04-06T17:36:50Z</dcterms:created>
  <dcterms:modified xsi:type="dcterms:W3CDTF">2019-06-20T13:06:55Z</dcterms:modified>
</cp:coreProperties>
</file>