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66" r:id="rId11"/>
    <p:sldId id="275" r:id="rId12"/>
    <p:sldId id="267" r:id="rId13"/>
    <p:sldId id="268" r:id="rId14"/>
    <p:sldId id="269" r:id="rId15"/>
    <p:sldId id="271" r:id="rId16"/>
    <p:sldId id="272" r:id="rId17"/>
    <p:sldId id="27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567947-D819-410B-8347-72B378D661C3}" type="datetimeFigureOut">
              <a:rPr lang="en-GB" smtClean="0"/>
              <a:t>03/06/2019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BBEAD3-C240-4D35-AB20-98A601EB6D0A}" type="slidenum">
              <a:rPr lang="en-GB" smtClean="0"/>
              <a:t>‹#›</a:t>
            </a:fld>
            <a:endParaRPr lang="en-GB"/>
          </a:p>
        </p:txBody>
      </p:sp>
    </p:spTree>
    <p:extLst>
      <p:ext uri="{BB962C8B-B14F-4D97-AF65-F5344CB8AC3E}">
        <p14:creationId xmlns:p14="http://schemas.microsoft.com/office/powerpoint/2010/main" val="3292144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what we expect, OUR commitment to you and your parents/carers, this is our day to day business. Committed staff body. Vast majority of our students contribute positively to achieving this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10D0E9-B564-4795-870C-71AF479946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369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what we expect, OUR commitment to you and your parents/carers, this is our day to day business. Committed staff body. Vast majority of our students contribute positively to achieving this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10D0E9-B564-4795-870C-71AF479946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4801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what we expect, OUR commitment to you and your parents/carers, this is our day to day business. Committed staff body. Vast majority of our students contribute positively to achieving this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10D0E9-B564-4795-870C-71AF479946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81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what we expect, OUR commitment to you and your parents/carers, this is our day to day business. Committed staff body. Vast majority of our students contribute positively to achieving this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10D0E9-B564-4795-870C-71AF479946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9395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what we expect, OUR commitment to you and your parents/carers, this is our day to day business. Committed staff body. Vast majority of our students contribute positively to achieving this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10D0E9-B564-4795-870C-71AF479946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2134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what we expect, OUR commitment to you and your parents/carers, this is our day to day business. Committed staff body. Vast majority of our students contribute positively to achieving this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10D0E9-B564-4795-870C-71AF479946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69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what we expect, OUR commitment to you and your parents/carers, this is our day to day business. Committed staff body. Vast majority of our students contribute positively to achieving this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10D0E9-B564-4795-870C-71AF479946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4138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what we expect, OUR commitment to you and your parents/carers, this is our day to day business. Committed staff body. Vast majority of our students contribute positively to achieving this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10D0E9-B564-4795-870C-71AF479946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3477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ECE43D-5780-416E-B187-ED13B8555284}" type="datetimeFigureOut">
              <a:rPr kumimoji="0" lang="en-GB"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03/06/2019</a:t>
            </a:fld>
            <a:endParaRPr kumimoji="0" lang="en-GB"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a:xfrm>
            <a:off x="5332412" y="5883275"/>
            <a:ext cx="432404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01AB6B-CBC0-47F6-9596-0A16F0930220}" type="slidenum">
              <a:rPr kumimoji="0" lang="en-GB"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14815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ECE43D-5780-416E-B187-ED13B8555284}" type="datetimeFigureOut">
              <a:rPr kumimoji="0" lang="en-GB"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03/06/2019</a:t>
            </a:fld>
            <a:endParaRPr kumimoji="0" lang="en-GB"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01AB6B-CBC0-47F6-9596-0A16F0930220}" type="slidenum">
              <a:rPr kumimoji="0" lang="en-GB"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35872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ECE43D-5780-416E-B187-ED13B8555284}" type="datetimeFigureOut">
              <a:rPr kumimoji="0" lang="en-GB"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03/06/2019</a:t>
            </a:fld>
            <a:endParaRPr kumimoji="0" lang="en-GB"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01AB6B-CBC0-47F6-9596-0A16F0930220}" type="slidenum">
              <a:rPr kumimoji="0" lang="en-GB"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539928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8000" b="0" i="0" u="none" strike="noStrike" kern="1200" cap="all" spc="0" normalizeH="0" baseline="0" noProof="0" dirty="0">
                <a:ln w="3175" cmpd="sng">
                  <a:noFill/>
                </a:ln>
                <a:solidFill>
                  <a:srgbClr val="000000"/>
                </a:solidFill>
                <a:effectLst/>
                <a:uLnTx/>
                <a:uFillTx/>
                <a:latin typeface="Corbel" panose="020B0503020204020204"/>
                <a:ea typeface="+mn-ea"/>
                <a:cs typeface="+mn-cs"/>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8000" b="0" i="0" u="none" strike="noStrike" kern="1200" cap="all" spc="0" normalizeH="0" baseline="0" noProof="0" dirty="0">
                <a:ln w="3175" cmpd="sng">
                  <a:noFill/>
                </a:ln>
                <a:solidFill>
                  <a:srgbClr val="000000"/>
                </a:solidFill>
                <a:effectLst/>
                <a:uLnTx/>
                <a:uFillTx/>
                <a:latin typeface="Corbel" panose="020B0503020204020204"/>
                <a:ea typeface="+mn-ea"/>
                <a:cs typeface="+mn-cs"/>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ECE43D-5780-416E-B187-ED13B8555284}" type="datetimeFigureOut">
              <a:rPr kumimoji="0" lang="en-GB"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03/06/2019</a:t>
            </a:fld>
            <a:endParaRPr kumimoji="0" lang="en-GB"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01AB6B-CBC0-47F6-9596-0A16F0930220}" type="slidenum">
              <a:rPr kumimoji="0" lang="en-GB"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976184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ECE43D-5780-416E-B187-ED13B8555284}" type="datetimeFigureOut">
              <a:rPr kumimoji="0" lang="en-GB"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03/06/2019</a:t>
            </a:fld>
            <a:endParaRPr kumimoji="0" lang="en-GB"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01AB6B-CBC0-47F6-9596-0A16F0930220}" type="slidenum">
              <a:rPr kumimoji="0" lang="en-GB"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101158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8000" b="0" i="0" u="none" strike="noStrike" kern="1200" cap="all" spc="0" normalizeH="0" baseline="0" noProof="0" dirty="0">
                <a:ln w="3175" cmpd="sng">
                  <a:noFill/>
                </a:ln>
                <a:solidFill>
                  <a:srgbClr val="000000"/>
                </a:solidFill>
                <a:effectLst/>
                <a:uLnTx/>
                <a:uFillTx/>
                <a:latin typeface="Corbel" panose="020B0503020204020204"/>
                <a:ea typeface="+mn-ea"/>
                <a:cs typeface="+mn-cs"/>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8000" b="0" i="0" u="none" strike="noStrike" kern="1200" cap="all" spc="0" normalizeH="0" baseline="0" noProof="0" dirty="0">
                <a:ln w="3175" cmpd="sng">
                  <a:noFill/>
                </a:ln>
                <a:solidFill>
                  <a:srgbClr val="000000"/>
                </a:solidFill>
                <a:effectLst/>
                <a:uLnTx/>
                <a:uFillTx/>
                <a:latin typeface="Corbel" panose="020B0503020204020204"/>
                <a:ea typeface="+mn-ea"/>
                <a:cs typeface="+mn-cs"/>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ECE43D-5780-416E-B187-ED13B8555284}" type="datetimeFigureOut">
              <a:rPr kumimoji="0" lang="en-GB"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03/06/2019</a:t>
            </a:fld>
            <a:endParaRPr kumimoji="0" lang="en-GB"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01AB6B-CBC0-47F6-9596-0A16F0930220}" type="slidenum">
              <a:rPr kumimoji="0" lang="en-GB"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209941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ECE43D-5780-416E-B187-ED13B8555284}" type="datetimeFigureOut">
              <a:rPr kumimoji="0" lang="en-GB"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03/06/2019</a:t>
            </a:fld>
            <a:endParaRPr kumimoji="0" lang="en-GB"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01AB6B-CBC0-47F6-9596-0A16F0930220}" type="slidenum">
              <a:rPr kumimoji="0" lang="en-GB"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006051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ECE43D-5780-416E-B187-ED13B8555284}" type="datetimeFigureOut">
              <a:rPr kumimoji="0" lang="en-GB"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03/06/2019</a:t>
            </a:fld>
            <a:endParaRPr kumimoji="0" lang="en-GB"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01AB6B-CBC0-47F6-9596-0A16F0930220}" type="slidenum">
              <a:rPr kumimoji="0" lang="en-GB"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296871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ECE43D-5780-416E-B187-ED13B8555284}" type="datetimeFigureOut">
              <a:rPr kumimoji="0" lang="en-GB"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03/06/2019</a:t>
            </a:fld>
            <a:endParaRPr kumimoji="0" lang="en-GB"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01AB6B-CBC0-47F6-9596-0A16F0930220}" type="slidenum">
              <a:rPr kumimoji="0" lang="en-GB"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339878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ECE43D-5780-416E-B187-ED13B8555284}" type="datetimeFigureOut">
              <a:rPr kumimoji="0" lang="en-GB"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03/06/2019</a:t>
            </a:fld>
            <a:endParaRPr kumimoji="0" lang="en-GB"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a:xfrm>
            <a:off x="10951856" y="5867131"/>
            <a:ext cx="5511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01AB6B-CBC0-47F6-9596-0A16F0930220}" type="slidenum">
              <a:rPr kumimoji="0" lang="en-GB"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348594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ECE43D-5780-416E-B187-ED13B8555284}" type="datetimeFigureOut">
              <a:rPr kumimoji="0" lang="en-GB"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03/06/2019</a:t>
            </a:fld>
            <a:endParaRPr kumimoji="0" lang="en-GB"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01AB6B-CBC0-47F6-9596-0A16F0930220}" type="slidenum">
              <a:rPr kumimoji="0" lang="en-GB"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996094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ECE43D-5780-416E-B187-ED13B8555284}" type="datetimeFigureOut">
              <a:rPr kumimoji="0" lang="en-GB"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03/06/2019</a:t>
            </a:fld>
            <a:endParaRPr kumimoji="0" lang="en-GB"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01AB6B-CBC0-47F6-9596-0A16F0930220}" type="slidenum">
              <a:rPr kumimoji="0" lang="en-GB"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397258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ECE43D-5780-416E-B187-ED13B8555284}" type="datetimeFigureOut">
              <a:rPr kumimoji="0" lang="en-GB"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03/06/2019</a:t>
            </a:fld>
            <a:endParaRPr kumimoji="0" lang="en-GB"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01AB6B-CBC0-47F6-9596-0A16F0930220}" type="slidenum">
              <a:rPr kumimoji="0" lang="en-GB"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90455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ECE43D-5780-416E-B187-ED13B8555284}" type="datetimeFigureOut">
              <a:rPr kumimoji="0" lang="en-GB"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03/06/2019</a:t>
            </a:fld>
            <a:endParaRPr kumimoji="0" lang="en-GB"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01AB6B-CBC0-47F6-9596-0A16F0930220}" type="slidenum">
              <a:rPr kumimoji="0" lang="en-GB"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399972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ECE43D-5780-416E-B187-ED13B8555284}" type="datetimeFigureOut">
              <a:rPr kumimoji="0" lang="en-GB"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03/06/2019</a:t>
            </a:fld>
            <a:endParaRPr kumimoji="0" lang="en-GB"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01AB6B-CBC0-47F6-9596-0A16F0930220}" type="slidenum">
              <a:rPr kumimoji="0" lang="en-GB"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971862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ECE43D-5780-416E-B187-ED13B8555284}" type="datetimeFigureOut">
              <a:rPr kumimoji="0" lang="en-GB"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03/06/2019</a:t>
            </a:fld>
            <a:endParaRPr kumimoji="0" lang="en-GB"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01AB6B-CBC0-47F6-9596-0A16F0930220}" type="slidenum">
              <a:rPr kumimoji="0" lang="en-GB"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587277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ECE43D-5780-416E-B187-ED13B8555284}" type="datetimeFigureOut">
              <a:rPr kumimoji="0" lang="en-GB"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03/06/2019</a:t>
            </a:fld>
            <a:endParaRPr kumimoji="0" lang="en-GB"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01AB6B-CBC0-47F6-9596-0A16F0930220}" type="slidenum">
              <a:rPr kumimoji="0" lang="en-GB"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039432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EECE43D-5780-416E-B187-ED13B8555284}" type="datetimeFigureOut">
              <a:rPr kumimoji="0" lang="en-GB"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03/06/2019</a:t>
            </a:fld>
            <a:endParaRPr kumimoji="0" lang="en-GB"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901AB6B-CBC0-47F6-9596-0A16F0930220}" type="slidenum">
              <a:rPr kumimoji="0" lang="en-GB"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032616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8800" b="1" i="1" dirty="0" smtClean="0"/>
              <a:t>Homework</a:t>
            </a:r>
            <a:endParaRPr lang="en-GB" sz="8800" b="1" i="1" dirty="0"/>
          </a:p>
        </p:txBody>
      </p:sp>
      <p:cxnSp>
        <p:nvCxnSpPr>
          <p:cNvPr id="5" name="Straight Connector 4"/>
          <p:cNvCxnSpPr/>
          <p:nvPr/>
        </p:nvCxnSpPr>
        <p:spPr>
          <a:xfrm flipH="1">
            <a:off x="947058" y="0"/>
            <a:ext cx="685799" cy="2645229"/>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47058" y="2645229"/>
            <a:ext cx="3200399" cy="4212771"/>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pic>
        <p:nvPicPr>
          <p:cNvPr id="1026" name="Picture 2" descr="Image result for dhfs"/>
          <p:cNvPicPr>
            <a:picLocks noChangeAspect="1" noChangeArrowheads="1"/>
          </p:cNvPicPr>
          <p:nvPr/>
        </p:nvPicPr>
        <p:blipFill>
          <a:blip r:embed="rId2">
            <a:clrChange>
              <a:clrFrom>
                <a:srgbClr val="FDFFFE"/>
              </a:clrFrom>
              <a:clrTo>
                <a:srgbClr val="FDFFFE">
                  <a:alpha val="0"/>
                </a:srgbClr>
              </a:clrTo>
            </a:clrChange>
            <a:extLst>
              <a:ext uri="{28A0092B-C50C-407E-A947-70E740481C1C}">
                <a14:useLocalDpi xmlns:a14="http://schemas.microsoft.com/office/drawing/2010/main" val="0"/>
              </a:ext>
            </a:extLst>
          </a:blip>
          <a:srcRect/>
          <a:stretch>
            <a:fillRect/>
          </a:stretch>
        </p:blipFill>
        <p:spPr bwMode="auto">
          <a:xfrm>
            <a:off x="0" y="4690534"/>
            <a:ext cx="2070706" cy="2070706"/>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3"/>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0338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8800" b="1" i="1" dirty="0" smtClean="0"/>
              <a:t>Getting started</a:t>
            </a:r>
            <a:endParaRPr lang="en-GB" sz="8800" b="1" i="1" dirty="0"/>
          </a:p>
        </p:txBody>
      </p:sp>
      <p:cxnSp>
        <p:nvCxnSpPr>
          <p:cNvPr id="5" name="Straight Connector 4"/>
          <p:cNvCxnSpPr/>
          <p:nvPr/>
        </p:nvCxnSpPr>
        <p:spPr>
          <a:xfrm flipH="1">
            <a:off x="947058" y="0"/>
            <a:ext cx="685799" cy="2645229"/>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47058" y="2645229"/>
            <a:ext cx="3200399" cy="4212771"/>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pic>
        <p:nvPicPr>
          <p:cNvPr id="1026" name="Picture 2" descr="Image result for dhfs"/>
          <p:cNvPicPr>
            <a:picLocks noChangeAspect="1" noChangeArrowheads="1"/>
          </p:cNvPicPr>
          <p:nvPr/>
        </p:nvPicPr>
        <p:blipFill>
          <a:blip r:embed="rId2">
            <a:clrChange>
              <a:clrFrom>
                <a:srgbClr val="FDFFFE"/>
              </a:clrFrom>
              <a:clrTo>
                <a:srgbClr val="FDFFFE">
                  <a:alpha val="0"/>
                </a:srgbClr>
              </a:clrTo>
            </a:clrChange>
            <a:extLst>
              <a:ext uri="{28A0092B-C50C-407E-A947-70E740481C1C}">
                <a14:useLocalDpi xmlns:a14="http://schemas.microsoft.com/office/drawing/2010/main" val="0"/>
              </a:ext>
            </a:extLst>
          </a:blip>
          <a:srcRect/>
          <a:stretch>
            <a:fillRect/>
          </a:stretch>
        </p:blipFill>
        <p:spPr bwMode="auto">
          <a:xfrm>
            <a:off x="0" y="4690534"/>
            <a:ext cx="2070706" cy="2070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245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9321" y="1766455"/>
            <a:ext cx="10018713" cy="5091545"/>
          </a:xfrm>
        </p:spPr>
        <p:txBody>
          <a:bodyPr>
            <a:noAutofit/>
          </a:bodyPr>
          <a:lstStyle/>
          <a:p>
            <a:r>
              <a:rPr lang="en-GB" sz="3200" dirty="0" smtClean="0"/>
              <a:t>If you are logging on via the school wireless network you </a:t>
            </a:r>
            <a:r>
              <a:rPr lang="en-GB" sz="3200" b="1" u="sng" dirty="0" smtClean="0"/>
              <a:t>must</a:t>
            </a:r>
            <a:r>
              <a:rPr lang="en-GB" sz="3200" dirty="0" smtClean="0"/>
              <a:t> choose DHFS-BYOD. Any other connection may result in your connection being unstable</a:t>
            </a:r>
            <a:r>
              <a:rPr lang="en-GB" sz="3200" dirty="0"/>
              <a:t>. The App must be connected to </a:t>
            </a:r>
            <a:r>
              <a:rPr lang="en-GB" sz="3200" dirty="0" err="1"/>
              <a:t>WiFi</a:t>
            </a:r>
            <a:r>
              <a:rPr lang="en-GB" sz="3200" dirty="0"/>
              <a:t> or 4G to work correctly.</a:t>
            </a:r>
          </a:p>
          <a:p>
            <a:r>
              <a:rPr lang="en-GB" sz="2000" dirty="0" smtClean="0"/>
              <a:t>For Android users, you need to complete the following information:</a:t>
            </a:r>
          </a:p>
          <a:p>
            <a:pPr lvl="1"/>
            <a:r>
              <a:rPr lang="en-GB" dirty="0" smtClean="0"/>
              <a:t>Identity – Your school username in the following format “Dronfield\username”.</a:t>
            </a:r>
          </a:p>
          <a:p>
            <a:pPr lvl="1"/>
            <a:r>
              <a:rPr lang="en-GB" dirty="0" smtClean="0"/>
              <a:t>Password – You school password.</a:t>
            </a:r>
          </a:p>
          <a:p>
            <a:pPr lvl="1"/>
            <a:r>
              <a:rPr lang="en-GB" dirty="0" smtClean="0"/>
              <a:t>CA Certificate – Do not validate</a:t>
            </a:r>
          </a:p>
          <a:p>
            <a:pPr lvl="1"/>
            <a:r>
              <a:rPr lang="en-GB" dirty="0" smtClean="0"/>
              <a:t>Click save and you’re done.</a:t>
            </a:r>
          </a:p>
          <a:p>
            <a:r>
              <a:rPr lang="en-GB" sz="2000" dirty="0" smtClean="0"/>
              <a:t>For Apple users:</a:t>
            </a:r>
          </a:p>
          <a:p>
            <a:pPr lvl="1"/>
            <a:r>
              <a:rPr lang="en-GB" dirty="0" smtClean="0"/>
              <a:t>Username - </a:t>
            </a:r>
            <a:r>
              <a:rPr lang="en-GB" dirty="0"/>
              <a:t>Your school username in the following format “Dronfield\username”.</a:t>
            </a:r>
          </a:p>
          <a:p>
            <a:pPr lvl="1"/>
            <a:r>
              <a:rPr lang="en-GB" dirty="0" smtClean="0"/>
              <a:t>Password – Your School Password.</a:t>
            </a:r>
          </a:p>
          <a:p>
            <a:pPr lvl="1"/>
            <a:r>
              <a:rPr lang="en-GB" dirty="0" smtClean="0"/>
              <a:t>Click </a:t>
            </a:r>
            <a:r>
              <a:rPr lang="en-GB" dirty="0"/>
              <a:t>the JOIN </a:t>
            </a:r>
            <a:r>
              <a:rPr lang="en-GB" dirty="0" smtClean="0"/>
              <a:t>button.</a:t>
            </a:r>
          </a:p>
          <a:p>
            <a:pPr lvl="1"/>
            <a:r>
              <a:rPr lang="en-GB" dirty="0" smtClean="0"/>
              <a:t>TRUST </a:t>
            </a:r>
            <a:r>
              <a:rPr lang="en-GB" dirty="0"/>
              <a:t>the certificate and you’re done.</a:t>
            </a:r>
          </a:p>
          <a:p>
            <a:pPr lvl="1"/>
            <a:endParaRPr lang="en-GB" dirty="0" smtClean="0"/>
          </a:p>
          <a:p>
            <a:pPr lvl="1"/>
            <a:endParaRPr lang="en-GB" sz="3600" dirty="0"/>
          </a:p>
          <a:p>
            <a:pPr marL="0" indent="0">
              <a:buNone/>
            </a:pPr>
            <a:endParaRPr lang="en-GB" sz="3600" dirty="0"/>
          </a:p>
        </p:txBody>
      </p:sp>
    </p:spTree>
    <p:extLst>
      <p:ext uri="{BB962C8B-B14F-4D97-AF65-F5344CB8AC3E}">
        <p14:creationId xmlns:p14="http://schemas.microsoft.com/office/powerpoint/2010/main" val="1553880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9321" y="2358189"/>
            <a:ext cx="10018713" cy="3124201"/>
          </a:xfrm>
        </p:spPr>
        <p:txBody>
          <a:bodyPr>
            <a:noAutofit/>
          </a:bodyPr>
          <a:lstStyle/>
          <a:p>
            <a:r>
              <a:rPr lang="en-GB" sz="3600" dirty="0" smtClean="0"/>
              <a:t>You now have been successfully logged on to the Student SIMS area.</a:t>
            </a:r>
            <a:endParaRPr lang="en-GB" sz="3600" dirty="0"/>
          </a:p>
          <a:p>
            <a:r>
              <a:rPr lang="en-GB" sz="3600" dirty="0" smtClean="0"/>
              <a:t>Starting on the 24</a:t>
            </a:r>
            <a:r>
              <a:rPr lang="en-GB" sz="3600" baseline="30000" dirty="0" smtClean="0"/>
              <a:t>th</a:t>
            </a:r>
            <a:r>
              <a:rPr lang="en-GB" sz="3600" dirty="0" smtClean="0"/>
              <a:t> June all Homework in school will be set electronically.</a:t>
            </a:r>
          </a:p>
          <a:p>
            <a:r>
              <a:rPr lang="en-GB" sz="3600" dirty="0" smtClean="0"/>
              <a:t>That means rather than you writing your homework down in your planner your teacher will write the homework and you will log on to view it and then complete it as instructed.</a:t>
            </a:r>
            <a:endParaRPr lang="en-GB" sz="3600" dirty="0"/>
          </a:p>
          <a:p>
            <a:pPr marL="0" indent="0">
              <a:buNone/>
            </a:pPr>
            <a:endParaRPr lang="en-GB" sz="3600" dirty="0"/>
          </a:p>
        </p:txBody>
      </p:sp>
    </p:spTree>
    <p:extLst>
      <p:ext uri="{BB962C8B-B14F-4D97-AF65-F5344CB8AC3E}">
        <p14:creationId xmlns:p14="http://schemas.microsoft.com/office/powerpoint/2010/main" val="19221732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437147"/>
            <a:ext cx="10018713" cy="1752599"/>
          </a:xfrm>
        </p:spPr>
        <p:txBody>
          <a:bodyPr/>
          <a:lstStyle/>
          <a:p>
            <a:r>
              <a:rPr lang="en-GB" u="sng" dirty="0" smtClean="0"/>
              <a:t>How will I view my homework?</a:t>
            </a:r>
            <a:endParaRPr lang="en-GB" u="sng" dirty="0"/>
          </a:p>
        </p:txBody>
      </p:sp>
      <p:sp>
        <p:nvSpPr>
          <p:cNvPr id="4" name="Title 1"/>
          <p:cNvSpPr txBox="1">
            <a:spLocks/>
          </p:cNvSpPr>
          <p:nvPr/>
        </p:nvSpPr>
        <p:spPr>
          <a:xfrm>
            <a:off x="1628688" y="634666"/>
            <a:ext cx="10018713" cy="17525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smtClean="0"/>
              <a:t>To view your homework you have 2 options:</a:t>
            </a:r>
          </a:p>
          <a:p>
            <a:endParaRPr lang="en-GB" dirty="0"/>
          </a:p>
        </p:txBody>
      </p:sp>
      <p:pic>
        <p:nvPicPr>
          <p:cNvPr id="5" name="Picture 4"/>
          <p:cNvPicPr>
            <a:picLocks noChangeAspect="1"/>
          </p:cNvPicPr>
          <p:nvPr/>
        </p:nvPicPr>
        <p:blipFill>
          <a:blip r:embed="rId2"/>
          <a:stretch>
            <a:fillRect/>
          </a:stretch>
        </p:blipFill>
        <p:spPr>
          <a:xfrm>
            <a:off x="165055" y="1754604"/>
            <a:ext cx="9063790" cy="4950996"/>
          </a:xfrm>
          <a:prstGeom prst="rect">
            <a:avLst/>
          </a:prstGeom>
        </p:spPr>
      </p:pic>
      <p:cxnSp>
        <p:nvCxnSpPr>
          <p:cNvPr id="7" name="Straight Arrow Connector 6"/>
          <p:cNvCxnSpPr/>
          <p:nvPr/>
        </p:nvCxnSpPr>
        <p:spPr>
          <a:xfrm flipV="1">
            <a:off x="4957011" y="2646947"/>
            <a:ext cx="4539915" cy="3064043"/>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9641305" y="1973179"/>
            <a:ext cx="2326106" cy="4801314"/>
          </a:xfrm>
          <a:prstGeom prst="rect">
            <a:avLst/>
          </a:prstGeom>
          <a:noFill/>
        </p:spPr>
        <p:txBody>
          <a:bodyPr wrap="square" rtlCol="0">
            <a:spAutoFit/>
          </a:bodyPr>
          <a:lstStyle/>
          <a:p>
            <a:r>
              <a:rPr lang="en-GB" sz="2400" dirty="0" smtClean="0"/>
              <a:t>Click on the School website</a:t>
            </a:r>
          </a:p>
          <a:p>
            <a:pPr marL="285750" indent="-285750">
              <a:buFontTx/>
              <a:buChar char="-"/>
            </a:pPr>
            <a:r>
              <a:rPr lang="en-GB" sz="2400" dirty="0" smtClean="0"/>
              <a:t>Portal</a:t>
            </a:r>
          </a:p>
          <a:p>
            <a:pPr marL="285750" indent="-285750">
              <a:buFontTx/>
              <a:buChar char="-"/>
            </a:pPr>
            <a:r>
              <a:rPr lang="en-GB" sz="2400" dirty="0" smtClean="0"/>
              <a:t>-Student App</a:t>
            </a:r>
          </a:p>
          <a:p>
            <a:pPr marL="285750" indent="-285750">
              <a:buFontTx/>
              <a:buChar char="-"/>
            </a:pPr>
            <a:endParaRPr lang="en-GB" sz="2400" dirty="0"/>
          </a:p>
          <a:p>
            <a:r>
              <a:rPr lang="en-GB" sz="2400" dirty="0" smtClean="0"/>
              <a:t>..and then simply log on with the log on details you have just completed.</a:t>
            </a:r>
          </a:p>
          <a:p>
            <a:endParaRPr lang="en-GB" sz="2400" dirty="0"/>
          </a:p>
          <a:p>
            <a:r>
              <a:rPr lang="en-GB" sz="2400" dirty="0" smtClean="0"/>
              <a:t>OR……..</a:t>
            </a:r>
          </a:p>
          <a:p>
            <a:endParaRPr lang="en-GB" dirty="0"/>
          </a:p>
        </p:txBody>
      </p:sp>
    </p:spTree>
    <p:extLst>
      <p:ext uri="{BB962C8B-B14F-4D97-AF65-F5344CB8AC3E}">
        <p14:creationId xmlns:p14="http://schemas.microsoft.com/office/powerpoint/2010/main" val="1178849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437147"/>
            <a:ext cx="10018713" cy="1752599"/>
          </a:xfrm>
        </p:spPr>
        <p:txBody>
          <a:bodyPr/>
          <a:lstStyle/>
          <a:p>
            <a:r>
              <a:rPr lang="en-GB" u="sng" dirty="0" smtClean="0"/>
              <a:t>How will I view my homework?</a:t>
            </a:r>
            <a:endParaRPr lang="en-GB" u="sng" dirty="0"/>
          </a:p>
        </p:txBody>
      </p:sp>
      <p:sp>
        <p:nvSpPr>
          <p:cNvPr id="4" name="Title 1"/>
          <p:cNvSpPr txBox="1">
            <a:spLocks/>
          </p:cNvSpPr>
          <p:nvPr/>
        </p:nvSpPr>
        <p:spPr>
          <a:xfrm>
            <a:off x="1628688" y="634666"/>
            <a:ext cx="10018713" cy="17525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GB" dirty="0" smtClean="0"/>
          </a:p>
        </p:txBody>
      </p:sp>
      <p:sp>
        <p:nvSpPr>
          <p:cNvPr id="9" name="TextBox 8"/>
          <p:cNvSpPr txBox="1"/>
          <p:nvPr/>
        </p:nvSpPr>
        <p:spPr>
          <a:xfrm>
            <a:off x="6493666" y="1510965"/>
            <a:ext cx="4726569" cy="1569660"/>
          </a:xfrm>
          <a:prstGeom prst="rect">
            <a:avLst/>
          </a:prstGeom>
          <a:noFill/>
        </p:spPr>
        <p:txBody>
          <a:bodyPr wrap="square" rtlCol="0">
            <a:spAutoFit/>
          </a:bodyPr>
          <a:lstStyle/>
          <a:p>
            <a:r>
              <a:rPr lang="en-GB" sz="3200" dirty="0" smtClean="0"/>
              <a:t>Download the SIMS Student app on your phone/electronic device</a:t>
            </a:r>
            <a:endParaRPr lang="en-GB" sz="3200" dirty="0"/>
          </a:p>
        </p:txBody>
      </p:sp>
      <p:pic>
        <p:nvPicPr>
          <p:cNvPr id="3" name="Picture 2"/>
          <p:cNvPicPr>
            <a:picLocks noChangeAspect="1"/>
          </p:cNvPicPr>
          <p:nvPr/>
        </p:nvPicPr>
        <p:blipFill>
          <a:blip r:embed="rId2"/>
          <a:stretch>
            <a:fillRect/>
          </a:stretch>
        </p:blipFill>
        <p:spPr>
          <a:xfrm>
            <a:off x="2821656" y="891339"/>
            <a:ext cx="3226218" cy="5763836"/>
          </a:xfrm>
          <a:prstGeom prst="rect">
            <a:avLst/>
          </a:prstGeom>
        </p:spPr>
      </p:pic>
    </p:spTree>
    <p:extLst>
      <p:ext uri="{BB962C8B-B14F-4D97-AF65-F5344CB8AC3E}">
        <p14:creationId xmlns:p14="http://schemas.microsoft.com/office/powerpoint/2010/main" val="21903674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453190"/>
            <a:ext cx="10018713" cy="1752599"/>
          </a:xfrm>
        </p:spPr>
        <p:txBody>
          <a:bodyPr/>
          <a:lstStyle/>
          <a:p>
            <a:r>
              <a:rPr lang="en-GB" u="sng" dirty="0" smtClean="0"/>
              <a:t>What will I see</a:t>
            </a:r>
            <a:endParaRPr lang="en-GB" u="sng" dirty="0"/>
          </a:p>
        </p:txBody>
      </p:sp>
      <p:sp>
        <p:nvSpPr>
          <p:cNvPr id="5" name="TextBox 4"/>
          <p:cNvSpPr txBox="1"/>
          <p:nvPr/>
        </p:nvSpPr>
        <p:spPr>
          <a:xfrm>
            <a:off x="1823035" y="1061422"/>
            <a:ext cx="2871537" cy="369332"/>
          </a:xfrm>
          <a:prstGeom prst="rect">
            <a:avLst/>
          </a:prstGeom>
          <a:noFill/>
        </p:spPr>
        <p:txBody>
          <a:bodyPr wrap="square" rtlCol="0">
            <a:spAutoFit/>
          </a:bodyPr>
          <a:lstStyle/>
          <a:p>
            <a:r>
              <a:rPr lang="en-GB" dirty="0" smtClean="0"/>
              <a:t>Homework Due</a:t>
            </a:r>
            <a:endParaRPr lang="en-GB" dirty="0"/>
          </a:p>
        </p:txBody>
      </p:sp>
      <p:pic>
        <p:nvPicPr>
          <p:cNvPr id="7" name="Picture 6"/>
          <p:cNvPicPr>
            <a:picLocks noChangeAspect="1"/>
          </p:cNvPicPr>
          <p:nvPr/>
        </p:nvPicPr>
        <p:blipFill>
          <a:blip r:embed="rId2"/>
          <a:stretch>
            <a:fillRect/>
          </a:stretch>
        </p:blipFill>
        <p:spPr>
          <a:xfrm>
            <a:off x="0" y="1562100"/>
            <a:ext cx="8715375" cy="5295900"/>
          </a:xfrm>
          <a:prstGeom prst="rect">
            <a:avLst/>
          </a:prstGeom>
        </p:spPr>
      </p:pic>
      <p:sp>
        <p:nvSpPr>
          <p:cNvPr id="10" name="TextBox 9"/>
          <p:cNvSpPr txBox="1"/>
          <p:nvPr/>
        </p:nvSpPr>
        <p:spPr>
          <a:xfrm>
            <a:off x="5304171" y="1061423"/>
            <a:ext cx="2871537" cy="369332"/>
          </a:xfrm>
          <a:prstGeom prst="rect">
            <a:avLst/>
          </a:prstGeom>
          <a:noFill/>
        </p:spPr>
        <p:txBody>
          <a:bodyPr wrap="square" rtlCol="0">
            <a:spAutoFit/>
          </a:bodyPr>
          <a:lstStyle/>
          <a:p>
            <a:r>
              <a:rPr lang="en-GB" dirty="0" smtClean="0"/>
              <a:t>Homework handed in</a:t>
            </a:r>
            <a:endParaRPr lang="en-GB" dirty="0"/>
          </a:p>
        </p:txBody>
      </p:sp>
      <p:cxnSp>
        <p:nvCxnSpPr>
          <p:cNvPr id="12" name="Straight Arrow Connector 11"/>
          <p:cNvCxnSpPr/>
          <p:nvPr/>
        </p:nvCxnSpPr>
        <p:spPr>
          <a:xfrm flipH="1">
            <a:off x="2008941" y="1416215"/>
            <a:ext cx="288758" cy="606593"/>
          </a:xfrm>
          <a:prstGeom prst="straightConnector1">
            <a:avLst/>
          </a:prstGeom>
          <a:ln w="57150">
            <a:solidFill>
              <a:schemeClr val="accent1"/>
            </a:solidFill>
            <a:tailEnd type="triangle"/>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p:nvPr/>
        </p:nvCxnSpPr>
        <p:spPr>
          <a:xfrm flipH="1">
            <a:off x="6739939" y="1390149"/>
            <a:ext cx="288758" cy="606593"/>
          </a:xfrm>
          <a:prstGeom prst="straightConnector1">
            <a:avLst/>
          </a:prstGeom>
          <a:ln w="57150">
            <a:solidFill>
              <a:schemeClr val="accent1"/>
            </a:solidFill>
            <a:tailEnd type="triangle"/>
          </a:ln>
        </p:spPr>
        <p:style>
          <a:lnRef idx="2">
            <a:schemeClr val="accent2"/>
          </a:lnRef>
          <a:fillRef idx="0">
            <a:schemeClr val="accent2"/>
          </a:fillRef>
          <a:effectRef idx="1">
            <a:schemeClr val="accent2"/>
          </a:effectRef>
          <a:fontRef idx="minor">
            <a:schemeClr val="tx1"/>
          </a:fontRef>
        </p:style>
      </p:cxnSp>
      <p:sp>
        <p:nvSpPr>
          <p:cNvPr id="14" name="TextBox 13"/>
          <p:cNvSpPr txBox="1"/>
          <p:nvPr/>
        </p:nvSpPr>
        <p:spPr>
          <a:xfrm>
            <a:off x="8987671" y="1721014"/>
            <a:ext cx="2936541" cy="4031873"/>
          </a:xfrm>
          <a:prstGeom prst="rect">
            <a:avLst/>
          </a:prstGeom>
          <a:noFill/>
        </p:spPr>
        <p:txBody>
          <a:bodyPr wrap="square" rtlCol="0">
            <a:spAutoFit/>
          </a:bodyPr>
          <a:lstStyle/>
          <a:p>
            <a:r>
              <a:rPr lang="en-GB" sz="3200" dirty="0" smtClean="0"/>
              <a:t>By clicking on the homework you will see:</a:t>
            </a:r>
          </a:p>
          <a:p>
            <a:pPr marL="342900" indent="-342900">
              <a:buFont typeface="+mj-lt"/>
              <a:buAutoNum type="arabicPeriod"/>
            </a:pPr>
            <a:r>
              <a:rPr lang="en-GB" sz="3200" dirty="0" smtClean="0"/>
              <a:t>what the homework is</a:t>
            </a:r>
          </a:p>
          <a:p>
            <a:pPr marL="342900" indent="-342900">
              <a:buFont typeface="+mj-lt"/>
              <a:buAutoNum type="arabicPeriod"/>
            </a:pPr>
            <a:r>
              <a:rPr lang="en-GB" sz="3200" dirty="0" smtClean="0"/>
              <a:t>Who it has been set by</a:t>
            </a:r>
          </a:p>
          <a:p>
            <a:pPr marL="342900" indent="-342900">
              <a:buFont typeface="+mj-lt"/>
              <a:buAutoNum type="arabicPeriod"/>
            </a:pPr>
            <a:r>
              <a:rPr lang="en-GB" sz="3200" dirty="0" smtClean="0"/>
              <a:t>Due Date</a:t>
            </a:r>
            <a:endParaRPr lang="en-GB" sz="3200" dirty="0"/>
          </a:p>
        </p:txBody>
      </p:sp>
    </p:spTree>
    <p:extLst>
      <p:ext uri="{BB962C8B-B14F-4D97-AF65-F5344CB8AC3E}">
        <p14:creationId xmlns:p14="http://schemas.microsoft.com/office/powerpoint/2010/main" val="13964740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453190"/>
            <a:ext cx="10018713" cy="1752599"/>
          </a:xfrm>
        </p:spPr>
        <p:txBody>
          <a:bodyPr/>
          <a:lstStyle/>
          <a:p>
            <a:r>
              <a:rPr lang="en-GB" u="sng" dirty="0" smtClean="0"/>
              <a:t>Key Points to Remember</a:t>
            </a:r>
            <a:endParaRPr lang="en-GB" u="sng" dirty="0"/>
          </a:p>
        </p:txBody>
      </p:sp>
      <p:sp>
        <p:nvSpPr>
          <p:cNvPr id="9" name="TextBox 8"/>
          <p:cNvSpPr txBox="1"/>
          <p:nvPr/>
        </p:nvSpPr>
        <p:spPr>
          <a:xfrm>
            <a:off x="1844843" y="976243"/>
            <a:ext cx="9865894" cy="2308324"/>
          </a:xfrm>
          <a:prstGeom prst="rect">
            <a:avLst/>
          </a:prstGeom>
          <a:noFill/>
        </p:spPr>
        <p:txBody>
          <a:bodyPr wrap="square" rtlCol="0">
            <a:spAutoFit/>
          </a:bodyPr>
          <a:lstStyle/>
          <a:p>
            <a:pPr marL="742950" indent="-742950">
              <a:buFont typeface="+mj-lt"/>
              <a:buAutoNum type="arabicPeriod"/>
            </a:pPr>
            <a:r>
              <a:rPr lang="en-GB" sz="3600" dirty="0" smtClean="0"/>
              <a:t>Any additional sheets you may need to see to assist you with your homework will </a:t>
            </a:r>
            <a:r>
              <a:rPr lang="en-GB" sz="3600" u="sng" dirty="0" smtClean="0"/>
              <a:t>not</a:t>
            </a:r>
            <a:r>
              <a:rPr lang="en-GB" sz="3600" dirty="0" smtClean="0"/>
              <a:t> be attached to the homework set but will be saved in the VLE.</a:t>
            </a:r>
            <a:endParaRPr lang="en-GB" sz="3600" dirty="0"/>
          </a:p>
        </p:txBody>
      </p:sp>
      <p:pic>
        <p:nvPicPr>
          <p:cNvPr id="3" name="Picture 2"/>
          <p:cNvPicPr>
            <a:picLocks noChangeAspect="1"/>
          </p:cNvPicPr>
          <p:nvPr/>
        </p:nvPicPr>
        <p:blipFill>
          <a:blip r:embed="rId2"/>
          <a:stretch>
            <a:fillRect/>
          </a:stretch>
        </p:blipFill>
        <p:spPr>
          <a:xfrm>
            <a:off x="3208919" y="3524236"/>
            <a:ext cx="6569492" cy="3175598"/>
          </a:xfrm>
          <a:prstGeom prst="rect">
            <a:avLst/>
          </a:prstGeom>
        </p:spPr>
      </p:pic>
      <p:sp>
        <p:nvSpPr>
          <p:cNvPr id="5" name="Oval 4"/>
          <p:cNvSpPr/>
          <p:nvPr/>
        </p:nvSpPr>
        <p:spPr>
          <a:xfrm>
            <a:off x="8855242" y="5566611"/>
            <a:ext cx="850232" cy="7218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808517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7827" y="1502433"/>
            <a:ext cx="10018713" cy="3124201"/>
          </a:xfrm>
        </p:spPr>
        <p:txBody>
          <a:bodyPr>
            <a:normAutofit/>
          </a:bodyPr>
          <a:lstStyle/>
          <a:p>
            <a:r>
              <a:rPr lang="en-GB" sz="4000" dirty="0" smtClean="0"/>
              <a:t>Homework – Download the SIMS student app on your phone.</a:t>
            </a:r>
          </a:p>
          <a:p>
            <a:r>
              <a:rPr lang="en-GB" sz="4000" dirty="0" smtClean="0"/>
              <a:t>Record your username and password in your planner </a:t>
            </a:r>
            <a:endParaRPr lang="en-GB" sz="4000" dirty="0"/>
          </a:p>
        </p:txBody>
      </p:sp>
    </p:spTree>
    <p:extLst>
      <p:ext uri="{BB962C8B-B14F-4D97-AF65-F5344CB8AC3E}">
        <p14:creationId xmlns:p14="http://schemas.microsoft.com/office/powerpoint/2010/main" val="1443466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8" y="-451979"/>
            <a:ext cx="10018713" cy="1752599"/>
          </a:xfrm>
        </p:spPr>
        <p:txBody>
          <a:bodyPr/>
          <a:lstStyle/>
          <a:p>
            <a:r>
              <a:rPr lang="en-GB" u="sng" dirty="0" smtClean="0"/>
              <a:t>Connecting to School </a:t>
            </a:r>
            <a:r>
              <a:rPr lang="en-GB" u="sng" dirty="0" err="1" smtClean="0"/>
              <a:t>StudentApp</a:t>
            </a:r>
            <a:r>
              <a:rPr lang="en-GB" dirty="0"/>
              <a:t>	</a:t>
            </a:r>
          </a:p>
        </p:txBody>
      </p:sp>
      <p:sp>
        <p:nvSpPr>
          <p:cNvPr id="3" name="Content Placeholder 2"/>
          <p:cNvSpPr>
            <a:spLocks noGrp="1"/>
          </p:cNvSpPr>
          <p:nvPr>
            <p:ph idx="1"/>
          </p:nvPr>
        </p:nvSpPr>
        <p:spPr>
          <a:xfrm>
            <a:off x="1612645" y="2784517"/>
            <a:ext cx="10579355" cy="1867694"/>
          </a:xfrm>
        </p:spPr>
        <p:txBody>
          <a:bodyPr>
            <a:noAutofit/>
          </a:bodyPr>
          <a:lstStyle/>
          <a:p>
            <a:r>
              <a:rPr lang="en-GB" sz="3600" dirty="0"/>
              <a:t>The following are instructions on how to register your school logon details with School </a:t>
            </a:r>
            <a:r>
              <a:rPr lang="en-GB" sz="3600" dirty="0" err="1"/>
              <a:t>StudentApp</a:t>
            </a:r>
            <a:r>
              <a:rPr lang="en-GB" sz="3600" dirty="0" smtClean="0"/>
              <a:t>.</a:t>
            </a:r>
          </a:p>
          <a:p>
            <a:endParaRPr lang="en-GB" sz="3600" dirty="0"/>
          </a:p>
          <a:p>
            <a:r>
              <a:rPr lang="en-GB" sz="3600" dirty="0" smtClean="0"/>
              <a:t>You </a:t>
            </a:r>
            <a:r>
              <a:rPr lang="en-GB" sz="3600" dirty="0"/>
              <a:t>will receive an invitation email to your school email account. It will look similar to the one </a:t>
            </a:r>
            <a:r>
              <a:rPr lang="en-GB" sz="3600" dirty="0" smtClean="0"/>
              <a:t>on the next slide. </a:t>
            </a:r>
            <a:r>
              <a:rPr lang="en-GB" sz="3600" dirty="0"/>
              <a:t>You must click on the ‘click this link’ hyperlink. This will open a browser window.</a:t>
            </a:r>
          </a:p>
          <a:p>
            <a:pPr marL="0" indent="0">
              <a:buNone/>
            </a:pPr>
            <a:endParaRPr lang="en-GB" sz="3600" dirty="0"/>
          </a:p>
        </p:txBody>
      </p:sp>
      <p:cxnSp>
        <p:nvCxnSpPr>
          <p:cNvPr id="7" name="Straight Connector 6"/>
          <p:cNvCxnSpPr/>
          <p:nvPr/>
        </p:nvCxnSpPr>
        <p:spPr>
          <a:xfrm>
            <a:off x="381000" y="5295900"/>
            <a:ext cx="1485900" cy="156210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81000" y="0"/>
            <a:ext cx="893761" cy="529590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493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81000" y="5295900"/>
            <a:ext cx="1485900" cy="156210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81000" y="0"/>
            <a:ext cx="893761" cy="529590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pic>
        <p:nvPicPr>
          <p:cNvPr id="8" name="Picture 7"/>
          <p:cNvPicPr/>
          <p:nvPr/>
        </p:nvPicPr>
        <p:blipFill>
          <a:blip r:embed="rId3"/>
          <a:stretch>
            <a:fillRect/>
          </a:stretch>
        </p:blipFill>
        <p:spPr>
          <a:xfrm>
            <a:off x="2775283" y="0"/>
            <a:ext cx="9192127" cy="6649452"/>
          </a:xfrm>
          <a:prstGeom prst="rect">
            <a:avLst/>
          </a:prstGeom>
        </p:spPr>
      </p:pic>
      <p:sp>
        <p:nvSpPr>
          <p:cNvPr id="6" name="Oval 5"/>
          <p:cNvSpPr/>
          <p:nvPr/>
        </p:nvSpPr>
        <p:spPr>
          <a:xfrm>
            <a:off x="4732421" y="1844842"/>
            <a:ext cx="1042737" cy="417095"/>
          </a:xfrm>
          <a:prstGeom prst="ellipse">
            <a:avLst/>
          </a:prstGeom>
          <a:no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37757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81000" y="5295900"/>
            <a:ext cx="1485900" cy="156210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81000" y="0"/>
            <a:ext cx="893761" cy="529590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stretch>
            <a:fillRect/>
          </a:stretch>
        </p:blipFill>
        <p:spPr>
          <a:xfrm>
            <a:off x="2652963" y="159167"/>
            <a:ext cx="8929437" cy="6523849"/>
          </a:xfrm>
          <a:prstGeom prst="rect">
            <a:avLst/>
          </a:prstGeom>
        </p:spPr>
      </p:pic>
    </p:spTree>
    <p:extLst>
      <p:ext uri="{BB962C8B-B14F-4D97-AF65-F5344CB8AC3E}">
        <p14:creationId xmlns:p14="http://schemas.microsoft.com/office/powerpoint/2010/main" val="3400912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81000" y="5295900"/>
            <a:ext cx="1485900" cy="156210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81000" y="0"/>
            <a:ext cx="893761" cy="529590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1866900" y="161925"/>
            <a:ext cx="9699458" cy="6576111"/>
          </a:xfrm>
          <a:prstGeom prst="rect">
            <a:avLst/>
          </a:prstGeom>
        </p:spPr>
      </p:pic>
    </p:spTree>
    <p:extLst>
      <p:ext uri="{BB962C8B-B14F-4D97-AF65-F5344CB8AC3E}">
        <p14:creationId xmlns:p14="http://schemas.microsoft.com/office/powerpoint/2010/main" val="15639325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81000" y="5295900"/>
            <a:ext cx="1485900" cy="156210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81000" y="0"/>
            <a:ext cx="893761" cy="529590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2861511" y="270961"/>
            <a:ext cx="7902742" cy="6398081"/>
          </a:xfrm>
          <a:prstGeom prst="rect">
            <a:avLst/>
          </a:prstGeom>
        </p:spPr>
      </p:pic>
    </p:spTree>
    <p:extLst>
      <p:ext uri="{BB962C8B-B14F-4D97-AF65-F5344CB8AC3E}">
        <p14:creationId xmlns:p14="http://schemas.microsoft.com/office/powerpoint/2010/main" val="2292438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81000" y="5295900"/>
            <a:ext cx="1485900" cy="156210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81000" y="0"/>
            <a:ext cx="893761" cy="529590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1866900" y="216819"/>
            <a:ext cx="10285146" cy="4804360"/>
          </a:xfrm>
          <a:prstGeom prst="rect">
            <a:avLst/>
          </a:prstGeom>
        </p:spPr>
      </p:pic>
    </p:spTree>
    <p:extLst>
      <p:ext uri="{BB962C8B-B14F-4D97-AF65-F5344CB8AC3E}">
        <p14:creationId xmlns:p14="http://schemas.microsoft.com/office/powerpoint/2010/main" val="476591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81000" y="5295900"/>
            <a:ext cx="1485900" cy="156210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81000" y="0"/>
            <a:ext cx="893761" cy="529590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1738563" y="1084095"/>
            <a:ext cx="9974520" cy="3760620"/>
          </a:xfrm>
          <a:prstGeom prst="rect">
            <a:avLst/>
          </a:prstGeom>
        </p:spPr>
      </p:pic>
    </p:spTree>
    <p:extLst>
      <p:ext uri="{BB962C8B-B14F-4D97-AF65-F5344CB8AC3E}">
        <p14:creationId xmlns:p14="http://schemas.microsoft.com/office/powerpoint/2010/main" val="930439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81000" y="5295900"/>
            <a:ext cx="1485900" cy="156210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81000" y="0"/>
            <a:ext cx="893761" cy="529590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2889834" y="0"/>
            <a:ext cx="8002755" cy="6576118"/>
          </a:xfrm>
          <a:prstGeom prst="rect">
            <a:avLst/>
          </a:prstGeom>
        </p:spPr>
      </p:pic>
    </p:spTree>
    <p:extLst>
      <p:ext uri="{BB962C8B-B14F-4D97-AF65-F5344CB8AC3E}">
        <p14:creationId xmlns:p14="http://schemas.microsoft.com/office/powerpoint/2010/main" val="11014521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HFS theme">
  <a:themeElements>
    <a:clrScheme name="Custom 7">
      <a:dk1>
        <a:srgbClr val="000000"/>
      </a:dk1>
      <a:lt1>
        <a:srgbClr val="151515"/>
      </a:lt1>
      <a:dk2>
        <a:srgbClr val="080808"/>
      </a:dk2>
      <a:lt2>
        <a:srgbClr val="FFFFFF"/>
      </a:lt2>
      <a:accent1>
        <a:srgbClr val="2D9732"/>
      </a:accent1>
      <a:accent2>
        <a:srgbClr val="FFFF00"/>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DHFS theme" id="{23975F49-BB57-4D31-9F69-DE057BEC3046}" vid="{F692342D-8285-43A8-A97C-811E0A2FA0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679</Words>
  <Application>Microsoft Office PowerPoint</Application>
  <PresentationFormat>Widescreen</PresentationFormat>
  <Paragraphs>59</Paragraphs>
  <Slides>17</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Corbel</vt:lpstr>
      <vt:lpstr>DHFS theme</vt:lpstr>
      <vt:lpstr>Homework</vt:lpstr>
      <vt:lpstr>Connecting to School StudentApp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Getting started</vt:lpstr>
      <vt:lpstr>PowerPoint Presentation</vt:lpstr>
      <vt:lpstr>PowerPoint Presentation</vt:lpstr>
      <vt:lpstr>How will I view my homework?</vt:lpstr>
      <vt:lpstr>How will I view my homework?</vt:lpstr>
      <vt:lpstr>What will I see</vt:lpstr>
      <vt:lpstr>Key Points to Remember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Homework</dc:title>
  <dc:creator>Laura Kendall</dc:creator>
  <cp:lastModifiedBy>Laura Kendall</cp:lastModifiedBy>
  <cp:revision>10</cp:revision>
  <dcterms:created xsi:type="dcterms:W3CDTF">2019-04-29T15:54:36Z</dcterms:created>
  <dcterms:modified xsi:type="dcterms:W3CDTF">2019-06-03T13:28:31Z</dcterms:modified>
</cp:coreProperties>
</file>