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7" r:id="rId2"/>
    <p:sldId id="277" r:id="rId3"/>
    <p:sldId id="269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4" d="100"/>
          <a:sy n="64" d="100"/>
        </p:scale>
        <p:origin x="560" y="-7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ood@dronfield.derbyshire.sch.uk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food@dronfield.derbyshire.sch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070E78ED-F820-B39C-CD97-A04B2A0C204A}"/>
              </a:ext>
            </a:extLst>
          </p:cNvPr>
          <p:cNvGrpSpPr/>
          <p:nvPr/>
        </p:nvGrpSpPr>
        <p:grpSpPr>
          <a:xfrm>
            <a:off x="1523999" y="-35197"/>
            <a:ext cx="9200827" cy="1222042"/>
            <a:chOff x="5280" y="-18703"/>
            <a:chExt cx="9144000" cy="130644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C4FF44-7895-D5A2-24BE-EA12B115C294}"/>
                </a:ext>
              </a:extLst>
            </p:cNvPr>
            <p:cNvSpPr/>
            <p:nvPr/>
          </p:nvSpPr>
          <p:spPr>
            <a:xfrm rot="16200000">
              <a:off x="3924059" y="-3937482"/>
              <a:ext cx="1306441" cy="9144000"/>
            </a:xfrm>
            <a:prstGeom prst="rect">
              <a:avLst/>
            </a:prstGeom>
            <a:solidFill>
              <a:srgbClr val="203864">
                <a:alpha val="73333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A18C722-8DF8-CCF6-D609-7172CAEFB0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350" t="29154" r="31084" b="28736"/>
            <a:stretch/>
          </p:blipFill>
          <p:spPr bwMode="auto">
            <a:xfrm>
              <a:off x="166687" y="1778"/>
              <a:ext cx="788178" cy="1265479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Rounded Rectangle 15">
              <a:extLst>
                <a:ext uri="{FF2B5EF4-FFF2-40B4-BE49-F238E27FC236}">
                  <a16:creationId xmlns:a16="http://schemas.microsoft.com/office/drawing/2014/main" id="{792A7B18-D22C-94DF-F842-F86A86477C33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4995340" y="-3552002"/>
              <a:ext cx="424836" cy="7883044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>
              <a:defPPr>
                <a:defRPr lang="en-US"/>
              </a:defPPr>
              <a:lvl1pPr marL="0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83971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767942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151913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535885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919856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303827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687798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071770" algn="l" defTabSz="767942" rtl="0" eaLnBrk="1" latinLnBrk="0" hangingPunct="1">
                <a:defRPr sz="1512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entury Gothic" panose="020B0502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Welcome to Design and Technology</a:t>
              </a:r>
            </a:p>
          </p:txBody>
        </p:sp>
      </p:grp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9060798"/>
              </p:ext>
            </p:extLst>
          </p:nvPr>
        </p:nvGraphicFramePr>
        <p:xfrm>
          <a:off x="185980" y="1285609"/>
          <a:ext cx="12006020" cy="553819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18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2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150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7894"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Homework</a:t>
                      </a:r>
                      <a:endParaRPr lang="en-US" sz="1800" b="1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Task</a:t>
                      </a:r>
                      <a:endParaRPr lang="en-US" sz="1800" b="1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By when</a:t>
                      </a:r>
                      <a:endParaRPr lang="en-US" sz="1800" b="1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5297">
                <a:tc>
                  <a:txBody>
                    <a:bodyPr/>
                    <a:lstStyle/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Key terms </a:t>
                      </a:r>
                    </a:p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2. Check your learning </a:t>
                      </a:r>
                    </a:p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3. Exam questions</a:t>
                      </a: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4. Make a pastry product </a:t>
                      </a: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marR="0" lvl="0" indent="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5. Watch some cookery programs</a:t>
                      </a:r>
                    </a:p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342900" marR="0" lvl="0" indent="-342900" algn="l" defTabSz="91429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1. Write down the definitions of these key terms. 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2. Answer these questions to the best of your ability. </a:t>
                      </a:r>
                    </a:p>
                    <a:p>
                      <a:pPr marL="0" indent="0" algn="l">
                        <a:buNone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3. Answer these exam questions in full sentences, focusing on the command words and the number of marks allocated.</a:t>
                      </a:r>
                    </a:p>
                    <a:p>
                      <a:pPr marL="0" indent="0" algn="l">
                        <a:buNone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4. Make your own pastry and turn it into a product, take a photo and bring to the next lesson. Choose from the following pastries: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Choux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 err="1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Shortcrust</a:t>
                      </a: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pastry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Flaky pastry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Filo pastry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Hot water crust pastry </a:t>
                      </a:r>
                    </a:p>
                    <a:p>
                      <a:pPr marL="0" indent="0" algn="l">
                        <a:buNone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5. Watch some cookery programs for inspiration for example: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-Great British Menu BBC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-</a:t>
                      </a:r>
                      <a:r>
                        <a:rPr lang="en-US" sz="1600" b="0" i="0" dirty="0" err="1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Masterchef</a:t>
                      </a:r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 BBC</a:t>
                      </a:r>
                    </a:p>
                    <a:p>
                      <a:pPr marL="0" indent="0" algn="l">
                        <a:buNone/>
                      </a:pPr>
                      <a:r>
                        <a:rPr lang="en-US" sz="1600" b="1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Check date/ calendar for when making chicken pie first week back TBC </a:t>
                      </a:r>
                    </a:p>
                    <a:p>
                      <a:pPr marL="342900" indent="-342900" algn="l">
                        <a:buAutoNum type="arabicPeriod"/>
                      </a:pPr>
                      <a:endParaRPr lang="en-US" sz="1600" b="0" i="0" dirty="0">
                        <a:latin typeface="Century Gothic" charset="0"/>
                        <a:ea typeface="Century Gothic" charset="0"/>
                        <a:cs typeface="Century Gothic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entury Gothic" charset="0"/>
                          <a:ea typeface="Century Gothic" charset="0"/>
                          <a:cs typeface="Century Gothic" charset="0"/>
                        </a:rPr>
                        <a:t>Next lesson 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60269106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65014" y="49200"/>
            <a:ext cx="1137644" cy="1137644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AFFBB94F-B68C-C12F-CE35-9D13C8101988}"/>
              </a:ext>
            </a:extLst>
          </p:cNvPr>
          <p:cNvGrpSpPr/>
          <p:nvPr/>
        </p:nvGrpSpPr>
        <p:grpSpPr>
          <a:xfrm>
            <a:off x="8280127" y="8633481"/>
            <a:ext cx="2049711" cy="283089"/>
            <a:chOff x="546598" y="6239895"/>
            <a:chExt cx="3613325" cy="496908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2A95CC5C-9BEF-97E4-434E-3F275CA3379F}"/>
                </a:ext>
              </a:extLst>
            </p:cNvPr>
            <p:cNvGrpSpPr/>
            <p:nvPr/>
          </p:nvGrpSpPr>
          <p:grpSpPr>
            <a:xfrm>
              <a:off x="546598" y="6241229"/>
              <a:ext cx="2681115" cy="495574"/>
              <a:chOff x="546598" y="6241229"/>
              <a:chExt cx="2681115" cy="495574"/>
            </a:xfrm>
          </p:grpSpPr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F5B27685-25ED-3083-8F2E-CD3F37A20215}"/>
                  </a:ext>
                </a:extLst>
              </p:cNvPr>
              <p:cNvGrpSpPr/>
              <p:nvPr/>
            </p:nvGrpSpPr>
            <p:grpSpPr>
              <a:xfrm>
                <a:off x="546598" y="6246527"/>
                <a:ext cx="1748901" cy="490276"/>
                <a:chOff x="546598" y="6246527"/>
                <a:chExt cx="1748901" cy="490276"/>
              </a:xfrm>
            </p:grpSpPr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86C9BEA4-FABF-EE99-D0DB-A7452242F05A}"/>
                    </a:ext>
                  </a:extLst>
                </p:cNvPr>
                <p:cNvGrpSpPr/>
                <p:nvPr/>
              </p:nvGrpSpPr>
              <p:grpSpPr>
                <a:xfrm rot="16200000">
                  <a:off x="710473" y="6083988"/>
                  <a:ext cx="488940" cy="816689"/>
                  <a:chOff x="570892" y="1910791"/>
                  <a:chExt cx="1730750" cy="2491942"/>
                </a:xfrm>
              </p:grpSpPr>
              <p:sp>
                <p:nvSpPr>
                  <p:cNvPr id="35" name="Rounded Rectangle 63">
                    <a:extLst>
                      <a:ext uri="{FF2B5EF4-FFF2-40B4-BE49-F238E27FC236}">
                        <a16:creationId xmlns:a16="http://schemas.microsoft.com/office/drawing/2014/main" id="{37F436CD-E536-8A5D-F15C-5E1340A9577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570892" y="1910791"/>
                    <a:ext cx="1730750" cy="249194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FFC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383971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767942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151913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535885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919856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303827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2687798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07177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567"/>
                  </a:p>
                </p:txBody>
              </p:sp>
              <p:sp>
                <p:nvSpPr>
                  <p:cNvPr id="36" name="Oval 35">
                    <a:extLst>
                      <a:ext uri="{FF2B5EF4-FFF2-40B4-BE49-F238E27FC236}">
                        <a16:creationId xmlns:a16="http://schemas.microsoft.com/office/drawing/2014/main" id="{69EA308A-19D0-1BC8-7BCC-EBB26E02BADE}"/>
                      </a:ext>
                    </a:extLst>
                  </p:cNvPr>
                  <p:cNvSpPr/>
                  <p:nvPr/>
                </p:nvSpPr>
                <p:spPr>
                  <a:xfrm>
                    <a:off x="807790" y="2119719"/>
                    <a:ext cx="1266409" cy="1266409"/>
                  </a:xfrm>
                  <a:prstGeom prst="ellipse">
                    <a:avLst/>
                  </a:prstGeom>
                  <a:solidFill>
                    <a:schemeClr val="accent4">
                      <a:lumMod val="7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383971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767942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151913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535885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919856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303827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2687798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07177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567"/>
                  </a:p>
                </p:txBody>
              </p:sp>
              <p:pic>
                <p:nvPicPr>
                  <p:cNvPr id="37" name="Graphic 18" descr="Man">
                    <a:extLst>
                      <a:ext uri="{FF2B5EF4-FFF2-40B4-BE49-F238E27FC236}">
                        <a16:creationId xmlns:a16="http://schemas.microsoft.com/office/drawing/2014/main" id="{BE389EA0-8412-4891-BC57-99A773B03C2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6"/>
                      </a:ext>
                    </a:extLst>
                  </a:blip>
                  <a:stretch>
                    <a:fillRect/>
                  </a:stretch>
                </p:blipFill>
                <p:spPr>
                  <a:xfrm rot="5400000">
                    <a:off x="1058482" y="2319764"/>
                    <a:ext cx="802543" cy="877428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</p:pic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C9B3C4B8-DD3A-E010-56DC-C1E7CEA1458B}"/>
                    </a:ext>
                  </a:extLst>
                </p:cNvPr>
                <p:cNvGrpSpPr/>
                <p:nvPr/>
              </p:nvGrpSpPr>
              <p:grpSpPr>
                <a:xfrm>
                  <a:off x="1478810" y="6246527"/>
                  <a:ext cx="816689" cy="488940"/>
                  <a:chOff x="1478810" y="6246527"/>
                  <a:chExt cx="816689" cy="488940"/>
                </a:xfrm>
              </p:grpSpPr>
              <p:grpSp>
                <p:nvGrpSpPr>
                  <p:cNvPr id="31" name="Group 30">
                    <a:extLst>
                      <a:ext uri="{FF2B5EF4-FFF2-40B4-BE49-F238E27FC236}">
                        <a16:creationId xmlns:a16="http://schemas.microsoft.com/office/drawing/2014/main" id="{1F6C0ABC-A1AC-E95D-2E46-69010142293A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1642685" y="6082652"/>
                    <a:ext cx="488940" cy="816689"/>
                    <a:chOff x="570892" y="1910791"/>
                    <a:chExt cx="1730750" cy="2491942"/>
                  </a:xfrm>
                </p:grpSpPr>
                <p:sp>
                  <p:nvSpPr>
                    <p:cNvPr id="33" name="Rounded Rectangle 61">
                      <a:extLst>
                        <a:ext uri="{FF2B5EF4-FFF2-40B4-BE49-F238E27FC236}">
                          <a16:creationId xmlns:a16="http://schemas.microsoft.com/office/drawing/2014/main" id="{CA9539A3-DBD7-79D9-949E-08C938BCA860}"/>
                        </a:ext>
                      </a:extLst>
                    </p:cNvPr>
                    <p:cNvSpPr>
                      <a:spLocks noChangeAspect="1"/>
                    </p:cNvSpPr>
                    <p:nvPr/>
                  </p:nvSpPr>
                  <p:spPr>
                    <a:xfrm>
                      <a:off x="570892" y="1910791"/>
                      <a:ext cx="1730750" cy="2491942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92D05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83971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767942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151913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535885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919856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303827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687798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071770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567"/>
                    </a:p>
                  </p:txBody>
                </p:sp>
                <p:sp>
                  <p:nvSpPr>
                    <p:cNvPr id="34" name="Oval 33">
                      <a:extLst>
                        <a:ext uri="{FF2B5EF4-FFF2-40B4-BE49-F238E27FC236}">
                          <a16:creationId xmlns:a16="http://schemas.microsoft.com/office/drawing/2014/main" id="{A1CC599F-36E7-2127-1D5D-572E40CFAA1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07790" y="2119719"/>
                      <a:ext cx="1266409" cy="1266409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defPPr>
                        <a:defRPr lang="en-US"/>
                      </a:defPPr>
                      <a:lvl1pPr marL="0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383971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767942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151913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535885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1919856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303827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2687798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071770" algn="l" defTabSz="767942" rtl="0" eaLnBrk="1" latinLnBrk="0" hangingPunct="1">
                        <a:defRPr sz="1512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n-US" sz="567"/>
                    </a:p>
                  </p:txBody>
                </p:sp>
              </p:grpSp>
              <p:pic>
                <p:nvPicPr>
                  <p:cNvPr id="32" name="Graphic 5" descr="Recycle sign">
                    <a:extLst>
                      <a:ext uri="{FF2B5EF4-FFF2-40B4-BE49-F238E27FC236}">
                        <a16:creationId xmlns:a16="http://schemas.microsoft.com/office/drawing/2014/main" id="{144320CD-5395-8AAF-BC8C-06117678481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626962" y="6361208"/>
                    <a:ext cx="255683" cy="248978"/>
                  </a:xfrm>
                  <a:prstGeom prst="rect">
                    <a:avLst/>
                  </a:prstGeom>
                </p:spPr>
              </p:pic>
            </p:grpSp>
          </p:grpSp>
          <p:grpSp>
            <p:nvGrpSpPr>
              <p:cNvPr id="24" name="Group 23">
                <a:extLst>
                  <a:ext uri="{FF2B5EF4-FFF2-40B4-BE49-F238E27FC236}">
                    <a16:creationId xmlns:a16="http://schemas.microsoft.com/office/drawing/2014/main" id="{929DF466-3DA2-6ADE-7EDA-1AD8914F247C}"/>
                  </a:ext>
                </a:extLst>
              </p:cNvPr>
              <p:cNvGrpSpPr/>
              <p:nvPr/>
            </p:nvGrpSpPr>
            <p:grpSpPr>
              <a:xfrm>
                <a:off x="2411024" y="6241229"/>
                <a:ext cx="816689" cy="488940"/>
                <a:chOff x="2411024" y="6241229"/>
                <a:chExt cx="816689" cy="488940"/>
              </a:xfrm>
            </p:grpSpPr>
            <p:grpSp>
              <p:nvGrpSpPr>
                <p:cNvPr id="25" name="Group 24">
                  <a:extLst>
                    <a:ext uri="{FF2B5EF4-FFF2-40B4-BE49-F238E27FC236}">
                      <a16:creationId xmlns:a16="http://schemas.microsoft.com/office/drawing/2014/main" id="{0AC70BEB-1D29-32DB-FE90-D001DF36C747}"/>
                    </a:ext>
                  </a:extLst>
                </p:cNvPr>
                <p:cNvGrpSpPr/>
                <p:nvPr/>
              </p:nvGrpSpPr>
              <p:grpSpPr>
                <a:xfrm rot="16200000">
                  <a:off x="2574899" y="6077354"/>
                  <a:ext cx="488940" cy="816689"/>
                  <a:chOff x="570892" y="1910791"/>
                  <a:chExt cx="1730750" cy="2491942"/>
                </a:xfrm>
              </p:grpSpPr>
              <p:sp>
                <p:nvSpPr>
                  <p:cNvPr id="27" name="Rounded Rectangle 55">
                    <a:extLst>
                      <a:ext uri="{FF2B5EF4-FFF2-40B4-BE49-F238E27FC236}">
                        <a16:creationId xmlns:a16="http://schemas.microsoft.com/office/drawing/2014/main" id="{89E5C38C-452B-980A-DCD5-ABD83B1599B5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>
                  <a:xfrm>
                    <a:off x="570892" y="1910791"/>
                    <a:ext cx="1730750" cy="2491942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FF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383971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767942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151913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535885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919856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303827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2687798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07177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567"/>
                  </a:p>
                </p:txBody>
              </p:sp>
              <p:sp>
                <p:nvSpPr>
                  <p:cNvPr id="28" name="Oval 27">
                    <a:extLst>
                      <a:ext uri="{FF2B5EF4-FFF2-40B4-BE49-F238E27FC236}">
                        <a16:creationId xmlns:a16="http://schemas.microsoft.com/office/drawing/2014/main" id="{0EB65A83-A28F-6ADC-DFA3-4F2DCAC9C103}"/>
                      </a:ext>
                    </a:extLst>
                  </p:cNvPr>
                  <p:cNvSpPr/>
                  <p:nvPr/>
                </p:nvSpPr>
                <p:spPr>
                  <a:xfrm>
                    <a:off x="807790" y="2119719"/>
                    <a:ext cx="1266409" cy="1266409"/>
                  </a:xfrm>
                  <a:prstGeom prst="ellipse">
                    <a:avLst/>
                  </a:prstGeom>
                  <a:solidFill>
                    <a:srgbClr val="C000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defPPr>
                      <a:defRPr lang="en-US"/>
                    </a:defPPr>
                    <a:lvl1pPr marL="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383971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767942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151913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535885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1919856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303827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2687798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071770" algn="l" defTabSz="767942" rtl="0" eaLnBrk="1" latinLnBrk="0" hangingPunct="1">
                      <a:defRPr sz="1512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n-US" sz="567"/>
                  </a:p>
                </p:txBody>
              </p:sp>
            </p:grpSp>
            <p:pic>
              <p:nvPicPr>
                <p:cNvPr id="26" name="Graphic 16" descr="Atom">
                  <a:extLst>
                    <a:ext uri="{FF2B5EF4-FFF2-40B4-BE49-F238E27FC236}">
                      <a16:creationId xmlns:a16="http://schemas.microsoft.com/office/drawing/2014/main" id="{F8A73CB7-2A37-7E92-6C06-68ADA901C83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33312" y="6310460"/>
                  <a:ext cx="307414" cy="336702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C02B74A-23A6-935A-E685-AE37430E7198}"/>
                </a:ext>
              </a:extLst>
            </p:cNvPr>
            <p:cNvGrpSpPr/>
            <p:nvPr/>
          </p:nvGrpSpPr>
          <p:grpSpPr>
            <a:xfrm>
              <a:off x="3343234" y="6239895"/>
              <a:ext cx="816689" cy="488940"/>
              <a:chOff x="3343234" y="6239895"/>
              <a:chExt cx="816689" cy="488940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D15FB4F8-6781-F32E-FB6B-2DCBEB9E9306}"/>
                  </a:ext>
                </a:extLst>
              </p:cNvPr>
              <p:cNvGrpSpPr/>
              <p:nvPr/>
            </p:nvGrpSpPr>
            <p:grpSpPr>
              <a:xfrm rot="16200000">
                <a:off x="3507109" y="6076020"/>
                <a:ext cx="488940" cy="816689"/>
                <a:chOff x="570892" y="1910791"/>
                <a:chExt cx="1730750" cy="2491942"/>
              </a:xfrm>
            </p:grpSpPr>
            <p:sp>
              <p:nvSpPr>
                <p:cNvPr id="21" name="Rounded Rectangle 49">
                  <a:extLst>
                    <a:ext uri="{FF2B5EF4-FFF2-40B4-BE49-F238E27FC236}">
                      <a16:creationId xmlns:a16="http://schemas.microsoft.com/office/drawing/2014/main" id="{3C6C96B6-612E-ABCD-1F33-F413F52C3D54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70892" y="1910791"/>
                  <a:ext cx="1730750" cy="2491942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0070C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83971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767942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151913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535885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919856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303827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687798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071770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567"/>
                </a:p>
              </p:txBody>
            </p:sp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56682CB9-DAAE-D75C-A963-5224CAC8CE39}"/>
                    </a:ext>
                  </a:extLst>
                </p:cNvPr>
                <p:cNvSpPr/>
                <p:nvPr/>
              </p:nvSpPr>
              <p:spPr>
                <a:xfrm>
                  <a:off x="807790" y="2119719"/>
                  <a:ext cx="1266409" cy="1266409"/>
                </a:xfrm>
                <a:prstGeom prst="ellipse">
                  <a:avLst/>
                </a:prstGeom>
                <a:solidFill>
                  <a:schemeClr val="accent5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en-US"/>
                  </a:defPPr>
                  <a:lvl1pPr marL="0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383971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767942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151913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535885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919856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303827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687798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071770" algn="l" defTabSz="767942" rtl="0" eaLnBrk="1" latinLnBrk="0" hangingPunct="1">
                    <a:defRPr sz="1512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US" sz="567"/>
                </a:p>
              </p:txBody>
            </p:sp>
          </p:grpSp>
          <p:pic>
            <p:nvPicPr>
              <p:cNvPr id="20" name="Graphic 21" descr="Earth globe Africa and Europe">
                <a:extLst>
                  <a:ext uri="{FF2B5EF4-FFF2-40B4-BE49-F238E27FC236}">
                    <a16:creationId xmlns:a16="http://schemas.microsoft.com/office/drawing/2014/main" id="{1AE8CD32-BA5A-7E15-E844-B438EB5B8C3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3464220" y="6329361"/>
                <a:ext cx="298155" cy="30237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  <p:pic>
        <p:nvPicPr>
          <p:cNvPr id="13" name="Picture 12" descr="A book cover of a kiwi&#10;&#10;Description automatically generated">
            <a:extLst>
              <a:ext uri="{FF2B5EF4-FFF2-40B4-BE49-F238E27FC236}">
                <a16:creationId xmlns:a16="http://schemas.microsoft.com/office/drawing/2014/main" id="{EF0C6A6F-1B13-5CFD-CFE2-D16BB62512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46371" y="1854531"/>
            <a:ext cx="1345498" cy="169317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ED30130-7E48-CE87-B0BA-5B0B53F4C8D7}"/>
              </a:ext>
            </a:extLst>
          </p:cNvPr>
          <p:cNvSpPr txBox="1"/>
          <p:nvPr/>
        </p:nvSpPr>
        <p:spPr>
          <a:xfrm>
            <a:off x="10704617" y="1962453"/>
            <a:ext cx="12565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latin typeface="Century Gothic" panose="020B0502020202020204" pitchFamily="34" charset="0"/>
              </a:rPr>
              <a:t>You can hire the textbook from the library </a:t>
            </a:r>
          </a:p>
        </p:txBody>
      </p:sp>
    </p:spTree>
    <p:extLst>
      <p:ext uri="{BB962C8B-B14F-4D97-AF65-F5344CB8AC3E}">
        <p14:creationId xmlns:p14="http://schemas.microsoft.com/office/powerpoint/2010/main" val="3101156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716581" y="839585"/>
            <a:ext cx="3564773" cy="5882943"/>
            <a:chOff x="3406112" y="1324467"/>
            <a:chExt cx="3792974" cy="6736742"/>
          </a:xfrm>
        </p:grpSpPr>
        <p:sp>
          <p:nvSpPr>
            <p:cNvPr id="8" name="Rounded Rectangle 7"/>
            <p:cNvSpPr/>
            <p:nvPr/>
          </p:nvSpPr>
          <p:spPr>
            <a:xfrm>
              <a:off x="3532417" y="1515297"/>
              <a:ext cx="3666669" cy="6545912"/>
            </a:xfrm>
            <a:prstGeom prst="roundRect">
              <a:avLst>
                <a:gd name="adj" fmla="val 2472"/>
              </a:avLst>
            </a:prstGeom>
            <a:solidFill>
              <a:srgbClr val="F2CEC5"/>
            </a:solidFill>
            <a:ln w="31750" cap="flat" cmpd="sng" algn="ctr">
              <a:solidFill>
                <a:srgbClr val="FF7F7F"/>
              </a:solidFill>
              <a:prstDash val="solid"/>
              <a:miter lim="800000"/>
            </a:ln>
            <a:effectLst/>
          </p:spPr>
          <p:txBody>
            <a:bodyPr tIns="288000" rtlCol="0" anchor="t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Contamination-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Food Poisoning-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Pathogen-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Spoilage-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Germinate-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High-risk foods-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Low-risk foods-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Spore-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Toxins-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Aerobic-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rPr>
                <a:t>Anaerobic-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charset="0"/>
                <a:ea typeface="+mn-ea"/>
                <a:cs typeface="+mn-cs"/>
              </a:endParaRPr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3406112" y="1324467"/>
              <a:ext cx="2049029" cy="426966"/>
              <a:chOff x="423827" y="397565"/>
              <a:chExt cx="2049029" cy="426966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423827" y="442868"/>
                <a:ext cx="2003729" cy="381663"/>
              </a:xfrm>
              <a:prstGeom prst="roundRect">
                <a:avLst/>
              </a:prstGeom>
              <a:solidFill>
                <a:srgbClr val="FF0000"/>
              </a:solidFill>
              <a:ln w="3175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E21494"/>
                  </a:solidFill>
                  <a:effectLst/>
                  <a:uLnTx/>
                  <a:uFillTx/>
                  <a:latin typeface="Century Gothic" panose="020B0502020202020204" charset="0"/>
                  <a:ea typeface="+mn-ea"/>
                  <a:cs typeface="+mn-cs"/>
                </a:endParaRPr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>
                <a:off x="469127" y="397565"/>
                <a:ext cx="2003729" cy="381663"/>
              </a:xfrm>
              <a:prstGeom prst="roundRect">
                <a:avLst/>
              </a:prstGeom>
              <a:solidFill>
                <a:sysClr val="window" lastClr="FFFFFF"/>
              </a:solidFill>
              <a:ln w="31750" cap="flat" cmpd="sng" algn="ctr">
                <a:solidFill>
                  <a:srgbClr val="FF7F7F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Century Gothic" panose="020B0502020202020204" charset="0"/>
                    <a:ea typeface="+mn-ea"/>
                    <a:cs typeface="+mn-cs"/>
                  </a:rPr>
                  <a:t>Key vocabulary</a:t>
                </a:r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5755179" y="1995054"/>
            <a:ext cx="4572000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It is really important to understand and learn the </a:t>
            </a:r>
            <a:r>
              <a:rPr lang="en-GB" sz="1800" b="1" u="sng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key vocabulary </a:t>
            </a:r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for a given subject.</a:t>
            </a:r>
          </a:p>
          <a:p>
            <a:pPr defTabSz="914400"/>
            <a:endParaRPr lang="en-GB" sz="18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  <a:p>
            <a:pPr defTabSz="914400"/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Why do you think this is?</a:t>
            </a:r>
          </a:p>
          <a:p>
            <a:pPr defTabSz="914400"/>
            <a:endParaRPr lang="en-GB" sz="18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  <a:p>
            <a:pPr defTabSz="914400"/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Write these words down. </a:t>
            </a:r>
          </a:p>
          <a:p>
            <a:pPr defTabSz="914400"/>
            <a:endParaRPr lang="en-GB" sz="18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  <a:p>
            <a:pPr defTabSz="914400"/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As we go through – listen carefully. When you spot the word being used, write down a definition.</a:t>
            </a:r>
          </a:p>
          <a:p>
            <a:pPr defTabSz="914400"/>
            <a:endParaRPr lang="en-GB" sz="18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  <a:p>
            <a:pPr defTabSz="914400"/>
            <a:r>
              <a:rPr lang="en-GB" sz="1800" dirty="0">
                <a:solidFill>
                  <a:prstClr val="black"/>
                </a:solidFill>
                <a:latin typeface="Century Gothic" panose="020B0502020202020204"/>
                <a:cs typeface="Century Gothic" panose="020B0502020202020204"/>
              </a:rPr>
              <a:t>We will check and discuss at the end of the lesson.</a:t>
            </a:r>
          </a:p>
          <a:p>
            <a:pPr defTabSz="914400"/>
            <a:endParaRPr lang="en-GB" sz="18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  <a:p>
            <a:pPr defTabSz="914400"/>
            <a:endParaRPr lang="en-GB" sz="1600" dirty="0">
              <a:solidFill>
                <a:prstClr val="black"/>
              </a:solidFill>
              <a:latin typeface="Century Gothic" panose="020B0502020202020204"/>
              <a:cs typeface="Century Gothic" panose="020B050202020202020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50662" y="186046"/>
            <a:ext cx="8900960" cy="33942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r>
              <a:rPr lang="en-GB" sz="2000" b="1" dirty="0">
                <a:latin typeface="Century Gothic" charset="0"/>
                <a:ea typeface="Century Gothic" charset="0"/>
                <a:cs typeface="Century Gothic" charset="0"/>
              </a:rPr>
              <a:t>Key Vocabulary </a:t>
            </a:r>
            <a:r>
              <a:rPr lang="en-GB" sz="2000" b="1" dirty="0" err="1">
                <a:latin typeface="Century Gothic" charset="0"/>
                <a:ea typeface="Century Gothic" charset="0"/>
                <a:cs typeface="Century Gothic" charset="0"/>
              </a:rPr>
              <a:t>Catchup</a:t>
            </a:r>
            <a:endParaRPr lang="en-US" sz="2000" b="1" dirty="0">
              <a:latin typeface="Century Gothic" charset="0"/>
              <a:ea typeface="Century Gothic" charset="0"/>
              <a:cs typeface="Century 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72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71714" y="6323177"/>
            <a:ext cx="1047115" cy="16607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t>@DHFSFoodTech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180832" y="6320029"/>
            <a:ext cx="147955" cy="315595"/>
            <a:chOff x="6656831" y="6320028"/>
            <a:chExt cx="147955" cy="31559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8355" y="6492240"/>
              <a:ext cx="146303" cy="143255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6831" y="6320028"/>
              <a:ext cx="147827" cy="141732"/>
            </a:xfrm>
            <a:prstGeom prst="rect">
              <a:avLst/>
            </a:prstGeom>
          </p:spPr>
        </p:pic>
      </p:grpSp>
      <p:grpSp>
        <p:nvGrpSpPr>
          <p:cNvPr id="6" name="object 6"/>
          <p:cNvGrpSpPr/>
          <p:nvPr/>
        </p:nvGrpSpPr>
        <p:grpSpPr>
          <a:xfrm>
            <a:off x="1810511" y="217932"/>
            <a:ext cx="8564880" cy="352425"/>
            <a:chOff x="286511" y="217931"/>
            <a:chExt cx="8564880" cy="352425"/>
          </a:xfrm>
        </p:grpSpPr>
        <p:sp>
          <p:nvSpPr>
            <p:cNvPr id="7" name="object 7"/>
            <p:cNvSpPr/>
            <p:nvPr/>
          </p:nvSpPr>
          <p:spPr>
            <a:xfrm>
              <a:off x="292607" y="224027"/>
              <a:ext cx="8552815" cy="340360"/>
            </a:xfrm>
            <a:custGeom>
              <a:avLst/>
              <a:gdLst/>
              <a:ahLst/>
              <a:cxnLst/>
              <a:rect l="l" t="t" r="r" b="b"/>
              <a:pathLst>
                <a:path w="8552815" h="340359">
                  <a:moveTo>
                    <a:pt x="8496046" y="0"/>
                  </a:moveTo>
                  <a:lnTo>
                    <a:pt x="56642" y="0"/>
                  </a:lnTo>
                  <a:lnTo>
                    <a:pt x="34595" y="4456"/>
                  </a:lnTo>
                  <a:lnTo>
                    <a:pt x="16590" y="16605"/>
                  </a:lnTo>
                  <a:lnTo>
                    <a:pt x="4451" y="34611"/>
                  </a:lnTo>
                  <a:lnTo>
                    <a:pt x="0" y="56642"/>
                  </a:lnTo>
                  <a:lnTo>
                    <a:pt x="0" y="283210"/>
                  </a:lnTo>
                  <a:lnTo>
                    <a:pt x="4451" y="305240"/>
                  </a:lnTo>
                  <a:lnTo>
                    <a:pt x="16590" y="323246"/>
                  </a:lnTo>
                  <a:lnTo>
                    <a:pt x="34595" y="335395"/>
                  </a:lnTo>
                  <a:lnTo>
                    <a:pt x="56642" y="339851"/>
                  </a:lnTo>
                  <a:lnTo>
                    <a:pt x="8496046" y="339851"/>
                  </a:lnTo>
                  <a:lnTo>
                    <a:pt x="8518076" y="335395"/>
                  </a:lnTo>
                  <a:lnTo>
                    <a:pt x="8536082" y="323246"/>
                  </a:lnTo>
                  <a:lnTo>
                    <a:pt x="8548231" y="305240"/>
                  </a:lnTo>
                  <a:lnTo>
                    <a:pt x="8552688" y="283210"/>
                  </a:lnTo>
                  <a:lnTo>
                    <a:pt x="8552688" y="56642"/>
                  </a:lnTo>
                  <a:lnTo>
                    <a:pt x="8548231" y="34611"/>
                  </a:lnTo>
                  <a:lnTo>
                    <a:pt x="8536082" y="16605"/>
                  </a:lnTo>
                  <a:lnTo>
                    <a:pt x="8518076" y="4456"/>
                  </a:lnTo>
                  <a:lnTo>
                    <a:pt x="8496046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292607" y="224027"/>
              <a:ext cx="8552815" cy="340360"/>
            </a:xfrm>
            <a:custGeom>
              <a:avLst/>
              <a:gdLst/>
              <a:ahLst/>
              <a:cxnLst/>
              <a:rect l="l" t="t" r="r" b="b"/>
              <a:pathLst>
                <a:path w="8552815" h="340359">
                  <a:moveTo>
                    <a:pt x="0" y="56642"/>
                  </a:moveTo>
                  <a:lnTo>
                    <a:pt x="4451" y="34611"/>
                  </a:lnTo>
                  <a:lnTo>
                    <a:pt x="16590" y="16605"/>
                  </a:lnTo>
                  <a:lnTo>
                    <a:pt x="34595" y="4456"/>
                  </a:lnTo>
                  <a:lnTo>
                    <a:pt x="56642" y="0"/>
                  </a:lnTo>
                  <a:lnTo>
                    <a:pt x="8496046" y="0"/>
                  </a:lnTo>
                  <a:lnTo>
                    <a:pt x="8518076" y="4456"/>
                  </a:lnTo>
                  <a:lnTo>
                    <a:pt x="8536082" y="16605"/>
                  </a:lnTo>
                  <a:lnTo>
                    <a:pt x="8548231" y="34611"/>
                  </a:lnTo>
                  <a:lnTo>
                    <a:pt x="8552688" y="56642"/>
                  </a:lnTo>
                  <a:lnTo>
                    <a:pt x="8552688" y="283210"/>
                  </a:lnTo>
                  <a:lnTo>
                    <a:pt x="8548231" y="305240"/>
                  </a:lnTo>
                  <a:lnTo>
                    <a:pt x="8536082" y="323246"/>
                  </a:lnTo>
                  <a:lnTo>
                    <a:pt x="8518076" y="335395"/>
                  </a:lnTo>
                  <a:lnTo>
                    <a:pt x="8496046" y="339851"/>
                  </a:lnTo>
                  <a:lnTo>
                    <a:pt x="56642" y="339851"/>
                  </a:lnTo>
                  <a:lnTo>
                    <a:pt x="34595" y="335395"/>
                  </a:lnTo>
                  <a:lnTo>
                    <a:pt x="16590" y="323246"/>
                  </a:lnTo>
                  <a:lnTo>
                    <a:pt x="4451" y="305240"/>
                  </a:lnTo>
                  <a:lnTo>
                    <a:pt x="0" y="283210"/>
                  </a:lnTo>
                  <a:lnTo>
                    <a:pt x="0" y="56642"/>
                  </a:lnTo>
                  <a:close/>
                </a:path>
              </a:pathLst>
            </a:custGeom>
            <a:ln w="12192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830999" y="244915"/>
            <a:ext cx="852424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sz="1800" spc="-95" dirty="0">
                <a:latin typeface="Century Gothic" panose="020B0502020202020204" pitchFamily="34" charset="0"/>
              </a:rPr>
              <a:t>Y</a:t>
            </a:r>
            <a:r>
              <a:rPr sz="1800" spc="-10" dirty="0">
                <a:latin typeface="Century Gothic" panose="020B0502020202020204" pitchFamily="34" charset="0"/>
              </a:rPr>
              <a:t>ea</a:t>
            </a:r>
            <a:r>
              <a:rPr sz="1800" spc="-5" dirty="0">
                <a:latin typeface="Century Gothic" panose="020B0502020202020204" pitchFamily="34" charset="0"/>
              </a:rPr>
              <a:t>r</a:t>
            </a:r>
            <a:r>
              <a:rPr sz="1800" spc="-30" dirty="0">
                <a:latin typeface="Century Gothic" panose="020B0502020202020204" pitchFamily="34" charset="0"/>
              </a:rPr>
              <a:t> </a:t>
            </a:r>
            <a:r>
              <a:rPr sz="1800" spc="-160" dirty="0">
                <a:latin typeface="Century Gothic" panose="020B0502020202020204" pitchFamily="34" charset="0"/>
              </a:rPr>
              <a:t>1</a:t>
            </a:r>
            <a:r>
              <a:rPr sz="1800" spc="-155" dirty="0">
                <a:latin typeface="Century Gothic" panose="020B0502020202020204" pitchFamily="34" charset="0"/>
              </a:rPr>
              <a:t>2</a:t>
            </a:r>
            <a:r>
              <a:rPr sz="1800" spc="-35" dirty="0">
                <a:latin typeface="Century Gothic" panose="020B0502020202020204" pitchFamily="34" charset="0"/>
              </a:rPr>
              <a:t> </a:t>
            </a:r>
            <a:r>
              <a:rPr sz="1800" spc="-275" dirty="0">
                <a:latin typeface="Century Gothic" panose="020B0502020202020204" pitchFamily="34" charset="0"/>
              </a:rPr>
              <a:t>–</a:t>
            </a:r>
            <a:r>
              <a:rPr sz="1800" spc="-30" dirty="0">
                <a:latin typeface="Century Gothic" panose="020B0502020202020204" pitchFamily="34" charset="0"/>
              </a:rPr>
              <a:t> </a:t>
            </a:r>
            <a:r>
              <a:rPr sz="1800" spc="85" dirty="0">
                <a:latin typeface="Century Gothic" panose="020B0502020202020204" pitchFamily="34" charset="0"/>
              </a:rPr>
              <a:t>Check</a:t>
            </a:r>
            <a:r>
              <a:rPr sz="1800" spc="-35" dirty="0">
                <a:latin typeface="Century Gothic" panose="020B0502020202020204" pitchFamily="34" charset="0"/>
              </a:rPr>
              <a:t> </a:t>
            </a:r>
            <a:r>
              <a:rPr sz="1800" spc="-75" dirty="0">
                <a:latin typeface="Century Gothic" panose="020B0502020202020204" pitchFamily="34" charset="0"/>
              </a:rPr>
              <a:t>you</a:t>
            </a:r>
            <a:r>
              <a:rPr sz="1800" spc="-50" dirty="0">
                <a:latin typeface="Century Gothic" panose="020B0502020202020204" pitchFamily="34" charset="0"/>
              </a:rPr>
              <a:t>r</a:t>
            </a:r>
            <a:r>
              <a:rPr sz="1800" spc="-40" dirty="0">
                <a:latin typeface="Century Gothic" panose="020B0502020202020204" pitchFamily="34" charset="0"/>
              </a:rPr>
              <a:t> </a:t>
            </a:r>
            <a:r>
              <a:rPr sz="1800" spc="-35" dirty="0">
                <a:latin typeface="Century Gothic" panose="020B0502020202020204" pitchFamily="34" charset="0"/>
              </a:rPr>
              <a:t>lea</a:t>
            </a:r>
            <a:r>
              <a:rPr sz="1800" spc="-40" dirty="0">
                <a:latin typeface="Century Gothic" panose="020B0502020202020204" pitchFamily="34" charset="0"/>
              </a:rPr>
              <a:t>r</a:t>
            </a:r>
            <a:r>
              <a:rPr sz="1800" spc="-60" dirty="0">
                <a:latin typeface="Century Gothic" panose="020B0502020202020204" pitchFamily="34" charset="0"/>
              </a:rPr>
              <a:t>ning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8371713" y="6459597"/>
            <a:ext cx="2057400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  <a:hlinkClick r:id="rId4"/>
              </a:rPr>
              <a:t>food@dronfield.derbyshire.sch.uk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95957" y="592328"/>
            <a:ext cx="798195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Here</a:t>
            </a:r>
            <a:r>
              <a:rPr kumimoji="0" sz="1500" b="0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are</a:t>
            </a:r>
            <a:r>
              <a:rPr kumimoji="0" sz="1500" b="0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some</a:t>
            </a:r>
            <a:r>
              <a:rPr kumimoji="0" sz="1500" b="0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quick</a:t>
            </a:r>
            <a:r>
              <a:rPr kumimoji="0" sz="1500" b="0" i="0" u="none" strike="noStrike" kern="1200" cap="none" spc="-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questions</a:t>
            </a:r>
            <a:r>
              <a:rPr kumimoji="0" sz="1500" b="0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for</a:t>
            </a:r>
            <a:r>
              <a:rPr kumimoji="0" sz="1500" b="0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you</a:t>
            </a:r>
            <a:r>
              <a:rPr kumimoji="0" sz="1500" b="0" i="0" u="none" strike="noStrike" kern="1200" cap="none" spc="-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to</a:t>
            </a:r>
            <a:r>
              <a:rPr kumimoji="0" sz="1500" b="0" i="0" u="none" strike="noStrike" kern="1200" cap="none" spc="-1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have</a:t>
            </a:r>
            <a:r>
              <a:rPr kumimoji="0" sz="1500" b="0" i="0" u="none" strike="noStrike" kern="1200" cap="none" spc="-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a</a:t>
            </a:r>
            <a:r>
              <a:rPr kumimoji="0" sz="1500" b="0" i="0" u="none" strike="noStrike" kern="1200" cap="none" spc="-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go</a:t>
            </a:r>
            <a:r>
              <a:rPr kumimoji="0" sz="1500" b="0" i="0" u="none" strike="noStrike" kern="1200" cap="none" spc="-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r>
              <a:rPr kumimoji="0" sz="15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at.</a:t>
            </a:r>
            <a:r>
              <a:rPr kumimoji="0" sz="15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 </a:t>
            </a:r>
            <a:endParaRPr kumimoji="0" lang="en-GB" sz="1500" b="0" i="0" u="none" strike="noStrike" kern="1200" cap="none" spc="-8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sng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Please</a:t>
            </a:r>
            <a:r>
              <a:rPr kumimoji="0" sz="1500" b="1" i="0" u="sng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note,</a:t>
            </a:r>
            <a:r>
              <a:rPr kumimoji="0" sz="1500" b="1" i="0" u="sng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now</a:t>
            </a:r>
            <a:r>
              <a:rPr kumimoji="0" sz="1500" b="1" i="0" u="sng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you</a:t>
            </a:r>
            <a:r>
              <a:rPr kumimoji="0" sz="1500" b="1" i="0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are</a:t>
            </a:r>
            <a:r>
              <a:rPr kumimoji="0" sz="1500" b="1" i="0" u="sng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in</a:t>
            </a:r>
            <a:r>
              <a:rPr kumimoji="0" sz="1500" b="1" i="0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A- </a:t>
            </a:r>
            <a:r>
              <a:rPr kumimoji="0" sz="1500" b="1" i="0" u="none" strike="noStrike" kern="1200" cap="none" spc="-4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level,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you </a:t>
            </a:r>
            <a:r>
              <a:rPr kumimoji="0" sz="1500" b="1" i="0" u="sng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need</a:t>
            </a:r>
            <a:r>
              <a:rPr kumimoji="0" sz="1500" b="1" i="0" u="sng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to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include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more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detail</a:t>
            </a:r>
            <a:r>
              <a:rPr kumimoji="0" sz="1500" b="1" i="0" u="sng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in</a:t>
            </a:r>
            <a:r>
              <a:rPr kumimoji="0" sz="1500" b="1" i="0" u="sng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your</a:t>
            </a:r>
            <a:r>
              <a:rPr kumimoji="0" sz="1500" b="1" i="0" u="sng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 </a:t>
            </a:r>
            <a:r>
              <a:rPr kumimoji="0" sz="1500" b="1" i="0" u="sng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answers.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ahoma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1636448" y="1142365"/>
          <a:ext cx="8907779" cy="50895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69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69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69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6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NSP?</a:t>
                      </a: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476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chem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cal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of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6352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hy</a:t>
                      </a:r>
                      <a:r>
                        <a:rPr sz="1300" spc="-5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ade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qu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er 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ak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essen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9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  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diet?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coel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sease?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Exp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po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y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pep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de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link.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50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ch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m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cal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of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ds?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50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g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uco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se?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1300" spc="-50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anae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m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What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are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30" dirty="0">
                          <a:latin typeface="Century Gothic" panose="020B0502020202020204" pitchFamily="34" charset="0"/>
                          <a:cs typeface="Verdana"/>
                        </a:rPr>
                        <a:t>DRV’s?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476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chem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cal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of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Carbohydrates?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mod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ed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arch?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eoporos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5165">
                <a:tc>
                  <a:txBody>
                    <a:bodyPr/>
                    <a:lstStyle/>
                    <a:p>
                      <a:pPr marL="91440" marR="45339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sks  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oc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ed</a:t>
                      </a:r>
                      <a:r>
                        <a:rPr sz="1300" spc="-114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food  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safety?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4290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2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cau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4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of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food 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contamination.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56210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  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complementation?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Give </a:t>
                      </a:r>
                      <a:r>
                        <a:rPr sz="1300" spc="-44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30" dirty="0">
                          <a:latin typeface="Century Gothic" panose="020B0502020202020204" pitchFamily="34" charset="0"/>
                          <a:cs typeface="Verdana"/>
                        </a:rPr>
                        <a:t>an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example.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733425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-o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v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  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vegetarianism?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Name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5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po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gs.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9906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m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nt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by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“h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gh 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sk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”</a:t>
                      </a:r>
                      <a:r>
                        <a:rPr sz="1300" spc="-114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food?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dena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</a:t>
                      </a:r>
                      <a:r>
                        <a:rPr sz="1300" spc="-9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nd  how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doe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12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occu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9661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  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v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ege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sm?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91440" marR="3829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ch</a:t>
                      </a:r>
                      <a:r>
                        <a:rPr sz="1300" spc="-7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food</a:t>
                      </a:r>
                      <a:r>
                        <a:rPr sz="1300" spc="-9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po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ng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p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8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pregnant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women?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2448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ffe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ence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be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5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HB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V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an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LBV  </a:t>
                      </a:r>
                      <a:r>
                        <a:rPr sz="1300" spc="-40" dirty="0">
                          <a:latin typeface="Century Gothic" panose="020B0502020202020204" pitchFamily="34" charset="0"/>
                          <a:cs typeface="Verdana"/>
                        </a:rPr>
                        <a:t>protein.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co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g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nge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-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zone?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91440" marR="13779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ffe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ences 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between </a:t>
                      </a:r>
                      <a:r>
                        <a:rPr sz="1300" spc="20" dirty="0">
                          <a:latin typeface="Century Gothic" panose="020B0502020202020204" pitchFamily="34" charset="0"/>
                          <a:cs typeface="Verdana"/>
                        </a:rPr>
                        <a:t>macro </a:t>
                      </a:r>
                      <a:r>
                        <a:rPr sz="1300" spc="45" dirty="0">
                          <a:latin typeface="Century Gothic" panose="020B0502020202020204" pitchFamily="34" charset="0"/>
                          <a:cs typeface="Verdana"/>
                        </a:rPr>
                        <a:t>and </a:t>
                      </a:r>
                      <a:r>
                        <a:rPr sz="1300" spc="5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m</a:t>
                      </a:r>
                      <a:r>
                        <a:rPr sz="1300" spc="10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</a:t>
                      </a:r>
                      <a:r>
                        <a:rPr sz="1300" spc="-9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tr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en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84175" algn="just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Ex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p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ffe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ence  be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-5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oluble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and 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nsoluble</a:t>
                      </a:r>
                      <a:r>
                        <a:rPr sz="1300" spc="-12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b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e.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ge</a:t>
                      </a:r>
                      <a:r>
                        <a:rPr sz="1300" spc="5" dirty="0">
                          <a:latin typeface="Century Gothic" panose="020B0502020202020204" pitchFamily="34" charset="0"/>
                          <a:cs typeface="Verdana"/>
                        </a:rPr>
                        <a:t>l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56705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What temperature </a:t>
                      </a:r>
                      <a:r>
                        <a:rPr sz="1300" spc="-2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sh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ould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ge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and 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zer</a:t>
                      </a:r>
                      <a:r>
                        <a:rPr sz="1300" spc="-7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be?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EAEE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BMR?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25" dirty="0">
                          <a:latin typeface="Century Gothic" panose="020B0502020202020204" pitchFamily="34" charset="0"/>
                          <a:cs typeface="Verdana"/>
                        </a:rPr>
                        <a:t>What</a:t>
                      </a:r>
                      <a:r>
                        <a:rPr sz="1300" spc="-7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deficiency</a:t>
                      </a:r>
                      <a:r>
                        <a:rPr sz="1300" spc="-10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5" dirty="0">
                          <a:latin typeface="Century Gothic" panose="020B0502020202020204" pitchFamily="34" charset="0"/>
                          <a:cs typeface="Verdana"/>
                        </a:rPr>
                        <a:t>causes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rickets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he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ou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ces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of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u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ra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d</a:t>
                      </a:r>
                      <a:r>
                        <a:rPr sz="1300" spc="-9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?</a:t>
                      </a:r>
                      <a:endParaRPr sz="1300">
                        <a:latin typeface="Century Gothic" panose="020B0502020202020204" pitchFamily="34" charset="0"/>
                        <a:cs typeface="Verdana"/>
                      </a:endParaRP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14414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300" spc="-45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hat</a:t>
                      </a:r>
                      <a:r>
                        <a:rPr sz="1300" spc="-6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ca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on</a:t>
                      </a:r>
                      <a:r>
                        <a:rPr sz="1300" spc="-12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nd 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a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t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</a:t>
                      </a:r>
                      <a:r>
                        <a:rPr sz="1300" spc="-8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2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5" dirty="0">
                          <a:latin typeface="Century Gothic" panose="020B0502020202020204" pitchFamily="34" charset="0"/>
                          <a:cs typeface="Verdana"/>
                        </a:rPr>
                        <a:t>reason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0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spc="-20" dirty="0">
                          <a:latin typeface="Century Gothic" panose="020B0502020202020204" pitchFamily="34" charset="0"/>
                          <a:cs typeface="Verdana"/>
                        </a:rPr>
                        <a:t>w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hy</a:t>
                      </a:r>
                      <a:r>
                        <a:rPr sz="1300" spc="-75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food  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s</a:t>
                      </a:r>
                      <a:r>
                        <a:rPr sz="1300" spc="-110" dirty="0">
                          <a:latin typeface="Century Gothic" panose="020B0502020202020204" pitchFamily="34" charset="0"/>
                          <a:cs typeface="Verdana"/>
                        </a:rPr>
                        <a:t> 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fo</a:t>
                      </a:r>
                      <a:r>
                        <a:rPr sz="1300" spc="-10" dirty="0">
                          <a:latin typeface="Century Gothic" panose="020B0502020202020204" pitchFamily="34" charset="0"/>
                          <a:cs typeface="Verdana"/>
                        </a:rPr>
                        <a:t>rt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f</a:t>
                      </a:r>
                      <a:r>
                        <a:rPr sz="1300" spc="15" dirty="0">
                          <a:latin typeface="Century Gothic" panose="020B0502020202020204" pitchFamily="34" charset="0"/>
                          <a:cs typeface="Verdana"/>
                        </a:rPr>
                        <a:t>i</a:t>
                      </a:r>
                      <a:r>
                        <a:rPr sz="1300" dirty="0">
                          <a:latin typeface="Century Gothic" panose="020B0502020202020204" pitchFamily="34" charset="0"/>
                          <a:cs typeface="Verdana"/>
                        </a:rPr>
                        <a:t>ed.</a:t>
                      </a:r>
                    </a:p>
                  </a:txBody>
                  <a:tcPr marL="0" marR="0" marT="43180" marB="0">
                    <a:lnL w="12700">
                      <a:solidFill>
                        <a:srgbClr val="5B9BD4"/>
                      </a:solidFill>
                      <a:prstDash val="solid"/>
                    </a:lnL>
                    <a:lnR w="12700">
                      <a:solidFill>
                        <a:srgbClr val="5B9BD4"/>
                      </a:solidFill>
                      <a:prstDash val="solid"/>
                    </a:lnR>
                    <a:lnT w="12700">
                      <a:solidFill>
                        <a:srgbClr val="5B9BD4"/>
                      </a:solidFill>
                      <a:prstDash val="solid"/>
                    </a:lnT>
                    <a:lnB w="12700">
                      <a:solidFill>
                        <a:srgbClr val="5B9BD4"/>
                      </a:solidFill>
                      <a:prstDash val="solid"/>
                    </a:lnB>
                    <a:solidFill>
                      <a:srgbClr val="D2D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658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23060" y="70104"/>
            <a:ext cx="8945880" cy="352425"/>
            <a:chOff x="99060" y="70103"/>
            <a:chExt cx="8945880" cy="352425"/>
          </a:xfrm>
        </p:grpSpPr>
        <p:sp>
          <p:nvSpPr>
            <p:cNvPr id="3" name="object 3"/>
            <p:cNvSpPr/>
            <p:nvPr/>
          </p:nvSpPr>
          <p:spPr>
            <a:xfrm>
              <a:off x="105156" y="76199"/>
              <a:ext cx="8933815" cy="340360"/>
            </a:xfrm>
            <a:custGeom>
              <a:avLst/>
              <a:gdLst/>
              <a:ahLst/>
              <a:cxnLst/>
              <a:rect l="l" t="t" r="r" b="b"/>
              <a:pathLst>
                <a:path w="8933815" h="340359">
                  <a:moveTo>
                    <a:pt x="8877046" y="0"/>
                  </a:moveTo>
                  <a:lnTo>
                    <a:pt x="56642" y="0"/>
                  </a:lnTo>
                  <a:lnTo>
                    <a:pt x="34595" y="4456"/>
                  </a:lnTo>
                  <a:lnTo>
                    <a:pt x="16590" y="16605"/>
                  </a:lnTo>
                  <a:lnTo>
                    <a:pt x="4451" y="34611"/>
                  </a:lnTo>
                  <a:lnTo>
                    <a:pt x="0" y="56642"/>
                  </a:lnTo>
                  <a:lnTo>
                    <a:pt x="0" y="283210"/>
                  </a:lnTo>
                  <a:lnTo>
                    <a:pt x="4451" y="305240"/>
                  </a:lnTo>
                  <a:lnTo>
                    <a:pt x="16590" y="323246"/>
                  </a:lnTo>
                  <a:lnTo>
                    <a:pt x="34595" y="335395"/>
                  </a:lnTo>
                  <a:lnTo>
                    <a:pt x="56642" y="339851"/>
                  </a:lnTo>
                  <a:lnTo>
                    <a:pt x="8877046" y="339851"/>
                  </a:lnTo>
                  <a:lnTo>
                    <a:pt x="8899076" y="335395"/>
                  </a:lnTo>
                  <a:lnTo>
                    <a:pt x="8917082" y="323246"/>
                  </a:lnTo>
                  <a:lnTo>
                    <a:pt x="8929231" y="305240"/>
                  </a:lnTo>
                  <a:lnTo>
                    <a:pt x="8933688" y="283210"/>
                  </a:lnTo>
                  <a:lnTo>
                    <a:pt x="8933688" y="56642"/>
                  </a:lnTo>
                  <a:lnTo>
                    <a:pt x="8929231" y="34611"/>
                  </a:lnTo>
                  <a:lnTo>
                    <a:pt x="8917082" y="16605"/>
                  </a:lnTo>
                  <a:lnTo>
                    <a:pt x="8899076" y="4456"/>
                  </a:lnTo>
                  <a:lnTo>
                    <a:pt x="8877046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" name="object 4"/>
            <p:cNvSpPr/>
            <p:nvPr/>
          </p:nvSpPr>
          <p:spPr>
            <a:xfrm>
              <a:off x="105156" y="76199"/>
              <a:ext cx="8933815" cy="340360"/>
            </a:xfrm>
            <a:custGeom>
              <a:avLst/>
              <a:gdLst/>
              <a:ahLst/>
              <a:cxnLst/>
              <a:rect l="l" t="t" r="r" b="b"/>
              <a:pathLst>
                <a:path w="8933815" h="340359">
                  <a:moveTo>
                    <a:pt x="0" y="56642"/>
                  </a:moveTo>
                  <a:lnTo>
                    <a:pt x="4451" y="34611"/>
                  </a:lnTo>
                  <a:lnTo>
                    <a:pt x="16590" y="16605"/>
                  </a:lnTo>
                  <a:lnTo>
                    <a:pt x="34595" y="4456"/>
                  </a:lnTo>
                  <a:lnTo>
                    <a:pt x="56642" y="0"/>
                  </a:lnTo>
                  <a:lnTo>
                    <a:pt x="8877046" y="0"/>
                  </a:lnTo>
                  <a:lnTo>
                    <a:pt x="8899076" y="4456"/>
                  </a:lnTo>
                  <a:lnTo>
                    <a:pt x="8917082" y="16605"/>
                  </a:lnTo>
                  <a:lnTo>
                    <a:pt x="8929231" y="34611"/>
                  </a:lnTo>
                  <a:lnTo>
                    <a:pt x="8933688" y="56642"/>
                  </a:lnTo>
                  <a:lnTo>
                    <a:pt x="8933688" y="283210"/>
                  </a:lnTo>
                  <a:lnTo>
                    <a:pt x="8929231" y="305240"/>
                  </a:lnTo>
                  <a:lnTo>
                    <a:pt x="8917082" y="323246"/>
                  </a:lnTo>
                  <a:lnTo>
                    <a:pt x="8899076" y="335395"/>
                  </a:lnTo>
                  <a:lnTo>
                    <a:pt x="8877046" y="339851"/>
                  </a:lnTo>
                  <a:lnTo>
                    <a:pt x="56642" y="339851"/>
                  </a:lnTo>
                  <a:lnTo>
                    <a:pt x="34595" y="335395"/>
                  </a:lnTo>
                  <a:lnTo>
                    <a:pt x="16590" y="323246"/>
                  </a:lnTo>
                  <a:lnTo>
                    <a:pt x="4451" y="305240"/>
                  </a:lnTo>
                  <a:lnTo>
                    <a:pt x="0" y="283210"/>
                  </a:lnTo>
                  <a:lnTo>
                    <a:pt x="0" y="56642"/>
                  </a:lnTo>
                  <a:close/>
                </a:path>
              </a:pathLst>
            </a:custGeom>
            <a:ln w="12192"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24965" y="96833"/>
            <a:ext cx="327977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entury Gothic" panose="020B0502020202020204" pitchFamily="34" charset="0"/>
              </a:rPr>
              <a:t>Year 12 – Transition Project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8180832" y="6320029"/>
            <a:ext cx="147955" cy="315595"/>
            <a:chOff x="6656831" y="6320028"/>
            <a:chExt cx="147955" cy="31559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58355" y="6492240"/>
              <a:ext cx="146303" cy="143255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56831" y="6320028"/>
              <a:ext cx="147827" cy="141732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1831340" y="589916"/>
            <a:ext cx="8505190" cy="481670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entury Gothic" panose="020B0502020202020204" pitchFamily="34" charset="0"/>
                <a:ea typeface="+mn-ea"/>
                <a:cs typeface="Tahoma"/>
              </a:rPr>
              <a:t>Your project tasks are as follows:</a:t>
            </a:r>
            <a:endParaRPr kumimoji="0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Tahoma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Task 3:</a:t>
            </a:r>
            <a:endParaRPr kumimoji="0" lang="en-GB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12700" marR="1778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To give you an idea of the style of questions you might answer in an exam, you have been  given some example questions below to have a go at. </a:t>
            </a:r>
            <a:r>
              <a:rPr kumimoji="0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ahoma"/>
              </a:rPr>
              <a:t>Try your best.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The first 3 questions are  shorter answer questions and questions 4 and 5 require longer detailed answers.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3556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1415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54965" algn="l"/>
                <a:tab pos="355600" algn="l"/>
              </a:tabLst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State two causes of food contamination. (2 marks)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 typeface="Verdana"/>
              <a:buAutoNum type="arabicPeriod"/>
              <a:tabLst/>
              <a:defRPr/>
            </a:pP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355600" marR="99695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54965" algn="l"/>
                <a:tab pos="355600" algn="l"/>
              </a:tabLst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Explain two ways food handlers can ensure food preparation areas are kept clean and  hygienic. (4 marks)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"/>
              </a:spcBef>
              <a:spcAft>
                <a:spcPts val="0"/>
              </a:spcAft>
              <a:buClrTx/>
              <a:buSzTx/>
              <a:buFont typeface="Verdana"/>
              <a:buAutoNum type="arabicPeriod"/>
              <a:tabLst/>
              <a:defRPr/>
            </a:pP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3556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354965" algn="l"/>
                <a:tab pos="355600" algn="l"/>
              </a:tabLst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Name </a:t>
            </a:r>
            <a:r>
              <a:rPr kumimoji="0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ahoma"/>
              </a:rPr>
              <a:t>three </a:t>
            </a: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bacteria which cause food poisoning. (3 marks)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Tx/>
              <a:buSzTx/>
              <a:buFont typeface="Verdana"/>
              <a:buAutoNum type="arabicPeriod"/>
              <a:tabLst/>
              <a:defRPr/>
            </a:pP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407034" marR="0" lvl="0" indent="-39497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>
                <a:tab pos="407034" algn="l"/>
                <a:tab pos="407670" algn="l"/>
              </a:tabLst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Evaluate the food safety risks involved when preparing and serving food at a summer</a:t>
            </a:r>
          </a:p>
          <a:p>
            <a:pPr marL="355600" marR="0" lvl="0" indent="0" algn="l" defTabSz="914400" rtl="0" eaLnBrk="1" fontAlgn="auto" latinLnBrk="0" hangingPunct="1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barbeque. (6 marks)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4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Verdana"/>
            </a:endParaRPr>
          </a:p>
          <a:p>
            <a:pPr marL="355600" marR="508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5"/>
              <a:tabLst>
                <a:tab pos="354965" algn="l"/>
                <a:tab pos="355600" algn="l"/>
              </a:tabLst>
              <a:defRPr/>
            </a:pPr>
            <a:r>
              <a:rPr kumimoji="0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Verdana"/>
              </a:rPr>
              <a:t>Analyse the food safety risks involved when preparing meals for groups of customers in a  large hotel. (6 marks)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8371713" y="6322437"/>
            <a:ext cx="2057400" cy="31813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ts val="1080"/>
              </a:lnSpc>
              <a:spcBef>
                <a:spcPts val="2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0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t>@DHFSFoodTech </a:t>
            </a:r>
            <a:r>
              <a:rPr kumimoji="0" sz="10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</a:rPr>
              <a:t> </a:t>
            </a:r>
            <a:r>
              <a:rPr kumimoji="0" sz="10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/>
                <a:ea typeface="+mn-ea"/>
                <a:cs typeface="Verdana"/>
                <a:hlinkClick r:id="rId4"/>
              </a:rPr>
              <a:t>food@dronfield.derbyshire.sch.uk</a:t>
            </a:r>
            <a:endParaRPr kumimoji="0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/>
              <a:ea typeface="+mn-e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671</Words>
  <Application>Microsoft Office PowerPoint</Application>
  <PresentationFormat>Widescreen</PresentationFormat>
  <Paragraphs>130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Century Gothic</vt:lpstr>
      <vt:lpstr>Verdana</vt:lpstr>
      <vt:lpstr>office theme</vt:lpstr>
      <vt:lpstr>PowerPoint Presentation</vt:lpstr>
      <vt:lpstr>PowerPoint Presentation</vt:lpstr>
      <vt:lpstr>Year 12 – Check your learning</vt:lpstr>
      <vt:lpstr>Year 12 – Transition Project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[Staff] Faye Wilders</dc:creator>
  <cp:lastModifiedBy>[Staff] Faye Wilders</cp:lastModifiedBy>
  <cp:revision>11</cp:revision>
  <dcterms:created xsi:type="dcterms:W3CDTF">2024-06-11T08:27:44Z</dcterms:created>
  <dcterms:modified xsi:type="dcterms:W3CDTF">2024-06-11T09:05:47Z</dcterms:modified>
</cp:coreProperties>
</file>