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 id="2147483740" r:id="rId2"/>
    <p:sldMasterId id="2147483742" r:id="rId3"/>
    <p:sldMasterId id="2147483744" r:id="rId4"/>
    <p:sldMasterId id="2147483746" r:id="rId5"/>
    <p:sldMasterId id="2147483759" r:id="rId6"/>
  </p:sldMasterIdLst>
  <p:notesMasterIdLst>
    <p:notesMasterId r:id="rId81"/>
  </p:notesMasterIdLst>
  <p:sldIdLst>
    <p:sldId id="256" r:id="rId7"/>
    <p:sldId id="257" r:id="rId8"/>
    <p:sldId id="258" r:id="rId9"/>
    <p:sldId id="259" r:id="rId10"/>
    <p:sldId id="261" r:id="rId11"/>
    <p:sldId id="260" r:id="rId12"/>
    <p:sldId id="329" r:id="rId13"/>
    <p:sldId id="262" r:id="rId14"/>
    <p:sldId id="330" r:id="rId15"/>
    <p:sldId id="269" r:id="rId16"/>
    <p:sldId id="270" r:id="rId17"/>
    <p:sldId id="300" r:id="rId18"/>
    <p:sldId id="301" r:id="rId19"/>
    <p:sldId id="271" r:id="rId20"/>
    <p:sldId id="302" r:id="rId21"/>
    <p:sldId id="273" r:id="rId22"/>
    <p:sldId id="303" r:id="rId23"/>
    <p:sldId id="274" r:id="rId24"/>
    <p:sldId id="306" r:id="rId25"/>
    <p:sldId id="304" r:id="rId26"/>
    <p:sldId id="305" r:id="rId27"/>
    <p:sldId id="277" r:id="rId28"/>
    <p:sldId id="307" r:id="rId29"/>
    <p:sldId id="279" r:id="rId30"/>
    <p:sldId id="308" r:id="rId31"/>
    <p:sldId id="280" r:id="rId32"/>
    <p:sldId id="326" r:id="rId33"/>
    <p:sldId id="327" r:id="rId34"/>
    <p:sldId id="281" r:id="rId35"/>
    <p:sldId id="328" r:id="rId36"/>
    <p:sldId id="282" r:id="rId37"/>
    <p:sldId id="335" r:id="rId38"/>
    <p:sldId id="283" r:id="rId39"/>
    <p:sldId id="284" r:id="rId40"/>
    <p:sldId id="309" r:id="rId41"/>
    <p:sldId id="285" r:id="rId42"/>
    <p:sldId id="310" r:id="rId43"/>
    <p:sldId id="286" r:id="rId44"/>
    <p:sldId id="311" r:id="rId45"/>
    <p:sldId id="287" r:id="rId46"/>
    <p:sldId id="312" r:id="rId47"/>
    <p:sldId id="288" r:id="rId48"/>
    <p:sldId id="313" r:id="rId49"/>
    <p:sldId id="289" r:id="rId50"/>
    <p:sldId id="314" r:id="rId51"/>
    <p:sldId id="264" r:id="rId52"/>
    <p:sldId id="263" r:id="rId53"/>
    <p:sldId id="331" r:id="rId54"/>
    <p:sldId id="265" r:id="rId55"/>
    <p:sldId id="332" r:id="rId56"/>
    <p:sldId id="333" r:id="rId57"/>
    <p:sldId id="267" r:id="rId58"/>
    <p:sldId id="266" r:id="rId59"/>
    <p:sldId id="334" r:id="rId60"/>
    <p:sldId id="290" r:id="rId61"/>
    <p:sldId id="291" r:id="rId62"/>
    <p:sldId id="315" r:id="rId63"/>
    <p:sldId id="316" r:id="rId64"/>
    <p:sldId id="292" r:id="rId65"/>
    <p:sldId id="317" r:id="rId66"/>
    <p:sldId id="293" r:id="rId67"/>
    <p:sldId id="318" r:id="rId68"/>
    <p:sldId id="294" r:id="rId69"/>
    <p:sldId id="319" r:id="rId70"/>
    <p:sldId id="295" r:id="rId71"/>
    <p:sldId id="320" r:id="rId72"/>
    <p:sldId id="296" r:id="rId73"/>
    <p:sldId id="321" r:id="rId74"/>
    <p:sldId id="297" r:id="rId75"/>
    <p:sldId id="322" r:id="rId76"/>
    <p:sldId id="298" r:id="rId77"/>
    <p:sldId id="323" r:id="rId78"/>
    <p:sldId id="299" r:id="rId79"/>
    <p:sldId id="324" r:id="rId80"/>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21EF5A6-AA3C-9C45-8C19-ECBFB8AE7662}">
          <p14:sldIdLst>
            <p14:sldId id="256"/>
            <p14:sldId id="257"/>
            <p14:sldId id="258"/>
            <p14:sldId id="259"/>
          </p14:sldIdLst>
        </p14:section>
        <p14:section name="Paper 1 Revision" id="{322919E4-7BEA-4C47-BFF5-45B9ED2C8BD5}">
          <p14:sldIdLst>
            <p14:sldId id="261"/>
            <p14:sldId id="260"/>
            <p14:sldId id="329"/>
            <p14:sldId id="262"/>
            <p14:sldId id="330"/>
            <p14:sldId id="269"/>
            <p14:sldId id="270"/>
            <p14:sldId id="300"/>
            <p14:sldId id="301"/>
            <p14:sldId id="271"/>
            <p14:sldId id="302"/>
            <p14:sldId id="273"/>
            <p14:sldId id="303"/>
            <p14:sldId id="274"/>
            <p14:sldId id="306"/>
            <p14:sldId id="304"/>
            <p14:sldId id="305"/>
            <p14:sldId id="277"/>
            <p14:sldId id="307"/>
            <p14:sldId id="279"/>
            <p14:sldId id="308"/>
            <p14:sldId id="280"/>
            <p14:sldId id="326"/>
            <p14:sldId id="327"/>
            <p14:sldId id="281"/>
            <p14:sldId id="328"/>
            <p14:sldId id="282"/>
            <p14:sldId id="335"/>
            <p14:sldId id="283"/>
            <p14:sldId id="284"/>
            <p14:sldId id="309"/>
            <p14:sldId id="285"/>
            <p14:sldId id="310"/>
            <p14:sldId id="286"/>
            <p14:sldId id="311"/>
            <p14:sldId id="287"/>
            <p14:sldId id="312"/>
            <p14:sldId id="288"/>
            <p14:sldId id="313"/>
            <p14:sldId id="289"/>
            <p14:sldId id="314"/>
          </p14:sldIdLst>
        </p14:section>
        <p14:section name="Paper 2 Revision" id="{CCA4E234-7FC5-8C49-8A36-B015A137405E}">
          <p14:sldIdLst>
            <p14:sldId id="264"/>
            <p14:sldId id="263"/>
            <p14:sldId id="331"/>
            <p14:sldId id="265"/>
            <p14:sldId id="332"/>
            <p14:sldId id="333"/>
            <p14:sldId id="267"/>
            <p14:sldId id="266"/>
            <p14:sldId id="334"/>
            <p14:sldId id="290"/>
            <p14:sldId id="291"/>
            <p14:sldId id="315"/>
            <p14:sldId id="316"/>
            <p14:sldId id="292"/>
            <p14:sldId id="317"/>
            <p14:sldId id="293"/>
            <p14:sldId id="318"/>
            <p14:sldId id="294"/>
            <p14:sldId id="319"/>
            <p14:sldId id="295"/>
            <p14:sldId id="320"/>
            <p14:sldId id="296"/>
            <p14:sldId id="321"/>
            <p14:sldId id="297"/>
            <p14:sldId id="322"/>
            <p14:sldId id="298"/>
            <p14:sldId id="323"/>
            <p14:sldId id="299"/>
            <p14:sldId id="3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6"/>
    <p:restoredTop sz="94624"/>
  </p:normalViewPr>
  <p:slideViewPr>
    <p:cSldViewPr snapToGrid="0" snapToObjects="1">
      <p:cViewPr varScale="1">
        <p:scale>
          <a:sx n="63" d="100"/>
          <a:sy n="63" d="100"/>
        </p:scale>
        <p:origin x="1364" y="64"/>
      </p:cViewPr>
      <p:guideLst/>
    </p:cSldViewPr>
  </p:slideViewPr>
  <p:notesTextViewPr>
    <p:cViewPr>
      <p:scale>
        <a:sx n="1" d="1"/>
        <a:sy n="1" d="1"/>
      </p:scale>
      <p:origin x="0" y="0"/>
    </p:cViewPr>
  </p:notesTextViewPr>
  <p:sorterViewPr>
    <p:cViewPr>
      <p:scale>
        <a:sx n="200" d="100"/>
        <a:sy n="200" d="100"/>
      </p:scale>
      <p:origin x="0" y="-295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8EE91-8910-A14B-8F4E-AFE8B3D837FD}" type="datetimeFigureOut">
              <a:rPr lang="en-GB" smtClean="0"/>
              <a:t>27/04/2022</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6F8B2-B9B2-494D-8F83-619B73E340EC}" type="slidenum">
              <a:rPr lang="en-GB" smtClean="0"/>
              <a:t>‹#›</a:t>
            </a:fld>
            <a:endParaRPr lang="en-GB"/>
          </a:p>
        </p:txBody>
      </p:sp>
    </p:spTree>
    <p:extLst>
      <p:ext uri="{BB962C8B-B14F-4D97-AF65-F5344CB8AC3E}">
        <p14:creationId xmlns:p14="http://schemas.microsoft.com/office/powerpoint/2010/main" val="88273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p:txBody>
      </p:sp>
      <p:sp>
        <p:nvSpPr>
          <p:cNvPr id="4" name="Slide Number Placeholder 3"/>
          <p:cNvSpPr>
            <a:spLocks noGrp="1"/>
          </p:cNvSpPr>
          <p:nvPr>
            <p:ph type="sldNum" sz="quarter" idx="10"/>
          </p:nvPr>
        </p:nvSpPr>
        <p:spPr/>
        <p:txBody>
          <a:bodyPr/>
          <a:lstStyle/>
          <a:p>
            <a:fld id="{DD4EDCD2-601A-461C-9AB5-639C33E3F986}" type="slidenum">
              <a:rPr lang="en-GB" smtClean="0"/>
              <a:t>18</a:t>
            </a:fld>
            <a:endParaRPr lang="en-GB"/>
          </a:p>
        </p:txBody>
      </p:sp>
    </p:spTree>
    <p:extLst>
      <p:ext uri="{BB962C8B-B14F-4D97-AF65-F5344CB8AC3E}">
        <p14:creationId xmlns:p14="http://schemas.microsoft.com/office/powerpoint/2010/main" val="1211340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4EDCD2-601A-461C-9AB5-639C33E3F98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7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Adapted from AQA GCSE  Maths Foundation Student Book 4</a:t>
            </a:r>
            <a:r>
              <a:rPr lang="en-GB" baseline="30000" dirty="0"/>
              <a:t>th</a:t>
            </a:r>
            <a:r>
              <a:rPr lang="en-GB" dirty="0"/>
              <a:t> Ed. 2015</a:t>
            </a:r>
          </a:p>
        </p:txBody>
      </p:sp>
      <p:sp>
        <p:nvSpPr>
          <p:cNvPr id="4" name="Slide Number Placeholder 3"/>
          <p:cNvSpPr>
            <a:spLocks noGrp="1"/>
          </p:cNvSpPr>
          <p:nvPr>
            <p:ph type="sldNum" sz="quarter" idx="5"/>
          </p:nvPr>
        </p:nvSpPr>
        <p:spPr/>
        <p:txBody>
          <a:bodyPr/>
          <a:lstStyle/>
          <a:p>
            <a:fld id="{DD4EDCD2-601A-461C-9AB5-639C33E3F986}" type="slidenum">
              <a:rPr lang="en-GB" smtClean="0"/>
              <a:t>24</a:t>
            </a:fld>
            <a:endParaRPr lang="en-GB"/>
          </a:p>
        </p:txBody>
      </p:sp>
    </p:spTree>
    <p:extLst>
      <p:ext uri="{BB962C8B-B14F-4D97-AF65-F5344CB8AC3E}">
        <p14:creationId xmlns:p14="http://schemas.microsoft.com/office/powerpoint/2010/main" val="1897226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052E5-8BDD-3745-846E-858FEC20E79D}" type="datetimeFigureOut">
              <a:rPr lang="en-GB" smtClean="0"/>
              <a:t>27/04/2022</a:t>
            </a:fld>
            <a:endParaRPr lang="en-GB"/>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86662-E3A6-9B43-B283-4E330BFD2BCE}"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38AC83-5B77-CD4F-9E76-6139BA9F439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4B2D8-403B-CD40-B828-87E5B83C9C2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38AC83-5B77-CD4F-9E76-6139BA9F439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4B2D8-403B-CD40-B828-87E5B83C9C2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438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020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030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33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89842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1619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99454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0881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052E5-8BDD-3745-846E-858FEC20E79D}" type="datetimeFigureOut">
              <a:rPr lang="en-GB" smtClean="0"/>
              <a:t>27/04/2022</a:t>
            </a:fld>
            <a:endParaRPr lang="en-GB"/>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4B2D8-403B-CD40-B828-87E5B83C9C2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60614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16047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01995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8737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74593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56207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20031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258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99272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486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38AC83-5B77-CD4F-9E76-6139BA9F439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4B2D8-403B-CD40-B828-87E5B83C9C2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76436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85225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32846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8596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1728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92012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78851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34206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16848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567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052E5-8BDD-3745-846E-858FEC20E79D}" type="datetimeFigureOut">
              <a:rPr lang="en-GB" smtClean="0"/>
              <a:t>27/04/2022</a:t>
            </a:fld>
            <a:endParaRPr lang="en-GB"/>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86662-E3A6-9B43-B283-4E330BFD2BCE}"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38AC83-5B77-CD4F-9E76-6139BA9F4390}" type="datetimeFigureOut">
              <a:rPr lang="en-US" smtClean="0"/>
              <a:t>4/27/2022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34B2D8-403B-CD40-B828-87E5B83C9C2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38AC83-5B77-CD4F-9E76-6139BA9F4390}" type="datetimeFigureOut">
              <a:rPr lang="en-US" smtClean="0"/>
              <a:t>4/27/2022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34B2D8-403B-CD40-B828-87E5B83C9C2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38AC83-5B77-CD4F-9E76-6139BA9F4390}" type="datetimeFigureOut">
              <a:rPr lang="en-US" smtClean="0"/>
              <a:t>4/27/2022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34B2D8-403B-CD40-B828-87E5B83C9C2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38AC83-5B77-CD4F-9E76-6139BA9F4390}"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4B2D8-403B-CD40-B828-87E5B83C9C2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38AC83-5B77-CD4F-9E76-6139BA9F4390}"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4B2D8-403B-CD40-B828-87E5B83C9C2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5.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6.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052E5-8BDD-3745-846E-858FEC20E79D}" type="datetimeFigureOut">
              <a:rPr lang="en-GB" smtClean="0"/>
              <a:t>27/04/2022</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86662-E3A6-9B43-B283-4E330BFD2BCE}" type="slidenum">
              <a:rPr lang="en-GB" smtClean="0"/>
              <a:t>‹#›</a:t>
            </a:fld>
            <a:endParaRPr lang="en-GB"/>
          </a:p>
        </p:txBody>
      </p:sp>
    </p:spTree>
    <p:extLst>
      <p:ext uri="{BB962C8B-B14F-4D97-AF65-F5344CB8AC3E}">
        <p14:creationId xmlns:p14="http://schemas.microsoft.com/office/powerpoint/2010/main" val="4657446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890248"/>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003986"/>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60638"/>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4/27/2022</a:t>
            </a:fld>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81851608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4/27/2022</a:t>
            </a:fld>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59399574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70.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210.png"/><Relationship Id="rId5" Type="http://schemas.openxmlformats.org/officeDocument/2006/relationships/image" Target="../media/image11.png"/><Relationship Id="rId4" Type="http://schemas.openxmlformats.org/officeDocument/2006/relationships/image" Target="../media/image101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27.xml"/><Relationship Id="rId6" Type="http://schemas.openxmlformats.org/officeDocument/2006/relationships/image" Target="../../clipboard/media/image4.png"/><Relationship Id="rId5" Type="http://schemas.openxmlformats.org/officeDocument/2006/relationships/image" Target="../../clipboard/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30.png"/><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0.png"/><Relationship Id="rId4" Type="http://schemas.openxmlformats.org/officeDocument/2006/relationships/image" Target="../media/image310.png"/></Relationships>
</file>

<file path=ppt/slides/_rels/slide37.xml.rels><?xml version="1.0" encoding="UTF-8" standalone="yes"?>
<Relationships xmlns="http://schemas.openxmlformats.org/package/2006/relationships"><Relationship Id="rId8" Type="http://schemas.openxmlformats.org/officeDocument/2006/relationships/image" Target="../media/image460.png"/><Relationship Id="rId7" Type="http://schemas.openxmlformats.org/officeDocument/2006/relationships/image" Target="../media/image17.png"/><Relationship Id="rId12" Type="http://schemas.openxmlformats.org/officeDocument/2006/relationships/image" Target="../media/image500.png"/><Relationship Id="rId2" Type="http://schemas.openxmlformats.org/officeDocument/2006/relationships/image" Target="../media/image49.png"/><Relationship Id="rId1" Type="http://schemas.openxmlformats.org/officeDocument/2006/relationships/slideLayout" Target="../slideLayouts/slideLayout39.xml"/><Relationship Id="rId6" Type="http://schemas.openxmlformats.org/officeDocument/2006/relationships/image" Target="../media/image50.png"/><Relationship Id="rId11" Type="http://schemas.openxmlformats.org/officeDocument/2006/relationships/image" Target="../media/image490.png"/><Relationship Id="rId5" Type="http://schemas.openxmlformats.org/officeDocument/2006/relationships/image" Target="../media/image82.png"/><Relationship Id="rId10" Type="http://schemas.openxmlformats.org/officeDocument/2006/relationships/image" Target="../media/image480.png"/><Relationship Id="rId4" Type="http://schemas.openxmlformats.org/officeDocument/2006/relationships/image" Target="../media/image51.png"/><Relationship Id="rId9" Type="http://schemas.openxmlformats.org/officeDocument/2006/relationships/image" Target="../media/image470.png"/></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tiff"/><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tiff"/><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6.emf"/></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7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1316" y="397042"/>
            <a:ext cx="8903368" cy="5878532"/>
          </a:xfrm>
          <a:prstGeom prst="rect">
            <a:avLst/>
          </a:prstGeom>
          <a:noFill/>
        </p:spPr>
        <p:txBody>
          <a:bodyPr wrap="square" rtlCol="0">
            <a:spAutoFit/>
          </a:bodyPr>
          <a:lstStyle/>
          <a:p>
            <a:pPr algn="ctr"/>
            <a:r>
              <a:rPr lang="en-GB" sz="2800" b="1" dirty="0"/>
              <a:t>AQA Mathematical Studies</a:t>
            </a:r>
          </a:p>
          <a:p>
            <a:pPr algn="ctr"/>
            <a:r>
              <a:rPr lang="en-GB" sz="2800" dirty="0"/>
              <a:t>Core Maths 2022</a:t>
            </a:r>
          </a:p>
          <a:p>
            <a:pPr algn="ctr"/>
            <a:r>
              <a:rPr lang="en-GB" sz="2800" dirty="0"/>
              <a:t>Easter Revision Pack</a:t>
            </a:r>
          </a:p>
          <a:p>
            <a:pPr algn="ctr"/>
            <a:endParaRPr lang="en-GB" sz="2800" dirty="0"/>
          </a:p>
          <a:p>
            <a:pPr algn="ctr"/>
            <a:endParaRPr lang="en-GB" sz="2800" dirty="0"/>
          </a:p>
          <a:p>
            <a:pPr algn="ctr"/>
            <a:endParaRPr lang="en-GB" sz="2800" dirty="0"/>
          </a:p>
          <a:p>
            <a:pPr algn="ctr"/>
            <a:r>
              <a:rPr lang="en-GB" sz="2000" dirty="0"/>
              <a:t>Paper 1 - Wednesday 8th June (pm)</a:t>
            </a:r>
          </a:p>
          <a:p>
            <a:pPr algn="ctr"/>
            <a:r>
              <a:rPr lang="en-GB" sz="2000" dirty="0"/>
              <a:t>Paper 2 - Tuesday 14th June (pm)</a:t>
            </a:r>
          </a:p>
          <a:p>
            <a:pPr algn="ctr"/>
            <a:endParaRPr lang="en-GB" sz="2800" dirty="0"/>
          </a:p>
          <a:p>
            <a:pPr algn="ctr"/>
            <a:endParaRPr lang="en-GB" sz="2800" dirty="0"/>
          </a:p>
          <a:p>
            <a:pPr algn="ctr"/>
            <a:endParaRPr lang="en-GB" sz="2800" dirty="0"/>
          </a:p>
          <a:p>
            <a:pPr algn="ctr"/>
            <a:endParaRPr lang="en-GB" sz="2800" dirty="0"/>
          </a:p>
          <a:p>
            <a:pPr algn="ctr"/>
            <a:endParaRPr lang="en-GB" sz="2800" dirty="0"/>
          </a:p>
          <a:p>
            <a:pPr algn="ctr"/>
            <a:r>
              <a:rPr lang="en-GB" sz="2800" dirty="0"/>
              <a:t>Name: _________________________ </a:t>
            </a:r>
          </a:p>
        </p:txBody>
      </p:sp>
    </p:spTree>
    <p:extLst>
      <p:ext uri="{BB962C8B-B14F-4D97-AF65-F5344CB8AC3E}">
        <p14:creationId xmlns:p14="http://schemas.microsoft.com/office/powerpoint/2010/main" val="1987132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223927B-3A33-4269-924F-BAD72E3353BC}"/>
              </a:ext>
            </a:extLst>
          </p:cNvPr>
          <p:cNvSpPr/>
          <p:nvPr/>
        </p:nvSpPr>
        <p:spPr>
          <a:xfrm>
            <a:off x="7620" y="7620"/>
            <a:ext cx="9874934" cy="6838950"/>
          </a:xfrm>
          <a:prstGeom prst="roundRect">
            <a:avLst>
              <a:gd name="adj" fmla="val 207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4" name="TextBox 3">
            <a:extLst>
              <a:ext uri="{FF2B5EF4-FFF2-40B4-BE49-F238E27FC236}">
                <a16:creationId xmlns:a16="http://schemas.microsoft.com/office/drawing/2014/main" id="{07E18450-7A47-4E2E-841B-B413166E4333}"/>
              </a:ext>
            </a:extLst>
          </p:cNvPr>
          <p:cNvSpPr txBox="1"/>
          <p:nvPr/>
        </p:nvSpPr>
        <p:spPr>
          <a:xfrm>
            <a:off x="1996057" y="-26377"/>
            <a:ext cx="901017" cy="276999"/>
          </a:xfrm>
          <a:prstGeom prst="rect">
            <a:avLst/>
          </a:prstGeom>
          <a:noFill/>
        </p:spPr>
        <p:txBody>
          <a:bodyPr wrap="none" rtlCol="0">
            <a:spAutoFit/>
          </a:bodyPr>
          <a:lstStyle/>
          <a:p>
            <a:pPr algn="ctr"/>
            <a:r>
              <a:rPr lang="en-GB" sz="1200" b="1" u="sng" dirty="0"/>
              <a:t>Histograms</a:t>
            </a:r>
          </a:p>
        </p:txBody>
      </p:sp>
      <p:sp>
        <p:nvSpPr>
          <p:cNvPr id="11" name="TextBox 10">
            <a:extLst>
              <a:ext uri="{FF2B5EF4-FFF2-40B4-BE49-F238E27FC236}">
                <a16:creationId xmlns:a16="http://schemas.microsoft.com/office/drawing/2014/main" id="{7CBD936F-0A13-4AC9-BEA1-8F0AB8BBFA55}"/>
              </a:ext>
            </a:extLst>
          </p:cNvPr>
          <p:cNvSpPr txBox="1"/>
          <p:nvPr/>
        </p:nvSpPr>
        <p:spPr>
          <a:xfrm>
            <a:off x="173509" y="198119"/>
            <a:ext cx="4695966" cy="276999"/>
          </a:xfrm>
          <a:prstGeom prst="rect">
            <a:avLst/>
          </a:prstGeom>
          <a:noFill/>
        </p:spPr>
        <p:txBody>
          <a:bodyPr wrap="none" rtlCol="0">
            <a:spAutoFit/>
          </a:bodyPr>
          <a:lstStyle/>
          <a:p>
            <a:pPr algn="ctr"/>
            <a:r>
              <a:rPr lang="en-GB" sz="1200" dirty="0"/>
              <a:t>1) People were surveyed about the time it took to get to their local shop.</a:t>
            </a:r>
          </a:p>
        </p:txBody>
      </p:sp>
      <p:pic>
        <p:nvPicPr>
          <p:cNvPr id="12" name="Picture 11">
            <a:extLst>
              <a:ext uri="{FF2B5EF4-FFF2-40B4-BE49-F238E27FC236}">
                <a16:creationId xmlns:a16="http://schemas.microsoft.com/office/drawing/2014/main" id="{F6ECFA48-ED68-420A-BDD2-3E1D23A64535}"/>
              </a:ext>
            </a:extLst>
          </p:cNvPr>
          <p:cNvPicPr>
            <a:picLocks noChangeAspect="1"/>
          </p:cNvPicPr>
          <p:nvPr/>
        </p:nvPicPr>
        <p:blipFill rotWithShape="1">
          <a:blip r:embed="rId2"/>
          <a:srcRect l="-795" t="54746" r="54907" b="-1"/>
          <a:stretch/>
        </p:blipFill>
        <p:spPr>
          <a:xfrm>
            <a:off x="1274885" y="2800836"/>
            <a:ext cx="2362395" cy="2331531"/>
          </a:xfrm>
          <a:prstGeom prst="rect">
            <a:avLst/>
          </a:prstGeom>
        </p:spPr>
      </p:pic>
      <mc:AlternateContent xmlns:mc="http://schemas.openxmlformats.org/markup-compatibility/2006" xmlns:a14="http://schemas.microsoft.com/office/drawing/2010/main">
        <mc:Choice Requires="a14">
          <p:graphicFrame>
            <p:nvGraphicFramePr>
              <p:cNvPr id="13" name="Table 2">
                <a:extLst>
                  <a:ext uri="{FF2B5EF4-FFF2-40B4-BE49-F238E27FC236}">
                    <a16:creationId xmlns:a16="http://schemas.microsoft.com/office/drawing/2014/main" id="{631E1670-B2CF-4CAE-8C49-E041FC6B3598}"/>
                  </a:ext>
                </a:extLst>
              </p:cNvPr>
              <p:cNvGraphicFramePr>
                <a:graphicFrameLocks noGrp="1"/>
              </p:cNvGraphicFramePr>
              <p:nvPr>
                <p:extLst/>
              </p:nvPr>
            </p:nvGraphicFramePr>
            <p:xfrm>
              <a:off x="109272" y="478077"/>
              <a:ext cx="4700119" cy="1137950"/>
            </p:xfrm>
            <a:graphic>
              <a:graphicData uri="http://schemas.openxmlformats.org/drawingml/2006/table">
                <a:tbl>
                  <a:tblPr firstRow="1" bandRow="1">
                    <a:tableStyleId>{5C22544A-7EE6-4342-B048-85BDC9FD1C3A}</a:tableStyleId>
                  </a:tblPr>
                  <a:tblGrid>
                    <a:gridCol w="1109624">
                      <a:extLst>
                        <a:ext uri="{9D8B030D-6E8A-4147-A177-3AD203B41FA5}">
                          <a16:colId xmlns:a16="http://schemas.microsoft.com/office/drawing/2014/main" val="2494117476"/>
                        </a:ext>
                      </a:extLst>
                    </a:gridCol>
                    <a:gridCol w="1109624">
                      <a:extLst>
                        <a:ext uri="{9D8B030D-6E8A-4147-A177-3AD203B41FA5}">
                          <a16:colId xmlns:a16="http://schemas.microsoft.com/office/drawing/2014/main" val="1082007068"/>
                        </a:ext>
                      </a:extLst>
                    </a:gridCol>
                    <a:gridCol w="1109624">
                      <a:extLst>
                        <a:ext uri="{9D8B030D-6E8A-4147-A177-3AD203B41FA5}">
                          <a16:colId xmlns:a16="http://schemas.microsoft.com/office/drawing/2014/main" val="2831476083"/>
                        </a:ext>
                      </a:extLst>
                    </a:gridCol>
                    <a:gridCol w="1371247">
                      <a:extLst>
                        <a:ext uri="{9D8B030D-6E8A-4147-A177-3AD203B41FA5}">
                          <a16:colId xmlns:a16="http://schemas.microsoft.com/office/drawing/2014/main" val="1057715055"/>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ysClr val="windowText" lastClr="000000"/>
                              </a:solidFill>
                              <a:latin typeface="+mn-lt"/>
                            </a:rPr>
                            <a:t>0 </a:t>
                          </a:r>
                          <a14:m>
                            <m:oMath xmlns:m="http://schemas.openxmlformats.org/officeDocument/2006/math">
                              <m:r>
                                <a:rPr lang="en-GB" sz="1200" i="1" smtClean="0">
                                  <a:latin typeface="Cambria Math" panose="02040503050406030204" pitchFamily="18" charset="0"/>
                                </a:rPr>
                                <m:t>&lt;</m:t>
                              </m:r>
                            </m:oMath>
                          </a14:m>
                          <a:r>
                            <a:rPr lang="en-GB" sz="1200" dirty="0">
                              <a:solidFill>
                                <a:sysClr val="windowText" lastClr="000000"/>
                              </a:solidFill>
                              <a:latin typeface="+mn-lt"/>
                              <a:cs typeface="Arial" panose="020B0604020202020204" pitchFamily="34" charset="0"/>
                            </a:rPr>
                            <a:t> </a:t>
                          </a:r>
                          <a:r>
                            <a:rPr lang="en-GB" sz="1200" i="1" dirty="0">
                              <a:solidFill>
                                <a:sysClr val="windowText" lastClr="000000"/>
                              </a:solidFill>
                              <a:latin typeface="+mn-lt"/>
                              <a:cs typeface="Arial" panose="020B0604020202020204" pitchFamily="34" charset="0"/>
                            </a:rPr>
                            <a:t>t</a:t>
                          </a:r>
                          <a:r>
                            <a:rPr lang="en-GB" sz="1200" dirty="0">
                              <a:solidFill>
                                <a:sysClr val="windowText" lastClr="000000"/>
                              </a:solidFill>
                              <a:latin typeface="+mn-lt"/>
                              <a:cs typeface="Arial" panose="020B0604020202020204" pitchFamily="34" charset="0"/>
                            </a:rPr>
                            <a:t> ⩽ 10</a:t>
                          </a:r>
                          <a:endParaRPr lang="en-GB" sz="1200" dirty="0">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15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15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20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mn-lt"/>
                              <a:ea typeface="+mn-ea"/>
                              <a:cs typeface="+mn-cs"/>
                            </a:rPr>
                            <a:t>20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 40</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996490"/>
                      </a:ext>
                    </a:extLst>
                  </a:tr>
                </a:tbl>
              </a:graphicData>
            </a:graphic>
          </p:graphicFrame>
        </mc:Choice>
        <mc:Fallback xmlns="">
          <p:graphicFrame>
            <p:nvGraphicFramePr>
              <p:cNvPr id="13" name="Table 2">
                <a:extLst>
                  <a:ext uri="{FF2B5EF4-FFF2-40B4-BE49-F238E27FC236}">
                    <a16:creationId xmlns:a16="http://schemas.microsoft.com/office/drawing/2014/main" id="{631E1670-B2CF-4CAE-8C49-E041FC6B3598}"/>
                  </a:ext>
                </a:extLst>
              </p:cNvPr>
              <p:cNvGraphicFramePr>
                <a:graphicFrameLocks noGrp="1"/>
              </p:cNvGraphicFramePr>
              <p:nvPr>
                <p:extLst>
                  <p:ext uri="{D42A27DB-BD31-4B8C-83A1-F6EECF244321}">
                    <p14:modId xmlns:p14="http://schemas.microsoft.com/office/powerpoint/2010/main" val="2489422551"/>
                  </p:ext>
                </p:extLst>
              </p:nvPr>
            </p:nvGraphicFramePr>
            <p:xfrm>
              <a:off x="109272" y="478077"/>
              <a:ext cx="4700119" cy="1137950"/>
            </p:xfrm>
            <a:graphic>
              <a:graphicData uri="http://schemas.openxmlformats.org/drawingml/2006/table">
                <a:tbl>
                  <a:tblPr firstRow="1" bandRow="1">
                    <a:tableStyleId>{5C22544A-7EE6-4342-B048-85BDC9FD1C3A}</a:tableStyleId>
                  </a:tblPr>
                  <a:tblGrid>
                    <a:gridCol w="1109624">
                      <a:extLst>
                        <a:ext uri="{9D8B030D-6E8A-4147-A177-3AD203B41FA5}">
                          <a16:colId xmlns:a16="http://schemas.microsoft.com/office/drawing/2014/main" val="2494117476"/>
                        </a:ext>
                      </a:extLst>
                    </a:gridCol>
                    <a:gridCol w="1109624">
                      <a:extLst>
                        <a:ext uri="{9D8B030D-6E8A-4147-A177-3AD203B41FA5}">
                          <a16:colId xmlns:a16="http://schemas.microsoft.com/office/drawing/2014/main" val="1082007068"/>
                        </a:ext>
                      </a:extLst>
                    </a:gridCol>
                    <a:gridCol w="1109624">
                      <a:extLst>
                        <a:ext uri="{9D8B030D-6E8A-4147-A177-3AD203B41FA5}">
                          <a16:colId xmlns:a16="http://schemas.microsoft.com/office/drawing/2014/main" val="2831476083"/>
                        </a:ext>
                      </a:extLst>
                    </a:gridCol>
                    <a:gridCol w="1371247">
                      <a:extLst>
                        <a:ext uri="{9D8B030D-6E8A-4147-A177-3AD203B41FA5}">
                          <a16:colId xmlns:a16="http://schemas.microsoft.com/office/drawing/2014/main" val="1057715055"/>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t="-113514" r="-325275" b="-337838"/>
                          </a:stretch>
                        </a:blip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t="-207895" r="-325275" b="-228947"/>
                          </a:stretch>
                        </a:blip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t="-316216" r="-325275" b="-135135"/>
                          </a:stretch>
                        </a:blip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t="-405263" r="-325275" b="-31579"/>
                          </a:stretch>
                        </a:blipFill>
                      </a:tcPr>
                    </a:tc>
                    <a:tc>
                      <a:txBody>
                        <a:bodyPr/>
                        <a:lstStyle/>
                        <a:p>
                          <a:pPr algn="ctr"/>
                          <a:r>
                            <a:rPr lang="en-GB" sz="1200" b="0" dirty="0">
                              <a:solidFill>
                                <a:sysClr val="windowText" lastClr="000000"/>
                              </a:solidFill>
                              <a:latin typeface="+mn-lt"/>
                            </a:rPr>
                            <a:t>30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996490"/>
                      </a:ext>
                    </a:extLst>
                  </a:tr>
                </a:tbl>
              </a:graphicData>
            </a:graphic>
          </p:graphicFrame>
        </mc:Fallback>
      </mc:AlternateContent>
      <p:sp>
        <p:nvSpPr>
          <p:cNvPr id="15" name="TextBox 14">
            <a:extLst>
              <a:ext uri="{FF2B5EF4-FFF2-40B4-BE49-F238E27FC236}">
                <a16:creationId xmlns:a16="http://schemas.microsoft.com/office/drawing/2014/main" id="{C1DBA086-BBFB-443D-939D-30D4FFB069DA}"/>
              </a:ext>
            </a:extLst>
          </p:cNvPr>
          <p:cNvSpPr txBox="1"/>
          <p:nvPr/>
        </p:nvSpPr>
        <p:spPr>
          <a:xfrm>
            <a:off x="97504" y="1636346"/>
            <a:ext cx="4752711" cy="1123384"/>
          </a:xfrm>
          <a:prstGeom prst="rect">
            <a:avLst/>
          </a:prstGeom>
          <a:noFill/>
        </p:spPr>
        <p:txBody>
          <a:bodyPr wrap="none" rtlCol="0">
            <a:spAutoFit/>
          </a:bodyPr>
          <a:lstStyle/>
          <a:p>
            <a:r>
              <a:rPr lang="en-GB" sz="1200" dirty="0"/>
              <a:t>Notice that the classes (groups) are different sizes. </a:t>
            </a:r>
          </a:p>
          <a:p>
            <a:r>
              <a:rPr lang="en-GB" sz="1200" dirty="0"/>
              <a:t>To represent them fairly, we must show how </a:t>
            </a:r>
            <a:r>
              <a:rPr lang="en-GB" sz="1200" i="1" dirty="0"/>
              <a:t>relatively</a:t>
            </a:r>
            <a:r>
              <a:rPr lang="en-GB" sz="1200" dirty="0"/>
              <a:t> dense the class is. </a:t>
            </a:r>
          </a:p>
          <a:p>
            <a:r>
              <a:rPr lang="en-GB" sz="1200" dirty="0"/>
              <a:t>We do this using ‘Frequency Density’: Frequency ÷ Class Width</a:t>
            </a:r>
          </a:p>
          <a:p>
            <a:endParaRPr lang="en-GB" sz="700" dirty="0"/>
          </a:p>
          <a:p>
            <a:pPr marL="228600" indent="-228600">
              <a:buAutoNum type="alphaLcParenR"/>
            </a:pPr>
            <a:r>
              <a:rPr lang="en-GB" sz="1200" dirty="0"/>
              <a:t>Complete Class Width &amp; Frequency Density for each class.</a:t>
            </a:r>
          </a:p>
          <a:p>
            <a:pPr marL="228600" indent="-228600">
              <a:buAutoNum type="alphaLcParenR"/>
            </a:pPr>
            <a:r>
              <a:rPr lang="en-GB" sz="1200" dirty="0"/>
              <a:t>Use the data to complete the histogram.</a:t>
            </a:r>
          </a:p>
        </p:txBody>
      </p:sp>
      <p:sp>
        <p:nvSpPr>
          <p:cNvPr id="16" name="TextBox 15">
            <a:extLst>
              <a:ext uri="{FF2B5EF4-FFF2-40B4-BE49-F238E27FC236}">
                <a16:creationId xmlns:a16="http://schemas.microsoft.com/office/drawing/2014/main" id="{47A266C8-5ACF-4B9F-8701-257078D234FD}"/>
              </a:ext>
            </a:extLst>
          </p:cNvPr>
          <p:cNvSpPr txBox="1"/>
          <p:nvPr/>
        </p:nvSpPr>
        <p:spPr>
          <a:xfrm>
            <a:off x="1058795" y="4983093"/>
            <a:ext cx="263214" cy="276999"/>
          </a:xfrm>
          <a:prstGeom prst="rect">
            <a:avLst/>
          </a:prstGeom>
          <a:noFill/>
        </p:spPr>
        <p:txBody>
          <a:bodyPr wrap="none" rtlCol="0">
            <a:spAutoFit/>
          </a:bodyPr>
          <a:lstStyle/>
          <a:p>
            <a:r>
              <a:rPr lang="en-GB" sz="1200" dirty="0"/>
              <a:t>0</a:t>
            </a:r>
          </a:p>
        </p:txBody>
      </p:sp>
      <p:sp>
        <p:nvSpPr>
          <p:cNvPr id="24" name="TextBox 23">
            <a:extLst>
              <a:ext uri="{FF2B5EF4-FFF2-40B4-BE49-F238E27FC236}">
                <a16:creationId xmlns:a16="http://schemas.microsoft.com/office/drawing/2014/main" id="{5844192C-E419-46D3-8CEC-607FA97621B3}"/>
              </a:ext>
            </a:extLst>
          </p:cNvPr>
          <p:cNvSpPr txBox="1"/>
          <p:nvPr/>
        </p:nvSpPr>
        <p:spPr>
          <a:xfrm>
            <a:off x="1934792" y="5297765"/>
            <a:ext cx="1109599" cy="276999"/>
          </a:xfrm>
          <a:prstGeom prst="rect">
            <a:avLst/>
          </a:prstGeom>
          <a:noFill/>
        </p:spPr>
        <p:txBody>
          <a:bodyPr wrap="none" rtlCol="0">
            <a:spAutoFit/>
          </a:bodyPr>
          <a:lstStyle/>
          <a:p>
            <a:pPr algn="ctr"/>
            <a:r>
              <a:rPr lang="en-GB" sz="1200" dirty="0">
                <a:solidFill>
                  <a:sysClr val="windowText" lastClr="000000"/>
                </a:solidFill>
              </a:rPr>
              <a:t>Time, </a:t>
            </a:r>
            <a:r>
              <a:rPr lang="en-GB" sz="1200" i="1" dirty="0">
                <a:solidFill>
                  <a:sysClr val="windowText" lastClr="000000"/>
                </a:solidFill>
              </a:rPr>
              <a:t>t, </a:t>
            </a:r>
            <a:r>
              <a:rPr lang="en-GB" sz="1200" dirty="0">
                <a:solidFill>
                  <a:sysClr val="windowText" lastClr="000000"/>
                </a:solidFill>
              </a:rPr>
              <a:t>(mins)</a:t>
            </a:r>
          </a:p>
        </p:txBody>
      </p:sp>
      <p:sp>
        <p:nvSpPr>
          <p:cNvPr id="25" name="TextBox 24">
            <a:extLst>
              <a:ext uri="{FF2B5EF4-FFF2-40B4-BE49-F238E27FC236}">
                <a16:creationId xmlns:a16="http://schemas.microsoft.com/office/drawing/2014/main" id="{D3031F0A-F4D3-4B1D-8B67-4AD088495E8C}"/>
              </a:ext>
            </a:extLst>
          </p:cNvPr>
          <p:cNvSpPr txBox="1"/>
          <p:nvPr/>
        </p:nvSpPr>
        <p:spPr>
          <a:xfrm rot="16200000">
            <a:off x="263425" y="3953291"/>
            <a:ext cx="1365951" cy="276999"/>
          </a:xfrm>
          <a:prstGeom prst="rect">
            <a:avLst/>
          </a:prstGeom>
          <a:noFill/>
        </p:spPr>
        <p:txBody>
          <a:bodyPr wrap="none" rtlCol="0">
            <a:spAutoFit/>
          </a:bodyPr>
          <a:lstStyle/>
          <a:p>
            <a:pPr algn="ctr"/>
            <a:r>
              <a:rPr lang="en-GB" sz="1200" dirty="0">
                <a:solidFill>
                  <a:sysClr val="windowText" lastClr="000000"/>
                </a:solidFill>
              </a:rPr>
              <a:t>Frequency Density</a:t>
            </a:r>
          </a:p>
        </p:txBody>
      </p:sp>
      <p:sp>
        <p:nvSpPr>
          <p:cNvPr id="26" name="TextBox 25">
            <a:extLst>
              <a:ext uri="{FF2B5EF4-FFF2-40B4-BE49-F238E27FC236}">
                <a16:creationId xmlns:a16="http://schemas.microsoft.com/office/drawing/2014/main" id="{D0890F65-CABF-4640-A983-FEAC6C040D81}"/>
              </a:ext>
            </a:extLst>
          </p:cNvPr>
          <p:cNvSpPr txBox="1"/>
          <p:nvPr/>
        </p:nvSpPr>
        <p:spPr>
          <a:xfrm>
            <a:off x="1058795" y="4471283"/>
            <a:ext cx="263214" cy="276999"/>
          </a:xfrm>
          <a:prstGeom prst="rect">
            <a:avLst/>
          </a:prstGeom>
          <a:noFill/>
        </p:spPr>
        <p:txBody>
          <a:bodyPr wrap="none" rtlCol="0">
            <a:spAutoFit/>
          </a:bodyPr>
          <a:lstStyle/>
          <a:p>
            <a:r>
              <a:rPr lang="en-GB" sz="1200" dirty="0"/>
              <a:t>1</a:t>
            </a:r>
          </a:p>
        </p:txBody>
      </p:sp>
      <p:sp>
        <p:nvSpPr>
          <p:cNvPr id="27" name="TextBox 26">
            <a:extLst>
              <a:ext uri="{FF2B5EF4-FFF2-40B4-BE49-F238E27FC236}">
                <a16:creationId xmlns:a16="http://schemas.microsoft.com/office/drawing/2014/main" id="{19183CF3-1DB3-4822-AEF3-0FC20FE172BD}"/>
              </a:ext>
            </a:extLst>
          </p:cNvPr>
          <p:cNvSpPr txBox="1"/>
          <p:nvPr/>
        </p:nvSpPr>
        <p:spPr>
          <a:xfrm>
            <a:off x="1058795" y="3959473"/>
            <a:ext cx="263214" cy="276999"/>
          </a:xfrm>
          <a:prstGeom prst="rect">
            <a:avLst/>
          </a:prstGeom>
          <a:noFill/>
        </p:spPr>
        <p:txBody>
          <a:bodyPr wrap="none" rtlCol="0">
            <a:spAutoFit/>
          </a:bodyPr>
          <a:lstStyle/>
          <a:p>
            <a:r>
              <a:rPr lang="en-GB" sz="1200" dirty="0"/>
              <a:t>2</a:t>
            </a:r>
          </a:p>
        </p:txBody>
      </p:sp>
      <p:sp>
        <p:nvSpPr>
          <p:cNvPr id="28" name="TextBox 27">
            <a:extLst>
              <a:ext uri="{FF2B5EF4-FFF2-40B4-BE49-F238E27FC236}">
                <a16:creationId xmlns:a16="http://schemas.microsoft.com/office/drawing/2014/main" id="{9DD95A48-518E-4EFF-A418-DC7C1C22FA04}"/>
              </a:ext>
            </a:extLst>
          </p:cNvPr>
          <p:cNvSpPr txBox="1"/>
          <p:nvPr/>
        </p:nvSpPr>
        <p:spPr>
          <a:xfrm>
            <a:off x="1058795" y="3447663"/>
            <a:ext cx="263214" cy="276999"/>
          </a:xfrm>
          <a:prstGeom prst="rect">
            <a:avLst/>
          </a:prstGeom>
          <a:noFill/>
        </p:spPr>
        <p:txBody>
          <a:bodyPr wrap="none" rtlCol="0">
            <a:spAutoFit/>
          </a:bodyPr>
          <a:lstStyle/>
          <a:p>
            <a:r>
              <a:rPr lang="en-GB" sz="1200" dirty="0"/>
              <a:t>3</a:t>
            </a:r>
          </a:p>
        </p:txBody>
      </p:sp>
      <p:sp>
        <p:nvSpPr>
          <p:cNvPr id="29" name="TextBox 28">
            <a:extLst>
              <a:ext uri="{FF2B5EF4-FFF2-40B4-BE49-F238E27FC236}">
                <a16:creationId xmlns:a16="http://schemas.microsoft.com/office/drawing/2014/main" id="{9C266D7A-1EF5-4881-AD77-34D2A1F7F6F4}"/>
              </a:ext>
            </a:extLst>
          </p:cNvPr>
          <p:cNvSpPr txBox="1"/>
          <p:nvPr/>
        </p:nvSpPr>
        <p:spPr>
          <a:xfrm>
            <a:off x="1058795" y="2935853"/>
            <a:ext cx="263214" cy="276999"/>
          </a:xfrm>
          <a:prstGeom prst="rect">
            <a:avLst/>
          </a:prstGeom>
          <a:noFill/>
        </p:spPr>
        <p:txBody>
          <a:bodyPr wrap="none" rtlCol="0">
            <a:spAutoFit/>
          </a:bodyPr>
          <a:lstStyle/>
          <a:p>
            <a:r>
              <a:rPr lang="en-GB" sz="1200" dirty="0"/>
              <a:t>4</a:t>
            </a:r>
          </a:p>
        </p:txBody>
      </p:sp>
      <p:cxnSp>
        <p:nvCxnSpPr>
          <p:cNvPr id="32" name="Straight Connector 31">
            <a:extLst>
              <a:ext uri="{FF2B5EF4-FFF2-40B4-BE49-F238E27FC236}">
                <a16:creationId xmlns:a16="http://schemas.microsoft.com/office/drawing/2014/main" id="{92C704E6-24D1-48AB-AF0F-1EE039BC8CAB}"/>
              </a:ext>
            </a:extLst>
          </p:cNvPr>
          <p:cNvCxnSpPr>
            <a:cxnSpLocks/>
          </p:cNvCxnSpPr>
          <p:nvPr/>
        </p:nvCxnSpPr>
        <p:spPr>
          <a:xfrm>
            <a:off x="1272394" y="3063091"/>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54A218-20F6-43C6-A80E-92158B43C717}"/>
              </a:ext>
            </a:extLst>
          </p:cNvPr>
          <p:cNvCxnSpPr>
            <a:cxnSpLocks/>
          </p:cNvCxnSpPr>
          <p:nvPr/>
        </p:nvCxnSpPr>
        <p:spPr>
          <a:xfrm>
            <a:off x="1272394" y="3573631"/>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0528B6E-DB56-414F-B039-29A8041BD99C}"/>
              </a:ext>
            </a:extLst>
          </p:cNvPr>
          <p:cNvCxnSpPr>
            <a:cxnSpLocks/>
          </p:cNvCxnSpPr>
          <p:nvPr/>
        </p:nvCxnSpPr>
        <p:spPr>
          <a:xfrm>
            <a:off x="1272394" y="4091791"/>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2CAA09-A509-4F41-BF09-2FF4C258DED0}"/>
              </a:ext>
            </a:extLst>
          </p:cNvPr>
          <p:cNvCxnSpPr>
            <a:cxnSpLocks/>
          </p:cNvCxnSpPr>
          <p:nvPr/>
        </p:nvCxnSpPr>
        <p:spPr>
          <a:xfrm>
            <a:off x="1272394" y="4602331"/>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C7FA77-0EDF-4F3B-B189-650F02C96BCC}"/>
              </a:ext>
            </a:extLst>
          </p:cNvPr>
          <p:cNvCxnSpPr>
            <a:cxnSpLocks/>
          </p:cNvCxnSpPr>
          <p:nvPr/>
        </p:nvCxnSpPr>
        <p:spPr>
          <a:xfrm>
            <a:off x="1272394" y="511907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F68FB1-31E8-4E9E-A477-FD0D29BA3AB4}"/>
              </a:ext>
            </a:extLst>
          </p:cNvPr>
          <p:cNvCxnSpPr>
            <a:cxnSpLocks/>
          </p:cNvCxnSpPr>
          <p:nvPr/>
        </p:nvCxnSpPr>
        <p:spPr>
          <a:xfrm flipV="1">
            <a:off x="1836274"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4E61C17-F103-4AEB-8DFC-415A108A84A1}"/>
              </a:ext>
            </a:extLst>
          </p:cNvPr>
          <p:cNvCxnSpPr>
            <a:cxnSpLocks/>
          </p:cNvCxnSpPr>
          <p:nvPr/>
        </p:nvCxnSpPr>
        <p:spPr>
          <a:xfrm flipV="1">
            <a:off x="2346814"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274836F-8A81-4E55-9028-CE0776BDCC9D}"/>
              </a:ext>
            </a:extLst>
          </p:cNvPr>
          <p:cNvCxnSpPr>
            <a:cxnSpLocks/>
          </p:cNvCxnSpPr>
          <p:nvPr/>
        </p:nvCxnSpPr>
        <p:spPr>
          <a:xfrm flipV="1">
            <a:off x="2861164"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C9F913-E6BB-4CF1-999D-44C22C13305D}"/>
              </a:ext>
            </a:extLst>
          </p:cNvPr>
          <p:cNvCxnSpPr>
            <a:cxnSpLocks/>
          </p:cNvCxnSpPr>
          <p:nvPr/>
        </p:nvCxnSpPr>
        <p:spPr>
          <a:xfrm flipV="1">
            <a:off x="3371704"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A7B2F83-0579-4EDC-B864-899978B24C79}"/>
              </a:ext>
            </a:extLst>
          </p:cNvPr>
          <p:cNvSpPr txBox="1"/>
          <p:nvPr/>
        </p:nvSpPr>
        <p:spPr>
          <a:xfrm>
            <a:off x="1199765" y="5136128"/>
            <a:ext cx="263214" cy="276999"/>
          </a:xfrm>
          <a:prstGeom prst="rect">
            <a:avLst/>
          </a:prstGeom>
          <a:noFill/>
        </p:spPr>
        <p:txBody>
          <a:bodyPr wrap="none" rtlCol="0">
            <a:spAutoFit/>
          </a:bodyPr>
          <a:lstStyle/>
          <a:p>
            <a:r>
              <a:rPr lang="en-GB" sz="1200" dirty="0"/>
              <a:t>0</a:t>
            </a:r>
          </a:p>
        </p:txBody>
      </p:sp>
      <p:cxnSp>
        <p:nvCxnSpPr>
          <p:cNvPr id="46" name="Straight Connector 45">
            <a:extLst>
              <a:ext uri="{FF2B5EF4-FFF2-40B4-BE49-F238E27FC236}">
                <a16:creationId xmlns:a16="http://schemas.microsoft.com/office/drawing/2014/main" id="{8E82A20E-F52C-4EB8-B3ED-DCFEC858F075}"/>
              </a:ext>
            </a:extLst>
          </p:cNvPr>
          <p:cNvCxnSpPr>
            <a:cxnSpLocks/>
          </p:cNvCxnSpPr>
          <p:nvPr/>
        </p:nvCxnSpPr>
        <p:spPr>
          <a:xfrm flipV="1">
            <a:off x="1327639"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3D9068A-640D-4CA3-8412-0D3C79503E93}"/>
              </a:ext>
            </a:extLst>
          </p:cNvPr>
          <p:cNvSpPr txBox="1"/>
          <p:nvPr/>
        </p:nvSpPr>
        <p:spPr>
          <a:xfrm>
            <a:off x="1665317" y="5136128"/>
            <a:ext cx="341760" cy="276999"/>
          </a:xfrm>
          <a:prstGeom prst="rect">
            <a:avLst/>
          </a:prstGeom>
          <a:noFill/>
        </p:spPr>
        <p:txBody>
          <a:bodyPr wrap="none" rtlCol="0">
            <a:spAutoFit/>
          </a:bodyPr>
          <a:lstStyle/>
          <a:p>
            <a:pPr algn="ctr"/>
            <a:r>
              <a:rPr lang="en-GB" sz="1200" dirty="0"/>
              <a:t>10</a:t>
            </a:r>
          </a:p>
        </p:txBody>
      </p:sp>
      <p:sp>
        <p:nvSpPr>
          <p:cNvPr id="48" name="TextBox 47">
            <a:extLst>
              <a:ext uri="{FF2B5EF4-FFF2-40B4-BE49-F238E27FC236}">
                <a16:creationId xmlns:a16="http://schemas.microsoft.com/office/drawing/2014/main" id="{58FC2E2A-132F-4FCB-B88B-95A987A8E2B4}"/>
              </a:ext>
            </a:extLst>
          </p:cNvPr>
          <p:cNvSpPr txBox="1"/>
          <p:nvPr/>
        </p:nvSpPr>
        <p:spPr>
          <a:xfrm>
            <a:off x="2177762" y="5136128"/>
            <a:ext cx="341760" cy="276999"/>
          </a:xfrm>
          <a:prstGeom prst="rect">
            <a:avLst/>
          </a:prstGeom>
          <a:noFill/>
        </p:spPr>
        <p:txBody>
          <a:bodyPr wrap="none" rtlCol="0">
            <a:spAutoFit/>
          </a:bodyPr>
          <a:lstStyle/>
          <a:p>
            <a:pPr algn="ctr"/>
            <a:r>
              <a:rPr lang="en-GB" sz="1200" dirty="0"/>
              <a:t>20</a:t>
            </a:r>
          </a:p>
        </p:txBody>
      </p:sp>
      <p:sp>
        <p:nvSpPr>
          <p:cNvPr id="49" name="TextBox 48">
            <a:extLst>
              <a:ext uri="{FF2B5EF4-FFF2-40B4-BE49-F238E27FC236}">
                <a16:creationId xmlns:a16="http://schemas.microsoft.com/office/drawing/2014/main" id="{F20AF46B-3B5A-4A94-BBDD-EB5CA24088BD}"/>
              </a:ext>
            </a:extLst>
          </p:cNvPr>
          <p:cNvSpPr txBox="1"/>
          <p:nvPr/>
        </p:nvSpPr>
        <p:spPr>
          <a:xfrm>
            <a:off x="2692112" y="5136128"/>
            <a:ext cx="341760" cy="276999"/>
          </a:xfrm>
          <a:prstGeom prst="rect">
            <a:avLst/>
          </a:prstGeom>
          <a:noFill/>
        </p:spPr>
        <p:txBody>
          <a:bodyPr wrap="none" rtlCol="0">
            <a:spAutoFit/>
          </a:bodyPr>
          <a:lstStyle/>
          <a:p>
            <a:pPr algn="ctr"/>
            <a:r>
              <a:rPr lang="en-GB" sz="1200" dirty="0"/>
              <a:t>30</a:t>
            </a:r>
          </a:p>
        </p:txBody>
      </p:sp>
      <p:sp>
        <p:nvSpPr>
          <p:cNvPr id="50" name="TextBox 49">
            <a:extLst>
              <a:ext uri="{FF2B5EF4-FFF2-40B4-BE49-F238E27FC236}">
                <a16:creationId xmlns:a16="http://schemas.microsoft.com/office/drawing/2014/main" id="{5EC60792-3C91-448B-A0E6-5D065D19167F}"/>
              </a:ext>
            </a:extLst>
          </p:cNvPr>
          <p:cNvSpPr txBox="1"/>
          <p:nvPr/>
        </p:nvSpPr>
        <p:spPr>
          <a:xfrm>
            <a:off x="3200747" y="5136128"/>
            <a:ext cx="341760" cy="276999"/>
          </a:xfrm>
          <a:prstGeom prst="rect">
            <a:avLst/>
          </a:prstGeom>
          <a:noFill/>
        </p:spPr>
        <p:txBody>
          <a:bodyPr wrap="none" rtlCol="0">
            <a:spAutoFit/>
          </a:bodyPr>
          <a:lstStyle/>
          <a:p>
            <a:pPr algn="ctr"/>
            <a:r>
              <a:rPr lang="en-GB" sz="1200" dirty="0"/>
              <a:t>40</a:t>
            </a:r>
          </a:p>
        </p:txBody>
      </p:sp>
      <p:sp>
        <p:nvSpPr>
          <p:cNvPr id="54" name="Rectangle 53">
            <a:extLst>
              <a:ext uri="{FF2B5EF4-FFF2-40B4-BE49-F238E27FC236}">
                <a16:creationId xmlns:a16="http://schemas.microsoft.com/office/drawing/2014/main" id="{32D7A52C-DAB3-4451-B185-6EE829E3AEAF}"/>
              </a:ext>
            </a:extLst>
          </p:cNvPr>
          <p:cNvSpPr/>
          <p:nvPr/>
        </p:nvSpPr>
        <p:spPr>
          <a:xfrm>
            <a:off x="1327492" y="4088616"/>
            <a:ext cx="505118" cy="103104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pic>
        <p:nvPicPr>
          <p:cNvPr id="58" name="Picture 57">
            <a:extLst>
              <a:ext uri="{FF2B5EF4-FFF2-40B4-BE49-F238E27FC236}">
                <a16:creationId xmlns:a16="http://schemas.microsoft.com/office/drawing/2014/main" id="{2DCF4F1D-D1DF-41A8-8B3F-9A48586F9510}"/>
              </a:ext>
            </a:extLst>
          </p:cNvPr>
          <p:cNvPicPr>
            <a:picLocks noChangeAspect="1"/>
          </p:cNvPicPr>
          <p:nvPr/>
        </p:nvPicPr>
        <p:blipFill rotWithShape="1">
          <a:blip r:embed="rId2"/>
          <a:srcRect l="39938" t="54746" r="54907" b="39967"/>
          <a:stretch/>
        </p:blipFill>
        <p:spPr>
          <a:xfrm>
            <a:off x="1006250" y="5569791"/>
            <a:ext cx="265430" cy="272414"/>
          </a:xfrm>
          <a:prstGeom prst="rect">
            <a:avLst/>
          </a:prstGeom>
        </p:spPr>
      </p:pic>
      <p:sp>
        <p:nvSpPr>
          <p:cNvPr id="59" name="TextBox 58">
            <a:extLst>
              <a:ext uri="{FF2B5EF4-FFF2-40B4-BE49-F238E27FC236}">
                <a16:creationId xmlns:a16="http://schemas.microsoft.com/office/drawing/2014/main" id="{80AD87B8-EA49-4CE7-8314-11328D66CBEC}"/>
              </a:ext>
            </a:extLst>
          </p:cNvPr>
          <p:cNvSpPr txBox="1"/>
          <p:nvPr/>
        </p:nvSpPr>
        <p:spPr>
          <a:xfrm>
            <a:off x="1254570" y="5567499"/>
            <a:ext cx="2662396" cy="276999"/>
          </a:xfrm>
          <a:prstGeom prst="rect">
            <a:avLst/>
          </a:prstGeom>
          <a:noFill/>
        </p:spPr>
        <p:txBody>
          <a:bodyPr wrap="none" rtlCol="0">
            <a:spAutoFit/>
          </a:bodyPr>
          <a:lstStyle/>
          <a:p>
            <a:r>
              <a:rPr lang="en-GB" sz="1200" dirty="0"/>
              <a:t>How many people is one square worth?</a:t>
            </a:r>
          </a:p>
        </p:txBody>
      </p:sp>
      <p:sp>
        <p:nvSpPr>
          <p:cNvPr id="60" name="TextBox 59">
            <a:extLst>
              <a:ext uri="{FF2B5EF4-FFF2-40B4-BE49-F238E27FC236}">
                <a16:creationId xmlns:a16="http://schemas.microsoft.com/office/drawing/2014/main" id="{8BC8F412-B1F1-4E6A-8DC1-81CB27154046}"/>
              </a:ext>
            </a:extLst>
          </p:cNvPr>
          <p:cNvSpPr txBox="1"/>
          <p:nvPr/>
        </p:nvSpPr>
        <p:spPr>
          <a:xfrm>
            <a:off x="199962" y="5857592"/>
            <a:ext cx="4679038" cy="1077218"/>
          </a:xfrm>
          <a:prstGeom prst="rect">
            <a:avLst/>
          </a:prstGeom>
          <a:noFill/>
        </p:spPr>
        <p:txBody>
          <a:bodyPr wrap="none" rtlCol="0">
            <a:spAutoFit/>
          </a:bodyPr>
          <a:lstStyle/>
          <a:p>
            <a:r>
              <a:rPr lang="en-GB" sz="1200" dirty="0"/>
              <a:t>Estimate:</a:t>
            </a:r>
          </a:p>
          <a:p>
            <a:endParaRPr lang="en-GB" sz="700" dirty="0"/>
          </a:p>
          <a:p>
            <a:pPr marL="228600" indent="-228600">
              <a:buAutoNum type="alphaLcParenR"/>
            </a:pPr>
            <a:r>
              <a:rPr lang="en-GB" sz="1200" dirty="0"/>
              <a:t>How many people took 5 minutes or less to walk to work.</a:t>
            </a:r>
          </a:p>
          <a:p>
            <a:pPr marL="228600" indent="-228600">
              <a:buFontTx/>
              <a:buAutoNum type="alphaLcParenR"/>
            </a:pPr>
            <a:r>
              <a:rPr lang="en-GB" sz="1200" dirty="0"/>
              <a:t>How many people took between 30 &amp; 40 minutes to walk to work.</a:t>
            </a:r>
          </a:p>
          <a:p>
            <a:pPr marL="228600" indent="-228600">
              <a:buFontTx/>
              <a:buAutoNum type="alphaLcParenR"/>
            </a:pPr>
            <a:endParaRPr lang="en-GB" sz="700" dirty="0"/>
          </a:p>
          <a:p>
            <a:r>
              <a:rPr lang="en-GB" sz="1200" dirty="0"/>
              <a:t>Why are these estimates?</a:t>
            </a:r>
          </a:p>
        </p:txBody>
      </p:sp>
      <mc:AlternateContent xmlns:mc="http://schemas.openxmlformats.org/markup-compatibility/2006" xmlns:a14="http://schemas.microsoft.com/office/drawing/2010/main">
        <mc:Choice Requires="a14">
          <p:graphicFrame>
            <p:nvGraphicFramePr>
              <p:cNvPr id="61" name="Table 2">
                <a:extLst>
                  <a:ext uri="{FF2B5EF4-FFF2-40B4-BE49-F238E27FC236}">
                    <a16:creationId xmlns:a16="http://schemas.microsoft.com/office/drawing/2014/main" id="{4A4913D2-45F3-4718-97A0-5278B269B57B}"/>
                  </a:ext>
                </a:extLst>
              </p:cNvPr>
              <p:cNvGraphicFramePr>
                <a:graphicFrameLocks noGrp="1"/>
              </p:cNvGraphicFramePr>
              <p:nvPr>
                <p:extLst/>
              </p:nvPr>
            </p:nvGraphicFramePr>
            <p:xfrm>
              <a:off x="5039021" y="2860989"/>
              <a:ext cx="4700119" cy="1137950"/>
            </p:xfrm>
            <a:graphic>
              <a:graphicData uri="http://schemas.openxmlformats.org/drawingml/2006/table">
                <a:tbl>
                  <a:tblPr firstRow="1" bandRow="1">
                    <a:tableStyleId>{5C22544A-7EE6-4342-B048-85BDC9FD1C3A}</a:tableStyleId>
                  </a:tblPr>
                  <a:tblGrid>
                    <a:gridCol w="1109624">
                      <a:extLst>
                        <a:ext uri="{9D8B030D-6E8A-4147-A177-3AD203B41FA5}">
                          <a16:colId xmlns:a16="http://schemas.microsoft.com/office/drawing/2014/main" val="2494117476"/>
                        </a:ext>
                      </a:extLst>
                    </a:gridCol>
                    <a:gridCol w="1109624">
                      <a:extLst>
                        <a:ext uri="{9D8B030D-6E8A-4147-A177-3AD203B41FA5}">
                          <a16:colId xmlns:a16="http://schemas.microsoft.com/office/drawing/2014/main" val="1082007068"/>
                        </a:ext>
                      </a:extLst>
                    </a:gridCol>
                    <a:gridCol w="1109624">
                      <a:extLst>
                        <a:ext uri="{9D8B030D-6E8A-4147-A177-3AD203B41FA5}">
                          <a16:colId xmlns:a16="http://schemas.microsoft.com/office/drawing/2014/main" val="2831476083"/>
                        </a:ext>
                      </a:extLst>
                    </a:gridCol>
                    <a:gridCol w="1371247">
                      <a:extLst>
                        <a:ext uri="{9D8B030D-6E8A-4147-A177-3AD203B41FA5}">
                          <a16:colId xmlns:a16="http://schemas.microsoft.com/office/drawing/2014/main" val="1057715055"/>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ysClr val="windowText" lastClr="000000"/>
                              </a:solidFill>
                              <a:latin typeface="+mn-lt"/>
                            </a:rPr>
                            <a:t>0 </a:t>
                          </a:r>
                          <a14:m>
                            <m:oMath xmlns:m="http://schemas.openxmlformats.org/officeDocument/2006/math">
                              <m:r>
                                <a:rPr lang="en-GB" sz="1200" i="1" smtClean="0">
                                  <a:latin typeface="Cambria Math" panose="02040503050406030204" pitchFamily="18" charset="0"/>
                                </a:rPr>
                                <m:t>&lt;</m:t>
                              </m:r>
                            </m:oMath>
                          </a14:m>
                          <a:r>
                            <a:rPr lang="en-GB" sz="1200" dirty="0">
                              <a:solidFill>
                                <a:sysClr val="windowText" lastClr="000000"/>
                              </a:solidFill>
                              <a:latin typeface="+mn-lt"/>
                              <a:cs typeface="Arial" panose="020B0604020202020204" pitchFamily="34" charset="0"/>
                            </a:rPr>
                            <a:t> </a:t>
                          </a:r>
                          <a:r>
                            <a:rPr lang="en-GB" sz="1200" i="1" dirty="0">
                              <a:solidFill>
                                <a:sysClr val="windowText" lastClr="000000"/>
                              </a:solidFill>
                              <a:latin typeface="+mn-lt"/>
                              <a:cs typeface="Arial" panose="020B0604020202020204" pitchFamily="34" charset="0"/>
                            </a:rPr>
                            <a:t>t</a:t>
                          </a:r>
                          <a:r>
                            <a:rPr lang="en-GB" sz="1200" dirty="0">
                              <a:solidFill>
                                <a:sysClr val="windowText" lastClr="000000"/>
                              </a:solidFill>
                              <a:latin typeface="+mn-lt"/>
                              <a:cs typeface="Arial" panose="020B0604020202020204" pitchFamily="34" charset="0"/>
                            </a:rPr>
                            <a:t> ⩽ 20</a:t>
                          </a:r>
                          <a:endParaRPr lang="en-GB" sz="1200" dirty="0">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30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30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40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mn-lt"/>
                              <a:ea typeface="+mn-ea"/>
                              <a:cs typeface="+mn-cs"/>
                            </a:rPr>
                            <a:t>40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 80</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996490"/>
                      </a:ext>
                    </a:extLst>
                  </a:tr>
                </a:tbl>
              </a:graphicData>
            </a:graphic>
          </p:graphicFrame>
        </mc:Choice>
        <mc:Fallback xmlns="">
          <p:graphicFrame>
            <p:nvGraphicFramePr>
              <p:cNvPr id="61" name="Table 2">
                <a:extLst>
                  <a:ext uri="{FF2B5EF4-FFF2-40B4-BE49-F238E27FC236}">
                    <a16:creationId xmlns:a16="http://schemas.microsoft.com/office/drawing/2014/main" id="{4A4913D2-45F3-4718-97A0-5278B269B57B}"/>
                  </a:ext>
                </a:extLst>
              </p:cNvPr>
              <p:cNvGraphicFramePr>
                <a:graphicFrameLocks noGrp="1"/>
              </p:cNvGraphicFramePr>
              <p:nvPr>
                <p:extLst>
                  <p:ext uri="{D42A27DB-BD31-4B8C-83A1-F6EECF244321}">
                    <p14:modId xmlns:p14="http://schemas.microsoft.com/office/powerpoint/2010/main" val="3621281641"/>
                  </p:ext>
                </p:extLst>
              </p:nvPr>
            </p:nvGraphicFramePr>
            <p:xfrm>
              <a:off x="5039021" y="2860989"/>
              <a:ext cx="4700119" cy="1137950"/>
            </p:xfrm>
            <a:graphic>
              <a:graphicData uri="http://schemas.openxmlformats.org/drawingml/2006/table">
                <a:tbl>
                  <a:tblPr firstRow="1" bandRow="1">
                    <a:tableStyleId>{5C22544A-7EE6-4342-B048-85BDC9FD1C3A}</a:tableStyleId>
                  </a:tblPr>
                  <a:tblGrid>
                    <a:gridCol w="1109624">
                      <a:extLst>
                        <a:ext uri="{9D8B030D-6E8A-4147-A177-3AD203B41FA5}">
                          <a16:colId xmlns:a16="http://schemas.microsoft.com/office/drawing/2014/main" val="2494117476"/>
                        </a:ext>
                      </a:extLst>
                    </a:gridCol>
                    <a:gridCol w="1109624">
                      <a:extLst>
                        <a:ext uri="{9D8B030D-6E8A-4147-A177-3AD203B41FA5}">
                          <a16:colId xmlns:a16="http://schemas.microsoft.com/office/drawing/2014/main" val="1082007068"/>
                        </a:ext>
                      </a:extLst>
                    </a:gridCol>
                    <a:gridCol w="1109624">
                      <a:extLst>
                        <a:ext uri="{9D8B030D-6E8A-4147-A177-3AD203B41FA5}">
                          <a16:colId xmlns:a16="http://schemas.microsoft.com/office/drawing/2014/main" val="2831476083"/>
                        </a:ext>
                      </a:extLst>
                    </a:gridCol>
                    <a:gridCol w="1371247">
                      <a:extLst>
                        <a:ext uri="{9D8B030D-6E8A-4147-A177-3AD203B41FA5}">
                          <a16:colId xmlns:a16="http://schemas.microsoft.com/office/drawing/2014/main" val="1057715055"/>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549" t="-107895" r="-325275" b="-328947"/>
                          </a:stretch>
                        </a:blip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549" t="-213514" r="-325275" b="-237838"/>
                          </a:stretch>
                        </a:blip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549" t="-305263" r="-325275" b="-131579"/>
                          </a:stretch>
                        </a:blip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549" t="-416216" r="-325275" b="-35135"/>
                          </a:stretch>
                        </a:blip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996490"/>
                      </a:ext>
                    </a:extLst>
                  </a:tr>
                </a:tbl>
              </a:graphicData>
            </a:graphic>
          </p:graphicFrame>
        </mc:Fallback>
      </mc:AlternateContent>
      <p:pic>
        <p:nvPicPr>
          <p:cNvPr id="62" name="Picture 61">
            <a:extLst>
              <a:ext uri="{FF2B5EF4-FFF2-40B4-BE49-F238E27FC236}">
                <a16:creationId xmlns:a16="http://schemas.microsoft.com/office/drawing/2014/main" id="{50405757-7F62-4F9D-B5D2-8F6FE91F89D3}"/>
              </a:ext>
            </a:extLst>
          </p:cNvPr>
          <p:cNvPicPr>
            <a:picLocks noChangeAspect="1"/>
          </p:cNvPicPr>
          <p:nvPr/>
        </p:nvPicPr>
        <p:blipFill rotWithShape="1">
          <a:blip r:embed="rId2"/>
          <a:srcRect l="-795" t="64779" r="15091" b="-1"/>
          <a:stretch/>
        </p:blipFill>
        <p:spPr>
          <a:xfrm>
            <a:off x="5402385" y="605790"/>
            <a:ext cx="4412175" cy="1814641"/>
          </a:xfrm>
          <a:prstGeom prst="rect">
            <a:avLst/>
          </a:prstGeom>
        </p:spPr>
      </p:pic>
      <p:sp>
        <p:nvSpPr>
          <p:cNvPr id="63" name="TextBox 62">
            <a:extLst>
              <a:ext uri="{FF2B5EF4-FFF2-40B4-BE49-F238E27FC236}">
                <a16:creationId xmlns:a16="http://schemas.microsoft.com/office/drawing/2014/main" id="{7305B337-A6A9-4BFA-AC64-BDCF2B8FFE2A}"/>
              </a:ext>
            </a:extLst>
          </p:cNvPr>
          <p:cNvSpPr txBox="1"/>
          <p:nvPr/>
        </p:nvSpPr>
        <p:spPr>
          <a:xfrm>
            <a:off x="5186295" y="2271157"/>
            <a:ext cx="263214" cy="276999"/>
          </a:xfrm>
          <a:prstGeom prst="rect">
            <a:avLst/>
          </a:prstGeom>
          <a:noFill/>
        </p:spPr>
        <p:txBody>
          <a:bodyPr wrap="none" rtlCol="0">
            <a:spAutoFit/>
          </a:bodyPr>
          <a:lstStyle/>
          <a:p>
            <a:r>
              <a:rPr lang="en-GB" sz="1200" dirty="0"/>
              <a:t>0</a:t>
            </a:r>
          </a:p>
        </p:txBody>
      </p:sp>
      <p:sp>
        <p:nvSpPr>
          <p:cNvPr id="66" name="TextBox 65">
            <a:extLst>
              <a:ext uri="{FF2B5EF4-FFF2-40B4-BE49-F238E27FC236}">
                <a16:creationId xmlns:a16="http://schemas.microsoft.com/office/drawing/2014/main" id="{73C6E501-E719-4D01-AE49-75C76EB42C65}"/>
              </a:ext>
            </a:extLst>
          </p:cNvPr>
          <p:cNvSpPr txBox="1"/>
          <p:nvPr/>
        </p:nvSpPr>
        <p:spPr>
          <a:xfrm>
            <a:off x="6950314" y="2612205"/>
            <a:ext cx="1109599" cy="276999"/>
          </a:xfrm>
          <a:prstGeom prst="rect">
            <a:avLst/>
          </a:prstGeom>
          <a:noFill/>
        </p:spPr>
        <p:txBody>
          <a:bodyPr wrap="none" rtlCol="0">
            <a:spAutoFit/>
          </a:bodyPr>
          <a:lstStyle/>
          <a:p>
            <a:pPr algn="ctr"/>
            <a:r>
              <a:rPr lang="en-GB" sz="1200" dirty="0">
                <a:solidFill>
                  <a:sysClr val="windowText" lastClr="000000"/>
                </a:solidFill>
              </a:rPr>
              <a:t>Time, </a:t>
            </a:r>
            <a:r>
              <a:rPr lang="en-GB" sz="1200" i="1" dirty="0">
                <a:solidFill>
                  <a:sysClr val="windowText" lastClr="000000"/>
                </a:solidFill>
              </a:rPr>
              <a:t>t, </a:t>
            </a:r>
            <a:r>
              <a:rPr lang="en-GB" sz="1200" dirty="0">
                <a:solidFill>
                  <a:sysClr val="windowText" lastClr="000000"/>
                </a:solidFill>
              </a:rPr>
              <a:t>(mins)</a:t>
            </a:r>
          </a:p>
        </p:txBody>
      </p:sp>
      <p:sp>
        <p:nvSpPr>
          <p:cNvPr id="67" name="TextBox 66">
            <a:extLst>
              <a:ext uri="{FF2B5EF4-FFF2-40B4-BE49-F238E27FC236}">
                <a16:creationId xmlns:a16="http://schemas.microsoft.com/office/drawing/2014/main" id="{D743E591-2E32-4213-BCDA-B3F334459016}"/>
              </a:ext>
            </a:extLst>
          </p:cNvPr>
          <p:cNvSpPr txBox="1"/>
          <p:nvPr/>
        </p:nvSpPr>
        <p:spPr>
          <a:xfrm rot="16200000">
            <a:off x="4429025" y="1408995"/>
            <a:ext cx="1365951" cy="276999"/>
          </a:xfrm>
          <a:prstGeom prst="rect">
            <a:avLst/>
          </a:prstGeom>
          <a:noFill/>
        </p:spPr>
        <p:txBody>
          <a:bodyPr wrap="none" rtlCol="0">
            <a:spAutoFit/>
          </a:bodyPr>
          <a:lstStyle/>
          <a:p>
            <a:pPr algn="ctr"/>
            <a:r>
              <a:rPr lang="en-GB" sz="1200" dirty="0">
                <a:solidFill>
                  <a:sysClr val="windowText" lastClr="000000"/>
                </a:solidFill>
              </a:rPr>
              <a:t>Frequency Density</a:t>
            </a:r>
          </a:p>
        </p:txBody>
      </p:sp>
      <p:sp>
        <p:nvSpPr>
          <p:cNvPr id="68" name="TextBox 67">
            <a:extLst>
              <a:ext uri="{FF2B5EF4-FFF2-40B4-BE49-F238E27FC236}">
                <a16:creationId xmlns:a16="http://schemas.microsoft.com/office/drawing/2014/main" id="{71BAC0D1-8EF1-47C3-803F-8393C7E588C5}"/>
              </a:ext>
            </a:extLst>
          </p:cNvPr>
          <p:cNvSpPr txBox="1"/>
          <p:nvPr/>
        </p:nvSpPr>
        <p:spPr>
          <a:xfrm>
            <a:off x="5186295" y="1759347"/>
            <a:ext cx="263214" cy="276999"/>
          </a:xfrm>
          <a:prstGeom prst="rect">
            <a:avLst/>
          </a:prstGeom>
          <a:noFill/>
        </p:spPr>
        <p:txBody>
          <a:bodyPr wrap="none" rtlCol="0">
            <a:spAutoFit/>
          </a:bodyPr>
          <a:lstStyle/>
          <a:p>
            <a:r>
              <a:rPr lang="en-GB" sz="1200" dirty="0"/>
              <a:t>1</a:t>
            </a:r>
          </a:p>
        </p:txBody>
      </p:sp>
      <p:sp>
        <p:nvSpPr>
          <p:cNvPr id="69" name="TextBox 68">
            <a:extLst>
              <a:ext uri="{FF2B5EF4-FFF2-40B4-BE49-F238E27FC236}">
                <a16:creationId xmlns:a16="http://schemas.microsoft.com/office/drawing/2014/main" id="{38035F7D-1F29-4357-A156-EC4DC1E65085}"/>
              </a:ext>
            </a:extLst>
          </p:cNvPr>
          <p:cNvSpPr txBox="1"/>
          <p:nvPr/>
        </p:nvSpPr>
        <p:spPr>
          <a:xfrm>
            <a:off x="5186295" y="1247537"/>
            <a:ext cx="263214" cy="276999"/>
          </a:xfrm>
          <a:prstGeom prst="rect">
            <a:avLst/>
          </a:prstGeom>
          <a:noFill/>
        </p:spPr>
        <p:txBody>
          <a:bodyPr wrap="none" rtlCol="0">
            <a:spAutoFit/>
          </a:bodyPr>
          <a:lstStyle/>
          <a:p>
            <a:r>
              <a:rPr lang="en-GB" sz="1200" dirty="0"/>
              <a:t>2</a:t>
            </a:r>
          </a:p>
        </p:txBody>
      </p:sp>
      <p:sp>
        <p:nvSpPr>
          <p:cNvPr id="70" name="TextBox 69">
            <a:extLst>
              <a:ext uri="{FF2B5EF4-FFF2-40B4-BE49-F238E27FC236}">
                <a16:creationId xmlns:a16="http://schemas.microsoft.com/office/drawing/2014/main" id="{9D3A9C6B-9B60-4084-BB49-56ED4F02C02E}"/>
              </a:ext>
            </a:extLst>
          </p:cNvPr>
          <p:cNvSpPr txBox="1"/>
          <p:nvPr/>
        </p:nvSpPr>
        <p:spPr>
          <a:xfrm>
            <a:off x="5186295" y="735727"/>
            <a:ext cx="263214" cy="276999"/>
          </a:xfrm>
          <a:prstGeom prst="rect">
            <a:avLst/>
          </a:prstGeom>
          <a:noFill/>
        </p:spPr>
        <p:txBody>
          <a:bodyPr wrap="none" rtlCol="0">
            <a:spAutoFit/>
          </a:bodyPr>
          <a:lstStyle/>
          <a:p>
            <a:r>
              <a:rPr lang="en-GB" sz="1200" dirty="0"/>
              <a:t>3</a:t>
            </a:r>
          </a:p>
        </p:txBody>
      </p:sp>
      <p:cxnSp>
        <p:nvCxnSpPr>
          <p:cNvPr id="73" name="Straight Connector 72">
            <a:extLst>
              <a:ext uri="{FF2B5EF4-FFF2-40B4-BE49-F238E27FC236}">
                <a16:creationId xmlns:a16="http://schemas.microsoft.com/office/drawing/2014/main" id="{FD72E7B0-E0BA-45B2-AA6A-235378D7B7D8}"/>
              </a:ext>
            </a:extLst>
          </p:cNvPr>
          <p:cNvCxnSpPr>
            <a:cxnSpLocks/>
          </p:cNvCxnSpPr>
          <p:nvPr/>
        </p:nvCxnSpPr>
        <p:spPr>
          <a:xfrm>
            <a:off x="5399894" y="86169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994C785-3982-4C69-B23E-2483E287CCCC}"/>
              </a:ext>
            </a:extLst>
          </p:cNvPr>
          <p:cNvCxnSpPr>
            <a:cxnSpLocks/>
          </p:cNvCxnSpPr>
          <p:nvPr/>
        </p:nvCxnSpPr>
        <p:spPr>
          <a:xfrm>
            <a:off x="5399894" y="137985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91DFA11-2452-4B71-BD20-581B78F25F12}"/>
              </a:ext>
            </a:extLst>
          </p:cNvPr>
          <p:cNvCxnSpPr>
            <a:cxnSpLocks/>
          </p:cNvCxnSpPr>
          <p:nvPr/>
        </p:nvCxnSpPr>
        <p:spPr>
          <a:xfrm>
            <a:off x="5399894" y="189039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5F7B985-6EE4-4DB4-A6DD-CC37A4F99733}"/>
              </a:ext>
            </a:extLst>
          </p:cNvPr>
          <p:cNvCxnSpPr>
            <a:cxnSpLocks/>
          </p:cNvCxnSpPr>
          <p:nvPr/>
        </p:nvCxnSpPr>
        <p:spPr>
          <a:xfrm>
            <a:off x="5399894" y="2407139"/>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8A97FE8-2393-4723-9968-B7EB54C4DEF8}"/>
              </a:ext>
            </a:extLst>
          </p:cNvPr>
          <p:cNvCxnSpPr>
            <a:cxnSpLocks/>
          </p:cNvCxnSpPr>
          <p:nvPr/>
        </p:nvCxnSpPr>
        <p:spPr>
          <a:xfrm flipV="1">
            <a:off x="596377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B396D21-00B4-4DD3-962E-BE03D551E0E7}"/>
              </a:ext>
            </a:extLst>
          </p:cNvPr>
          <p:cNvCxnSpPr>
            <a:cxnSpLocks/>
          </p:cNvCxnSpPr>
          <p:nvPr/>
        </p:nvCxnSpPr>
        <p:spPr>
          <a:xfrm flipV="1">
            <a:off x="647431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742E3C7-2230-4E98-83F0-58F85687D4BA}"/>
              </a:ext>
            </a:extLst>
          </p:cNvPr>
          <p:cNvCxnSpPr>
            <a:cxnSpLocks/>
          </p:cNvCxnSpPr>
          <p:nvPr/>
        </p:nvCxnSpPr>
        <p:spPr>
          <a:xfrm flipV="1">
            <a:off x="698866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69EC9B6-C273-4834-9EBC-A4709744CE8F}"/>
              </a:ext>
            </a:extLst>
          </p:cNvPr>
          <p:cNvCxnSpPr>
            <a:cxnSpLocks/>
          </p:cNvCxnSpPr>
          <p:nvPr/>
        </p:nvCxnSpPr>
        <p:spPr>
          <a:xfrm flipV="1">
            <a:off x="749920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887A677-8929-446C-A80E-313EC6015F35}"/>
              </a:ext>
            </a:extLst>
          </p:cNvPr>
          <p:cNvSpPr txBox="1"/>
          <p:nvPr/>
        </p:nvSpPr>
        <p:spPr>
          <a:xfrm>
            <a:off x="5327265" y="2424192"/>
            <a:ext cx="263214" cy="276999"/>
          </a:xfrm>
          <a:prstGeom prst="rect">
            <a:avLst/>
          </a:prstGeom>
          <a:noFill/>
        </p:spPr>
        <p:txBody>
          <a:bodyPr wrap="none" rtlCol="0">
            <a:spAutoFit/>
          </a:bodyPr>
          <a:lstStyle/>
          <a:p>
            <a:r>
              <a:rPr lang="en-GB" sz="1200" dirty="0"/>
              <a:t>0</a:t>
            </a:r>
          </a:p>
        </p:txBody>
      </p:sp>
      <p:cxnSp>
        <p:nvCxnSpPr>
          <p:cNvPr id="82" name="Straight Connector 81">
            <a:extLst>
              <a:ext uri="{FF2B5EF4-FFF2-40B4-BE49-F238E27FC236}">
                <a16:creationId xmlns:a16="http://schemas.microsoft.com/office/drawing/2014/main" id="{D5985736-67E1-4EB9-9871-E49B37D85F2F}"/>
              </a:ext>
            </a:extLst>
          </p:cNvPr>
          <p:cNvCxnSpPr>
            <a:cxnSpLocks/>
          </p:cNvCxnSpPr>
          <p:nvPr/>
        </p:nvCxnSpPr>
        <p:spPr>
          <a:xfrm flipV="1">
            <a:off x="5455139"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0A5624B0-7B07-4B84-8682-8A58851EA212}"/>
              </a:ext>
            </a:extLst>
          </p:cNvPr>
          <p:cNvSpPr txBox="1"/>
          <p:nvPr/>
        </p:nvSpPr>
        <p:spPr>
          <a:xfrm>
            <a:off x="5792817" y="2424192"/>
            <a:ext cx="341760" cy="276999"/>
          </a:xfrm>
          <a:prstGeom prst="rect">
            <a:avLst/>
          </a:prstGeom>
          <a:noFill/>
        </p:spPr>
        <p:txBody>
          <a:bodyPr wrap="none" rtlCol="0">
            <a:spAutoFit/>
          </a:bodyPr>
          <a:lstStyle/>
          <a:p>
            <a:pPr algn="ctr"/>
            <a:r>
              <a:rPr lang="en-GB" sz="1200" dirty="0"/>
              <a:t>10</a:t>
            </a:r>
          </a:p>
        </p:txBody>
      </p:sp>
      <p:sp>
        <p:nvSpPr>
          <p:cNvPr id="84" name="TextBox 83">
            <a:extLst>
              <a:ext uri="{FF2B5EF4-FFF2-40B4-BE49-F238E27FC236}">
                <a16:creationId xmlns:a16="http://schemas.microsoft.com/office/drawing/2014/main" id="{678A8930-A87A-4CBC-9F0B-7358D5C16F90}"/>
              </a:ext>
            </a:extLst>
          </p:cNvPr>
          <p:cNvSpPr txBox="1"/>
          <p:nvPr/>
        </p:nvSpPr>
        <p:spPr>
          <a:xfrm>
            <a:off x="6305262" y="2424192"/>
            <a:ext cx="341760" cy="276999"/>
          </a:xfrm>
          <a:prstGeom prst="rect">
            <a:avLst/>
          </a:prstGeom>
          <a:noFill/>
        </p:spPr>
        <p:txBody>
          <a:bodyPr wrap="none" rtlCol="0">
            <a:spAutoFit/>
          </a:bodyPr>
          <a:lstStyle/>
          <a:p>
            <a:pPr algn="ctr"/>
            <a:r>
              <a:rPr lang="en-GB" sz="1200" dirty="0"/>
              <a:t>20</a:t>
            </a:r>
          </a:p>
        </p:txBody>
      </p:sp>
      <p:sp>
        <p:nvSpPr>
          <p:cNvPr id="85" name="TextBox 84">
            <a:extLst>
              <a:ext uri="{FF2B5EF4-FFF2-40B4-BE49-F238E27FC236}">
                <a16:creationId xmlns:a16="http://schemas.microsoft.com/office/drawing/2014/main" id="{A8FDAA0C-3B12-4BFB-A24B-EFBDCC37AF08}"/>
              </a:ext>
            </a:extLst>
          </p:cNvPr>
          <p:cNvSpPr txBox="1"/>
          <p:nvPr/>
        </p:nvSpPr>
        <p:spPr>
          <a:xfrm>
            <a:off x="6819612" y="2424192"/>
            <a:ext cx="341760" cy="276999"/>
          </a:xfrm>
          <a:prstGeom prst="rect">
            <a:avLst/>
          </a:prstGeom>
          <a:noFill/>
        </p:spPr>
        <p:txBody>
          <a:bodyPr wrap="none" rtlCol="0">
            <a:spAutoFit/>
          </a:bodyPr>
          <a:lstStyle/>
          <a:p>
            <a:pPr algn="ctr"/>
            <a:r>
              <a:rPr lang="en-GB" sz="1200" dirty="0"/>
              <a:t>30</a:t>
            </a:r>
          </a:p>
        </p:txBody>
      </p:sp>
      <p:sp>
        <p:nvSpPr>
          <p:cNvPr id="86" name="TextBox 85">
            <a:extLst>
              <a:ext uri="{FF2B5EF4-FFF2-40B4-BE49-F238E27FC236}">
                <a16:creationId xmlns:a16="http://schemas.microsoft.com/office/drawing/2014/main" id="{3F75AB60-4D9F-4227-894B-3D3E2BDBB6D8}"/>
              </a:ext>
            </a:extLst>
          </p:cNvPr>
          <p:cNvSpPr txBox="1"/>
          <p:nvPr/>
        </p:nvSpPr>
        <p:spPr>
          <a:xfrm>
            <a:off x="7328247" y="2424192"/>
            <a:ext cx="341760" cy="276999"/>
          </a:xfrm>
          <a:prstGeom prst="rect">
            <a:avLst/>
          </a:prstGeom>
          <a:noFill/>
        </p:spPr>
        <p:txBody>
          <a:bodyPr wrap="none" rtlCol="0">
            <a:spAutoFit/>
          </a:bodyPr>
          <a:lstStyle/>
          <a:p>
            <a:pPr algn="ctr"/>
            <a:r>
              <a:rPr lang="en-GB" sz="1200" dirty="0"/>
              <a:t>40</a:t>
            </a:r>
          </a:p>
        </p:txBody>
      </p:sp>
      <p:sp>
        <p:nvSpPr>
          <p:cNvPr id="87" name="Rectangle 86">
            <a:extLst>
              <a:ext uri="{FF2B5EF4-FFF2-40B4-BE49-F238E27FC236}">
                <a16:creationId xmlns:a16="http://schemas.microsoft.com/office/drawing/2014/main" id="{B7C755A4-FAC6-4CB6-A340-E6BF40728581}"/>
              </a:ext>
            </a:extLst>
          </p:cNvPr>
          <p:cNvSpPr/>
          <p:nvPr/>
        </p:nvSpPr>
        <p:spPr>
          <a:xfrm>
            <a:off x="5454992" y="858520"/>
            <a:ext cx="1011848" cy="154920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92" name="TextBox 91">
            <a:extLst>
              <a:ext uri="{FF2B5EF4-FFF2-40B4-BE49-F238E27FC236}">
                <a16:creationId xmlns:a16="http://schemas.microsoft.com/office/drawing/2014/main" id="{9964D05A-3521-4BE3-B01B-D32E2BD07640}"/>
              </a:ext>
            </a:extLst>
          </p:cNvPr>
          <p:cNvSpPr txBox="1"/>
          <p:nvPr/>
        </p:nvSpPr>
        <p:spPr>
          <a:xfrm>
            <a:off x="4936202" y="39078"/>
            <a:ext cx="4156907" cy="461665"/>
          </a:xfrm>
          <a:prstGeom prst="rect">
            <a:avLst/>
          </a:prstGeom>
          <a:noFill/>
        </p:spPr>
        <p:txBody>
          <a:bodyPr wrap="none" rtlCol="0">
            <a:spAutoFit/>
          </a:bodyPr>
          <a:lstStyle/>
          <a:p>
            <a:r>
              <a:rPr lang="en-GB" sz="1200" dirty="0"/>
              <a:t>2) Students were surveyed about the time they spent </a:t>
            </a:r>
          </a:p>
          <a:p>
            <a:r>
              <a:rPr lang="en-GB" sz="1200" dirty="0"/>
              <a:t>	doing homework last night. Complete the graph &amp; table.</a:t>
            </a:r>
          </a:p>
        </p:txBody>
      </p:sp>
      <p:cxnSp>
        <p:nvCxnSpPr>
          <p:cNvPr id="93" name="Straight Connector 92">
            <a:extLst>
              <a:ext uri="{FF2B5EF4-FFF2-40B4-BE49-F238E27FC236}">
                <a16:creationId xmlns:a16="http://schemas.microsoft.com/office/drawing/2014/main" id="{9CEB803E-CF6C-4723-A86A-4663F91C4022}"/>
              </a:ext>
            </a:extLst>
          </p:cNvPr>
          <p:cNvCxnSpPr>
            <a:cxnSpLocks/>
          </p:cNvCxnSpPr>
          <p:nvPr/>
        </p:nvCxnSpPr>
        <p:spPr>
          <a:xfrm flipV="1">
            <a:off x="801355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602BF15-8E90-4ADE-8BCF-533B27B850DB}"/>
              </a:ext>
            </a:extLst>
          </p:cNvPr>
          <p:cNvSpPr txBox="1"/>
          <p:nvPr/>
        </p:nvSpPr>
        <p:spPr>
          <a:xfrm>
            <a:off x="7842597" y="2424192"/>
            <a:ext cx="341760" cy="276999"/>
          </a:xfrm>
          <a:prstGeom prst="rect">
            <a:avLst/>
          </a:prstGeom>
          <a:noFill/>
        </p:spPr>
        <p:txBody>
          <a:bodyPr wrap="none" rtlCol="0">
            <a:spAutoFit/>
          </a:bodyPr>
          <a:lstStyle/>
          <a:p>
            <a:pPr algn="ctr"/>
            <a:r>
              <a:rPr lang="en-GB" sz="1200" dirty="0"/>
              <a:t>50</a:t>
            </a:r>
          </a:p>
        </p:txBody>
      </p:sp>
      <p:cxnSp>
        <p:nvCxnSpPr>
          <p:cNvPr id="95" name="Straight Connector 94">
            <a:extLst>
              <a:ext uri="{FF2B5EF4-FFF2-40B4-BE49-F238E27FC236}">
                <a16:creationId xmlns:a16="http://schemas.microsoft.com/office/drawing/2014/main" id="{2D906B58-EAE0-45B6-958D-AD19A6B9C5FA}"/>
              </a:ext>
            </a:extLst>
          </p:cNvPr>
          <p:cNvCxnSpPr>
            <a:cxnSpLocks/>
          </p:cNvCxnSpPr>
          <p:nvPr/>
        </p:nvCxnSpPr>
        <p:spPr>
          <a:xfrm flipV="1">
            <a:off x="8525999"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85DC3EE8-A9B8-4B2C-8B91-145E2E804C0E}"/>
              </a:ext>
            </a:extLst>
          </p:cNvPr>
          <p:cNvSpPr txBox="1"/>
          <p:nvPr/>
        </p:nvSpPr>
        <p:spPr>
          <a:xfrm>
            <a:off x="8355042" y="2424192"/>
            <a:ext cx="341760" cy="276999"/>
          </a:xfrm>
          <a:prstGeom prst="rect">
            <a:avLst/>
          </a:prstGeom>
          <a:noFill/>
        </p:spPr>
        <p:txBody>
          <a:bodyPr wrap="none" rtlCol="0">
            <a:spAutoFit/>
          </a:bodyPr>
          <a:lstStyle/>
          <a:p>
            <a:pPr algn="ctr"/>
            <a:r>
              <a:rPr lang="en-GB" sz="1200" dirty="0"/>
              <a:t>60</a:t>
            </a:r>
          </a:p>
        </p:txBody>
      </p:sp>
      <p:cxnSp>
        <p:nvCxnSpPr>
          <p:cNvPr id="97" name="Straight Connector 96">
            <a:extLst>
              <a:ext uri="{FF2B5EF4-FFF2-40B4-BE49-F238E27FC236}">
                <a16:creationId xmlns:a16="http://schemas.microsoft.com/office/drawing/2014/main" id="{41082763-D54F-46D4-A027-F28AF45A0C6F}"/>
              </a:ext>
            </a:extLst>
          </p:cNvPr>
          <p:cNvCxnSpPr>
            <a:cxnSpLocks/>
          </p:cNvCxnSpPr>
          <p:nvPr/>
        </p:nvCxnSpPr>
        <p:spPr>
          <a:xfrm flipV="1">
            <a:off x="903844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92C0FAF5-BCF9-4C1E-ADDD-C1DF62F5C0FC}"/>
              </a:ext>
            </a:extLst>
          </p:cNvPr>
          <p:cNvSpPr txBox="1"/>
          <p:nvPr/>
        </p:nvSpPr>
        <p:spPr>
          <a:xfrm>
            <a:off x="8867487" y="2424192"/>
            <a:ext cx="341760" cy="276999"/>
          </a:xfrm>
          <a:prstGeom prst="rect">
            <a:avLst/>
          </a:prstGeom>
          <a:noFill/>
        </p:spPr>
        <p:txBody>
          <a:bodyPr wrap="none" rtlCol="0">
            <a:spAutoFit/>
          </a:bodyPr>
          <a:lstStyle/>
          <a:p>
            <a:pPr algn="ctr"/>
            <a:r>
              <a:rPr lang="en-GB" sz="1200" dirty="0"/>
              <a:t>70</a:t>
            </a:r>
          </a:p>
        </p:txBody>
      </p:sp>
      <p:cxnSp>
        <p:nvCxnSpPr>
          <p:cNvPr id="99" name="Straight Connector 98">
            <a:extLst>
              <a:ext uri="{FF2B5EF4-FFF2-40B4-BE49-F238E27FC236}">
                <a16:creationId xmlns:a16="http://schemas.microsoft.com/office/drawing/2014/main" id="{C8AAABFE-2790-4A37-ABCD-972AB8CDDA56}"/>
              </a:ext>
            </a:extLst>
          </p:cNvPr>
          <p:cNvCxnSpPr>
            <a:cxnSpLocks/>
          </p:cNvCxnSpPr>
          <p:nvPr/>
        </p:nvCxnSpPr>
        <p:spPr>
          <a:xfrm flipV="1">
            <a:off x="955279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8DE731A-A4AA-4CB0-BFC0-7F46DB0D5AA2}"/>
              </a:ext>
            </a:extLst>
          </p:cNvPr>
          <p:cNvSpPr txBox="1"/>
          <p:nvPr/>
        </p:nvSpPr>
        <p:spPr>
          <a:xfrm>
            <a:off x="9381837" y="2424192"/>
            <a:ext cx="341760" cy="276999"/>
          </a:xfrm>
          <a:prstGeom prst="rect">
            <a:avLst/>
          </a:prstGeom>
          <a:noFill/>
        </p:spPr>
        <p:txBody>
          <a:bodyPr wrap="none" rtlCol="0">
            <a:spAutoFit/>
          </a:bodyPr>
          <a:lstStyle/>
          <a:p>
            <a:pPr algn="ctr"/>
            <a:r>
              <a:rPr lang="en-GB" sz="1200" dirty="0"/>
              <a:t>80</a:t>
            </a:r>
          </a:p>
        </p:txBody>
      </p:sp>
      <p:sp>
        <p:nvSpPr>
          <p:cNvPr id="102" name="Rectangle 101">
            <a:extLst>
              <a:ext uri="{FF2B5EF4-FFF2-40B4-BE49-F238E27FC236}">
                <a16:creationId xmlns:a16="http://schemas.microsoft.com/office/drawing/2014/main" id="{621A8599-FECC-4467-A225-98BBB2019E4A}"/>
              </a:ext>
            </a:extLst>
          </p:cNvPr>
          <p:cNvSpPr/>
          <p:nvPr/>
        </p:nvSpPr>
        <p:spPr>
          <a:xfrm>
            <a:off x="6470992" y="1630680"/>
            <a:ext cx="519088" cy="77704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103" name="Rectangle 102">
            <a:extLst>
              <a:ext uri="{FF2B5EF4-FFF2-40B4-BE49-F238E27FC236}">
                <a16:creationId xmlns:a16="http://schemas.microsoft.com/office/drawing/2014/main" id="{AA8B6AAC-931D-4956-8595-35D6FF2E4EA6}"/>
              </a:ext>
            </a:extLst>
          </p:cNvPr>
          <p:cNvSpPr/>
          <p:nvPr/>
        </p:nvSpPr>
        <p:spPr>
          <a:xfrm>
            <a:off x="6984072" y="1371600"/>
            <a:ext cx="519088" cy="103612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105" name="TextBox 104">
            <a:extLst>
              <a:ext uri="{FF2B5EF4-FFF2-40B4-BE49-F238E27FC236}">
                <a16:creationId xmlns:a16="http://schemas.microsoft.com/office/drawing/2014/main" id="{8B281F0A-9B6C-4E0F-9C37-B07FA69E2465}"/>
              </a:ext>
            </a:extLst>
          </p:cNvPr>
          <p:cNvSpPr txBox="1"/>
          <p:nvPr/>
        </p:nvSpPr>
        <p:spPr>
          <a:xfrm>
            <a:off x="4936202" y="4065956"/>
            <a:ext cx="4135363" cy="461665"/>
          </a:xfrm>
          <a:prstGeom prst="rect">
            <a:avLst/>
          </a:prstGeom>
          <a:noFill/>
        </p:spPr>
        <p:txBody>
          <a:bodyPr wrap="none" rtlCol="0">
            <a:spAutoFit/>
          </a:bodyPr>
          <a:lstStyle/>
          <a:p>
            <a:r>
              <a:rPr lang="en-GB" sz="1200" dirty="0"/>
              <a:t>3) As a logic test, adults were given a puzzle to complete.</a:t>
            </a:r>
          </a:p>
          <a:p>
            <a:r>
              <a:rPr lang="en-GB" sz="1200" dirty="0"/>
              <a:t>The histogram shows the results. Complete the frequency table.</a:t>
            </a:r>
          </a:p>
        </p:txBody>
      </p:sp>
      <p:pic>
        <p:nvPicPr>
          <p:cNvPr id="106" name="Picture 105">
            <a:extLst>
              <a:ext uri="{FF2B5EF4-FFF2-40B4-BE49-F238E27FC236}">
                <a16:creationId xmlns:a16="http://schemas.microsoft.com/office/drawing/2014/main" id="{149D750A-CFF7-4809-BA1B-5375E3D78D15}"/>
              </a:ext>
            </a:extLst>
          </p:cNvPr>
          <p:cNvPicPr>
            <a:picLocks noChangeAspect="1"/>
          </p:cNvPicPr>
          <p:nvPr/>
        </p:nvPicPr>
        <p:blipFill rotWithShape="1">
          <a:blip r:embed="rId2"/>
          <a:srcRect l="-795" t="64779" r="59866" b="-1"/>
          <a:stretch/>
        </p:blipFill>
        <p:spPr>
          <a:xfrm>
            <a:off x="5402385" y="4571121"/>
            <a:ext cx="2107125" cy="1814641"/>
          </a:xfrm>
          <a:prstGeom prst="rect">
            <a:avLst/>
          </a:prstGeom>
        </p:spPr>
      </p:pic>
      <p:sp>
        <p:nvSpPr>
          <p:cNvPr id="107" name="TextBox 106">
            <a:extLst>
              <a:ext uri="{FF2B5EF4-FFF2-40B4-BE49-F238E27FC236}">
                <a16:creationId xmlns:a16="http://schemas.microsoft.com/office/drawing/2014/main" id="{F57B6277-2A4A-4A84-BC8D-6DD263DB6674}"/>
              </a:ext>
            </a:extLst>
          </p:cNvPr>
          <p:cNvSpPr txBox="1"/>
          <p:nvPr/>
        </p:nvSpPr>
        <p:spPr>
          <a:xfrm>
            <a:off x="5186295" y="6236488"/>
            <a:ext cx="263214" cy="276999"/>
          </a:xfrm>
          <a:prstGeom prst="rect">
            <a:avLst/>
          </a:prstGeom>
          <a:noFill/>
        </p:spPr>
        <p:txBody>
          <a:bodyPr wrap="none" rtlCol="0">
            <a:spAutoFit/>
          </a:bodyPr>
          <a:lstStyle/>
          <a:p>
            <a:r>
              <a:rPr lang="en-GB" sz="1200" dirty="0"/>
              <a:t>0</a:t>
            </a:r>
          </a:p>
        </p:txBody>
      </p:sp>
      <p:sp>
        <p:nvSpPr>
          <p:cNvPr id="110" name="TextBox 109">
            <a:extLst>
              <a:ext uri="{FF2B5EF4-FFF2-40B4-BE49-F238E27FC236}">
                <a16:creationId xmlns:a16="http://schemas.microsoft.com/office/drawing/2014/main" id="{FE9478CA-7341-4A81-8068-2C7C96DC11AC}"/>
              </a:ext>
            </a:extLst>
          </p:cNvPr>
          <p:cNvSpPr txBox="1"/>
          <p:nvPr/>
        </p:nvSpPr>
        <p:spPr>
          <a:xfrm>
            <a:off x="5753974" y="6577536"/>
            <a:ext cx="1109599" cy="276999"/>
          </a:xfrm>
          <a:prstGeom prst="rect">
            <a:avLst/>
          </a:prstGeom>
          <a:noFill/>
        </p:spPr>
        <p:txBody>
          <a:bodyPr wrap="none" rtlCol="0">
            <a:spAutoFit/>
          </a:bodyPr>
          <a:lstStyle/>
          <a:p>
            <a:pPr algn="ctr"/>
            <a:r>
              <a:rPr lang="en-GB" sz="1200" b="1" dirty="0">
                <a:solidFill>
                  <a:sysClr val="windowText" lastClr="000000"/>
                </a:solidFill>
              </a:rPr>
              <a:t>Time, </a:t>
            </a:r>
            <a:r>
              <a:rPr lang="en-GB" sz="1200" b="1" i="1" dirty="0">
                <a:solidFill>
                  <a:sysClr val="windowText" lastClr="000000"/>
                </a:solidFill>
              </a:rPr>
              <a:t>t, </a:t>
            </a:r>
            <a:r>
              <a:rPr lang="en-GB" sz="1200" b="1" dirty="0">
                <a:solidFill>
                  <a:sysClr val="windowText" lastClr="000000"/>
                </a:solidFill>
              </a:rPr>
              <a:t>(mins)</a:t>
            </a:r>
          </a:p>
        </p:txBody>
      </p:sp>
      <p:sp>
        <p:nvSpPr>
          <p:cNvPr id="111" name="TextBox 110">
            <a:extLst>
              <a:ext uri="{FF2B5EF4-FFF2-40B4-BE49-F238E27FC236}">
                <a16:creationId xmlns:a16="http://schemas.microsoft.com/office/drawing/2014/main" id="{46D6FD6E-E2B4-4F63-9CDB-7D18C3ADA7B7}"/>
              </a:ext>
            </a:extLst>
          </p:cNvPr>
          <p:cNvSpPr txBox="1"/>
          <p:nvPr/>
        </p:nvSpPr>
        <p:spPr>
          <a:xfrm rot="16200000">
            <a:off x="4429025" y="5374326"/>
            <a:ext cx="1365951" cy="276999"/>
          </a:xfrm>
          <a:prstGeom prst="rect">
            <a:avLst/>
          </a:prstGeom>
          <a:noFill/>
        </p:spPr>
        <p:txBody>
          <a:bodyPr wrap="none" rtlCol="0">
            <a:spAutoFit/>
          </a:bodyPr>
          <a:lstStyle/>
          <a:p>
            <a:pPr algn="ctr"/>
            <a:r>
              <a:rPr lang="en-GB" sz="1200" b="1" dirty="0">
                <a:solidFill>
                  <a:sysClr val="windowText" lastClr="000000"/>
                </a:solidFill>
              </a:rPr>
              <a:t>Frequency Density</a:t>
            </a:r>
          </a:p>
        </p:txBody>
      </p:sp>
      <p:sp>
        <p:nvSpPr>
          <p:cNvPr id="112" name="TextBox 111">
            <a:extLst>
              <a:ext uri="{FF2B5EF4-FFF2-40B4-BE49-F238E27FC236}">
                <a16:creationId xmlns:a16="http://schemas.microsoft.com/office/drawing/2014/main" id="{13B49BF8-5CB3-4708-A4BA-C0310915D827}"/>
              </a:ext>
            </a:extLst>
          </p:cNvPr>
          <p:cNvSpPr txBox="1"/>
          <p:nvPr/>
        </p:nvSpPr>
        <p:spPr>
          <a:xfrm>
            <a:off x="5186295" y="5724678"/>
            <a:ext cx="263214" cy="276999"/>
          </a:xfrm>
          <a:prstGeom prst="rect">
            <a:avLst/>
          </a:prstGeom>
          <a:noFill/>
        </p:spPr>
        <p:txBody>
          <a:bodyPr wrap="none" rtlCol="0">
            <a:spAutoFit/>
          </a:bodyPr>
          <a:lstStyle/>
          <a:p>
            <a:r>
              <a:rPr lang="en-GB" sz="1200" dirty="0"/>
              <a:t>1</a:t>
            </a:r>
          </a:p>
        </p:txBody>
      </p:sp>
      <p:sp>
        <p:nvSpPr>
          <p:cNvPr id="113" name="TextBox 112">
            <a:extLst>
              <a:ext uri="{FF2B5EF4-FFF2-40B4-BE49-F238E27FC236}">
                <a16:creationId xmlns:a16="http://schemas.microsoft.com/office/drawing/2014/main" id="{87CBB3C1-C206-4BEA-A92E-72CBBADEA0A8}"/>
              </a:ext>
            </a:extLst>
          </p:cNvPr>
          <p:cNvSpPr txBox="1"/>
          <p:nvPr/>
        </p:nvSpPr>
        <p:spPr>
          <a:xfrm>
            <a:off x="5186295" y="5212868"/>
            <a:ext cx="263214" cy="276999"/>
          </a:xfrm>
          <a:prstGeom prst="rect">
            <a:avLst/>
          </a:prstGeom>
          <a:noFill/>
        </p:spPr>
        <p:txBody>
          <a:bodyPr wrap="none" rtlCol="0">
            <a:spAutoFit/>
          </a:bodyPr>
          <a:lstStyle/>
          <a:p>
            <a:r>
              <a:rPr lang="en-GB" sz="1200" dirty="0"/>
              <a:t>2</a:t>
            </a:r>
          </a:p>
        </p:txBody>
      </p:sp>
      <p:sp>
        <p:nvSpPr>
          <p:cNvPr id="114" name="TextBox 113">
            <a:extLst>
              <a:ext uri="{FF2B5EF4-FFF2-40B4-BE49-F238E27FC236}">
                <a16:creationId xmlns:a16="http://schemas.microsoft.com/office/drawing/2014/main" id="{9EDCAEF7-3F96-4238-B494-124BE06979E1}"/>
              </a:ext>
            </a:extLst>
          </p:cNvPr>
          <p:cNvSpPr txBox="1"/>
          <p:nvPr/>
        </p:nvSpPr>
        <p:spPr>
          <a:xfrm>
            <a:off x="5186295" y="4701058"/>
            <a:ext cx="263214" cy="276999"/>
          </a:xfrm>
          <a:prstGeom prst="rect">
            <a:avLst/>
          </a:prstGeom>
          <a:noFill/>
        </p:spPr>
        <p:txBody>
          <a:bodyPr wrap="none" rtlCol="0">
            <a:spAutoFit/>
          </a:bodyPr>
          <a:lstStyle/>
          <a:p>
            <a:r>
              <a:rPr lang="en-GB" sz="1200" dirty="0"/>
              <a:t>3</a:t>
            </a:r>
          </a:p>
        </p:txBody>
      </p:sp>
      <p:cxnSp>
        <p:nvCxnSpPr>
          <p:cNvPr id="115" name="Straight Connector 114">
            <a:extLst>
              <a:ext uri="{FF2B5EF4-FFF2-40B4-BE49-F238E27FC236}">
                <a16:creationId xmlns:a16="http://schemas.microsoft.com/office/drawing/2014/main" id="{67CF9623-CF0D-4873-B425-E66E2C16D04B}"/>
              </a:ext>
            </a:extLst>
          </p:cNvPr>
          <p:cNvCxnSpPr>
            <a:cxnSpLocks/>
          </p:cNvCxnSpPr>
          <p:nvPr/>
        </p:nvCxnSpPr>
        <p:spPr>
          <a:xfrm>
            <a:off x="5399894" y="4827026"/>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10C6EE9-8489-453B-90F0-A420C77C0261}"/>
              </a:ext>
            </a:extLst>
          </p:cNvPr>
          <p:cNvCxnSpPr>
            <a:cxnSpLocks/>
          </p:cNvCxnSpPr>
          <p:nvPr/>
        </p:nvCxnSpPr>
        <p:spPr>
          <a:xfrm>
            <a:off x="5399894" y="5345186"/>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872048-2315-4FC7-B22B-8895CD93A112}"/>
              </a:ext>
            </a:extLst>
          </p:cNvPr>
          <p:cNvCxnSpPr>
            <a:cxnSpLocks/>
          </p:cNvCxnSpPr>
          <p:nvPr/>
        </p:nvCxnSpPr>
        <p:spPr>
          <a:xfrm>
            <a:off x="5399894" y="5855726"/>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1173728-1D29-4D15-B1FD-DCEE4A72D6EB}"/>
              </a:ext>
            </a:extLst>
          </p:cNvPr>
          <p:cNvCxnSpPr>
            <a:cxnSpLocks/>
          </p:cNvCxnSpPr>
          <p:nvPr/>
        </p:nvCxnSpPr>
        <p:spPr>
          <a:xfrm>
            <a:off x="5399894" y="6372470"/>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1589B69-25F8-479A-8C7C-6A801E9761C5}"/>
              </a:ext>
            </a:extLst>
          </p:cNvPr>
          <p:cNvCxnSpPr>
            <a:cxnSpLocks/>
          </p:cNvCxnSpPr>
          <p:nvPr/>
        </p:nvCxnSpPr>
        <p:spPr>
          <a:xfrm flipV="1">
            <a:off x="5963774" y="6330706"/>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DFFFB38-3B32-4907-829E-27ADDF918DEB}"/>
              </a:ext>
            </a:extLst>
          </p:cNvPr>
          <p:cNvCxnSpPr>
            <a:cxnSpLocks/>
          </p:cNvCxnSpPr>
          <p:nvPr/>
        </p:nvCxnSpPr>
        <p:spPr>
          <a:xfrm flipV="1">
            <a:off x="6474314" y="6330706"/>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D93879-D550-4A97-9C7E-C8BA37E5FA14}"/>
              </a:ext>
            </a:extLst>
          </p:cNvPr>
          <p:cNvCxnSpPr>
            <a:cxnSpLocks/>
          </p:cNvCxnSpPr>
          <p:nvPr/>
        </p:nvCxnSpPr>
        <p:spPr>
          <a:xfrm flipV="1">
            <a:off x="6988664" y="6330706"/>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944C656A-20C0-4148-B4C9-AEA05172C116}"/>
              </a:ext>
            </a:extLst>
          </p:cNvPr>
          <p:cNvSpPr txBox="1"/>
          <p:nvPr/>
        </p:nvSpPr>
        <p:spPr>
          <a:xfrm>
            <a:off x="5327265" y="6389523"/>
            <a:ext cx="263214" cy="276999"/>
          </a:xfrm>
          <a:prstGeom prst="rect">
            <a:avLst/>
          </a:prstGeom>
          <a:noFill/>
        </p:spPr>
        <p:txBody>
          <a:bodyPr wrap="none" rtlCol="0">
            <a:spAutoFit/>
          </a:bodyPr>
          <a:lstStyle/>
          <a:p>
            <a:r>
              <a:rPr lang="en-GB" sz="1200" dirty="0"/>
              <a:t>0</a:t>
            </a:r>
          </a:p>
        </p:txBody>
      </p:sp>
      <p:cxnSp>
        <p:nvCxnSpPr>
          <p:cNvPr id="124" name="Straight Connector 123">
            <a:extLst>
              <a:ext uri="{FF2B5EF4-FFF2-40B4-BE49-F238E27FC236}">
                <a16:creationId xmlns:a16="http://schemas.microsoft.com/office/drawing/2014/main" id="{DA4B400F-84AB-4D5B-8C96-818DEA2D7BDE}"/>
              </a:ext>
            </a:extLst>
          </p:cNvPr>
          <p:cNvCxnSpPr>
            <a:cxnSpLocks/>
          </p:cNvCxnSpPr>
          <p:nvPr/>
        </p:nvCxnSpPr>
        <p:spPr>
          <a:xfrm flipV="1">
            <a:off x="5455139" y="6330706"/>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7C6D2C8A-2656-4A1C-9B07-913DD9DEA3B9}"/>
              </a:ext>
            </a:extLst>
          </p:cNvPr>
          <p:cNvSpPr txBox="1"/>
          <p:nvPr/>
        </p:nvSpPr>
        <p:spPr>
          <a:xfrm>
            <a:off x="5792817" y="6389523"/>
            <a:ext cx="341760" cy="276999"/>
          </a:xfrm>
          <a:prstGeom prst="rect">
            <a:avLst/>
          </a:prstGeom>
          <a:noFill/>
        </p:spPr>
        <p:txBody>
          <a:bodyPr wrap="none" rtlCol="0">
            <a:spAutoFit/>
          </a:bodyPr>
          <a:lstStyle/>
          <a:p>
            <a:pPr algn="ctr"/>
            <a:r>
              <a:rPr lang="en-GB" sz="1200" dirty="0"/>
              <a:t>20</a:t>
            </a:r>
          </a:p>
        </p:txBody>
      </p:sp>
      <p:sp>
        <p:nvSpPr>
          <p:cNvPr id="126" name="TextBox 125">
            <a:extLst>
              <a:ext uri="{FF2B5EF4-FFF2-40B4-BE49-F238E27FC236}">
                <a16:creationId xmlns:a16="http://schemas.microsoft.com/office/drawing/2014/main" id="{60CA105C-7E42-465C-99D7-E2A6F2113D7E}"/>
              </a:ext>
            </a:extLst>
          </p:cNvPr>
          <p:cNvSpPr txBox="1"/>
          <p:nvPr/>
        </p:nvSpPr>
        <p:spPr>
          <a:xfrm>
            <a:off x="6305262" y="6389523"/>
            <a:ext cx="341760" cy="276999"/>
          </a:xfrm>
          <a:prstGeom prst="rect">
            <a:avLst/>
          </a:prstGeom>
          <a:noFill/>
        </p:spPr>
        <p:txBody>
          <a:bodyPr wrap="none" rtlCol="0">
            <a:spAutoFit/>
          </a:bodyPr>
          <a:lstStyle/>
          <a:p>
            <a:pPr algn="ctr"/>
            <a:r>
              <a:rPr lang="en-GB" sz="1200" dirty="0"/>
              <a:t>40</a:t>
            </a:r>
          </a:p>
        </p:txBody>
      </p:sp>
      <p:sp>
        <p:nvSpPr>
          <p:cNvPr id="127" name="TextBox 126">
            <a:extLst>
              <a:ext uri="{FF2B5EF4-FFF2-40B4-BE49-F238E27FC236}">
                <a16:creationId xmlns:a16="http://schemas.microsoft.com/office/drawing/2014/main" id="{24EDBBAF-033C-4954-BDAB-9AA018175CA2}"/>
              </a:ext>
            </a:extLst>
          </p:cNvPr>
          <p:cNvSpPr txBox="1"/>
          <p:nvPr/>
        </p:nvSpPr>
        <p:spPr>
          <a:xfrm>
            <a:off x="6819612" y="6389523"/>
            <a:ext cx="341760" cy="276999"/>
          </a:xfrm>
          <a:prstGeom prst="rect">
            <a:avLst/>
          </a:prstGeom>
          <a:noFill/>
        </p:spPr>
        <p:txBody>
          <a:bodyPr wrap="none" rtlCol="0">
            <a:spAutoFit/>
          </a:bodyPr>
          <a:lstStyle/>
          <a:p>
            <a:pPr algn="ctr"/>
            <a:r>
              <a:rPr lang="en-GB" sz="1200" dirty="0"/>
              <a:t>60</a:t>
            </a:r>
          </a:p>
        </p:txBody>
      </p:sp>
      <p:sp>
        <p:nvSpPr>
          <p:cNvPr id="129" name="Rectangle 128">
            <a:extLst>
              <a:ext uri="{FF2B5EF4-FFF2-40B4-BE49-F238E27FC236}">
                <a16:creationId xmlns:a16="http://schemas.microsoft.com/office/drawing/2014/main" id="{3398AD2B-507E-4B63-9C27-2E88DA30D567}"/>
              </a:ext>
            </a:extLst>
          </p:cNvPr>
          <p:cNvSpPr/>
          <p:nvPr/>
        </p:nvSpPr>
        <p:spPr>
          <a:xfrm>
            <a:off x="5454992" y="5341620"/>
            <a:ext cx="500038" cy="103143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142" name="Rectangle 141">
            <a:extLst>
              <a:ext uri="{FF2B5EF4-FFF2-40B4-BE49-F238E27FC236}">
                <a16:creationId xmlns:a16="http://schemas.microsoft.com/office/drawing/2014/main" id="{E97BF9A9-D109-4765-9A78-442B0835D12A}"/>
              </a:ext>
            </a:extLst>
          </p:cNvPr>
          <p:cNvSpPr/>
          <p:nvPr/>
        </p:nvSpPr>
        <p:spPr>
          <a:xfrm>
            <a:off x="5957912" y="4827270"/>
            <a:ext cx="768008" cy="154578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143" name="Rectangle 142">
            <a:extLst>
              <a:ext uri="{FF2B5EF4-FFF2-40B4-BE49-F238E27FC236}">
                <a16:creationId xmlns:a16="http://schemas.microsoft.com/office/drawing/2014/main" id="{DF9770C4-5ED7-4479-A019-BD5A8A1B7883}"/>
              </a:ext>
            </a:extLst>
          </p:cNvPr>
          <p:cNvSpPr/>
          <p:nvPr/>
        </p:nvSpPr>
        <p:spPr>
          <a:xfrm>
            <a:off x="6730365" y="5857240"/>
            <a:ext cx="260985" cy="51581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mc:AlternateContent xmlns:mc="http://schemas.openxmlformats.org/markup-compatibility/2006" xmlns:a14="http://schemas.microsoft.com/office/drawing/2010/main">
        <mc:Choice Requires="a14">
          <p:graphicFrame>
            <p:nvGraphicFramePr>
              <p:cNvPr id="144" name="Table 2">
                <a:extLst>
                  <a:ext uri="{FF2B5EF4-FFF2-40B4-BE49-F238E27FC236}">
                    <a16:creationId xmlns:a16="http://schemas.microsoft.com/office/drawing/2014/main" id="{1BFDAB97-ED0E-4BA2-904A-87995948A1D3}"/>
                  </a:ext>
                </a:extLst>
              </p:cNvPr>
              <p:cNvGraphicFramePr>
                <a:graphicFrameLocks noGrp="1"/>
              </p:cNvGraphicFramePr>
              <p:nvPr>
                <p:extLst/>
              </p:nvPr>
            </p:nvGraphicFramePr>
            <p:xfrm>
              <a:off x="7802364" y="4619255"/>
              <a:ext cx="1786256" cy="910360"/>
            </p:xfrm>
            <a:graphic>
              <a:graphicData uri="http://schemas.openxmlformats.org/drawingml/2006/table">
                <a:tbl>
                  <a:tblPr firstRow="1" bandRow="1">
                    <a:tableStyleId>{5C22544A-7EE6-4342-B048-85BDC9FD1C3A}</a:tableStyleId>
                  </a:tblPr>
                  <a:tblGrid>
                    <a:gridCol w="1092716">
                      <a:extLst>
                        <a:ext uri="{9D8B030D-6E8A-4147-A177-3AD203B41FA5}">
                          <a16:colId xmlns:a16="http://schemas.microsoft.com/office/drawing/2014/main" val="2494117476"/>
                        </a:ext>
                      </a:extLst>
                    </a:gridCol>
                    <a:gridCol w="693540">
                      <a:extLst>
                        <a:ext uri="{9D8B030D-6E8A-4147-A177-3AD203B41FA5}">
                          <a16:colId xmlns:a16="http://schemas.microsoft.com/office/drawing/2014/main" val="1082007068"/>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ysClr val="windowText" lastClr="000000"/>
                              </a:solidFill>
                              <a:latin typeface="+mn-lt"/>
                            </a:rPr>
                            <a:t>0 </a:t>
                          </a:r>
                          <a14:m>
                            <m:oMath xmlns:m="http://schemas.openxmlformats.org/officeDocument/2006/math">
                              <m:r>
                                <a:rPr lang="en-GB" sz="1200" i="1" smtClean="0">
                                  <a:latin typeface="Cambria Math" panose="02040503050406030204" pitchFamily="18" charset="0"/>
                                </a:rPr>
                                <m:t>&lt;</m:t>
                              </m:r>
                            </m:oMath>
                          </a14:m>
                          <a:r>
                            <a:rPr lang="en-GB" sz="1200" dirty="0">
                              <a:solidFill>
                                <a:sysClr val="windowText" lastClr="000000"/>
                              </a:solidFill>
                              <a:latin typeface="+mn-lt"/>
                              <a:cs typeface="Arial" panose="020B0604020202020204" pitchFamily="34" charset="0"/>
                            </a:rPr>
                            <a:t> </a:t>
                          </a:r>
                          <a:r>
                            <a:rPr lang="en-GB" sz="1200" i="1" dirty="0">
                              <a:solidFill>
                                <a:sysClr val="windowText" lastClr="000000"/>
                              </a:solidFill>
                              <a:latin typeface="+mn-lt"/>
                              <a:cs typeface="Arial" panose="020B0604020202020204" pitchFamily="34" charset="0"/>
                            </a:rPr>
                            <a:t>t</a:t>
                          </a:r>
                          <a:r>
                            <a:rPr lang="en-GB" sz="1200" dirty="0">
                              <a:solidFill>
                                <a:sysClr val="windowText" lastClr="000000"/>
                              </a:solidFill>
                              <a:latin typeface="+mn-lt"/>
                              <a:cs typeface="Arial" panose="020B0604020202020204" pitchFamily="34" charset="0"/>
                            </a:rPr>
                            <a:t> ⩽ 20</a:t>
                          </a:r>
                          <a:endParaRPr lang="en-GB" sz="1200" dirty="0">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50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50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60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bl>
              </a:graphicData>
            </a:graphic>
          </p:graphicFrame>
        </mc:Choice>
        <mc:Fallback xmlns="">
          <p:graphicFrame>
            <p:nvGraphicFramePr>
              <p:cNvPr id="144" name="Table 2">
                <a:extLst>
                  <a:ext uri="{FF2B5EF4-FFF2-40B4-BE49-F238E27FC236}">
                    <a16:creationId xmlns:a16="http://schemas.microsoft.com/office/drawing/2014/main" id="{1BFDAB97-ED0E-4BA2-904A-87995948A1D3}"/>
                  </a:ext>
                </a:extLst>
              </p:cNvPr>
              <p:cNvGraphicFramePr>
                <a:graphicFrameLocks noGrp="1"/>
              </p:cNvGraphicFramePr>
              <p:nvPr>
                <p:extLst>
                  <p:ext uri="{D42A27DB-BD31-4B8C-83A1-F6EECF244321}">
                    <p14:modId xmlns:p14="http://schemas.microsoft.com/office/powerpoint/2010/main" val="509892476"/>
                  </p:ext>
                </p:extLst>
              </p:nvPr>
            </p:nvGraphicFramePr>
            <p:xfrm>
              <a:off x="7802364" y="4619255"/>
              <a:ext cx="1786256" cy="910360"/>
            </p:xfrm>
            <a:graphic>
              <a:graphicData uri="http://schemas.openxmlformats.org/drawingml/2006/table">
                <a:tbl>
                  <a:tblPr firstRow="1" bandRow="1">
                    <a:tableStyleId>{5C22544A-7EE6-4342-B048-85BDC9FD1C3A}</a:tableStyleId>
                  </a:tblPr>
                  <a:tblGrid>
                    <a:gridCol w="1092716">
                      <a:extLst>
                        <a:ext uri="{9D8B030D-6E8A-4147-A177-3AD203B41FA5}">
                          <a16:colId xmlns:a16="http://schemas.microsoft.com/office/drawing/2014/main" val="2494117476"/>
                        </a:ext>
                      </a:extLst>
                    </a:gridCol>
                    <a:gridCol w="693540">
                      <a:extLst>
                        <a:ext uri="{9D8B030D-6E8A-4147-A177-3AD203B41FA5}">
                          <a16:colId xmlns:a16="http://schemas.microsoft.com/office/drawing/2014/main" val="1082007068"/>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5"/>
                          <a:stretch>
                            <a:fillRect t="-110526" r="-64444" b="-228947"/>
                          </a:stretch>
                        </a:blip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5"/>
                          <a:stretch>
                            <a:fillRect t="-216216" r="-64444" b="-135135"/>
                          </a:stretch>
                        </a:blip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5"/>
                          <a:stretch>
                            <a:fillRect t="-307895" r="-64444" b="-31579"/>
                          </a:stretch>
                        </a:blip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bl>
              </a:graphicData>
            </a:graphic>
          </p:graphicFrame>
        </mc:Fallback>
      </mc:AlternateContent>
      <p:sp>
        <p:nvSpPr>
          <p:cNvPr id="147" name="TextBox 146">
            <a:extLst>
              <a:ext uri="{FF2B5EF4-FFF2-40B4-BE49-F238E27FC236}">
                <a16:creationId xmlns:a16="http://schemas.microsoft.com/office/drawing/2014/main" id="{BCAA79AB-46CA-4BFD-BF0F-BB1518908088}"/>
              </a:ext>
            </a:extLst>
          </p:cNvPr>
          <p:cNvSpPr txBox="1"/>
          <p:nvPr/>
        </p:nvSpPr>
        <p:spPr>
          <a:xfrm>
            <a:off x="7616311" y="5633877"/>
            <a:ext cx="2083327" cy="276999"/>
          </a:xfrm>
          <a:prstGeom prst="rect">
            <a:avLst/>
          </a:prstGeom>
          <a:noFill/>
        </p:spPr>
        <p:txBody>
          <a:bodyPr wrap="none" rtlCol="0">
            <a:spAutoFit/>
          </a:bodyPr>
          <a:lstStyle/>
          <a:p>
            <a:pPr algn="ctr"/>
            <a:r>
              <a:rPr lang="en-GB" sz="1200" dirty="0"/>
              <a:t>Which group is the median in?</a:t>
            </a:r>
          </a:p>
        </p:txBody>
      </p:sp>
      <p:sp>
        <p:nvSpPr>
          <p:cNvPr id="148" name="TextBox 147">
            <a:extLst>
              <a:ext uri="{FF2B5EF4-FFF2-40B4-BE49-F238E27FC236}">
                <a16:creationId xmlns:a16="http://schemas.microsoft.com/office/drawing/2014/main" id="{72943BD1-6E92-4180-A70D-22560E0B562E}"/>
              </a:ext>
            </a:extLst>
          </p:cNvPr>
          <p:cNvSpPr txBox="1"/>
          <p:nvPr/>
        </p:nvSpPr>
        <p:spPr>
          <a:xfrm>
            <a:off x="7457133" y="6399589"/>
            <a:ext cx="2401683" cy="461665"/>
          </a:xfrm>
          <a:prstGeom prst="rect">
            <a:avLst/>
          </a:prstGeom>
          <a:noFill/>
        </p:spPr>
        <p:txBody>
          <a:bodyPr wrap="none" rtlCol="0">
            <a:spAutoFit/>
          </a:bodyPr>
          <a:lstStyle/>
          <a:p>
            <a:pPr algn="ctr"/>
            <a:r>
              <a:rPr lang="en-GB" sz="1200" dirty="0"/>
              <a:t>Mark the median on the histogram.</a:t>
            </a:r>
          </a:p>
          <a:p>
            <a:pPr algn="ctr"/>
            <a:r>
              <a:rPr lang="en-GB" sz="1200" dirty="0"/>
              <a:t>What is its value?</a:t>
            </a:r>
          </a:p>
        </p:txBody>
      </p:sp>
      <p:cxnSp>
        <p:nvCxnSpPr>
          <p:cNvPr id="109" name="Straight Connector 108">
            <a:extLst>
              <a:ext uri="{FF2B5EF4-FFF2-40B4-BE49-F238E27FC236}">
                <a16:creationId xmlns:a16="http://schemas.microsoft.com/office/drawing/2014/main" id="{43823BCD-339D-4FE6-A0AF-90BFCC174A75}"/>
              </a:ext>
            </a:extLst>
          </p:cNvPr>
          <p:cNvCxnSpPr>
            <a:cxnSpLocks/>
          </p:cNvCxnSpPr>
          <p:nvPr/>
        </p:nvCxnSpPr>
        <p:spPr>
          <a:xfrm flipH="1">
            <a:off x="5442585" y="6372470"/>
            <a:ext cx="2066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1403DA5-5A30-4788-9B2D-237F2144E8DB}"/>
              </a:ext>
            </a:extLst>
          </p:cNvPr>
          <p:cNvCxnSpPr>
            <a:cxnSpLocks/>
          </p:cNvCxnSpPr>
          <p:nvPr/>
        </p:nvCxnSpPr>
        <p:spPr>
          <a:xfrm>
            <a:off x="5455139" y="609600"/>
            <a:ext cx="0" cy="17946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C5579C-4B8B-4C5A-9EBE-DC2A0B76133E}"/>
              </a:ext>
            </a:extLst>
          </p:cNvPr>
          <p:cNvCxnSpPr>
            <a:cxnSpLocks/>
          </p:cNvCxnSpPr>
          <p:nvPr/>
        </p:nvCxnSpPr>
        <p:spPr>
          <a:xfrm flipH="1">
            <a:off x="5466864" y="2407139"/>
            <a:ext cx="43476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C35E46-FAA7-46CF-B344-AE7B308510FF}"/>
              </a:ext>
            </a:extLst>
          </p:cNvPr>
          <p:cNvCxnSpPr>
            <a:cxnSpLocks/>
          </p:cNvCxnSpPr>
          <p:nvPr/>
        </p:nvCxnSpPr>
        <p:spPr>
          <a:xfrm>
            <a:off x="1327639" y="2805916"/>
            <a:ext cx="0" cy="2310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45C6EE1-EA6A-483A-AAB2-671754C4A37F}"/>
              </a:ext>
            </a:extLst>
          </p:cNvPr>
          <p:cNvCxnSpPr>
            <a:cxnSpLocks/>
          </p:cNvCxnSpPr>
          <p:nvPr/>
        </p:nvCxnSpPr>
        <p:spPr>
          <a:xfrm flipH="1">
            <a:off x="1339364" y="5119075"/>
            <a:ext cx="23004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8F87E26-C97F-4682-A827-670D55035290}"/>
              </a:ext>
            </a:extLst>
          </p:cNvPr>
          <p:cNvCxnSpPr>
            <a:cxnSpLocks/>
          </p:cNvCxnSpPr>
          <p:nvPr/>
        </p:nvCxnSpPr>
        <p:spPr>
          <a:xfrm>
            <a:off x="5455139" y="4574931"/>
            <a:ext cx="0" cy="17946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EF72FD48-0B33-44DD-B4BA-5C0966604862}"/>
              </a:ext>
            </a:extLst>
          </p:cNvPr>
          <p:cNvSpPr txBox="1"/>
          <p:nvPr/>
        </p:nvSpPr>
        <p:spPr>
          <a:xfrm>
            <a:off x="7815821" y="5962500"/>
            <a:ext cx="1684307" cy="461665"/>
          </a:xfrm>
          <a:prstGeom prst="rect">
            <a:avLst/>
          </a:prstGeom>
          <a:noFill/>
        </p:spPr>
        <p:txBody>
          <a:bodyPr wrap="none" rtlCol="0">
            <a:spAutoFit/>
          </a:bodyPr>
          <a:lstStyle/>
          <a:p>
            <a:pPr algn="ctr"/>
            <a:r>
              <a:rPr lang="en-GB" sz="1200" dirty="0"/>
              <a:t>How far into that group </a:t>
            </a:r>
          </a:p>
          <a:p>
            <a:pPr algn="ctr"/>
            <a:r>
              <a:rPr lang="en-GB" sz="1200" dirty="0"/>
              <a:t>is the median?</a:t>
            </a:r>
          </a:p>
        </p:txBody>
      </p:sp>
      <p:cxnSp>
        <p:nvCxnSpPr>
          <p:cNvPr id="163" name="Straight Connector 162">
            <a:extLst>
              <a:ext uri="{FF2B5EF4-FFF2-40B4-BE49-F238E27FC236}">
                <a16:creationId xmlns:a16="http://schemas.microsoft.com/office/drawing/2014/main" id="{35002381-D24C-4B52-B088-E0AEE584E299}"/>
              </a:ext>
            </a:extLst>
          </p:cNvPr>
          <p:cNvCxnSpPr>
            <a:cxnSpLocks/>
          </p:cNvCxnSpPr>
          <p:nvPr/>
        </p:nvCxnSpPr>
        <p:spPr>
          <a:xfrm>
            <a:off x="4871818" y="36049"/>
            <a:ext cx="0" cy="67859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995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223927B-3A33-4269-924F-BAD72E3353BC}"/>
              </a:ext>
            </a:extLst>
          </p:cNvPr>
          <p:cNvSpPr/>
          <p:nvPr/>
        </p:nvSpPr>
        <p:spPr>
          <a:xfrm>
            <a:off x="7620" y="7620"/>
            <a:ext cx="9874934" cy="6838950"/>
          </a:xfrm>
          <a:prstGeom prst="roundRect">
            <a:avLst>
              <a:gd name="adj" fmla="val 207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4" name="TextBox 3">
            <a:extLst>
              <a:ext uri="{FF2B5EF4-FFF2-40B4-BE49-F238E27FC236}">
                <a16:creationId xmlns:a16="http://schemas.microsoft.com/office/drawing/2014/main" id="{07E18450-7A47-4E2E-841B-B413166E4333}"/>
              </a:ext>
            </a:extLst>
          </p:cNvPr>
          <p:cNvSpPr txBox="1"/>
          <p:nvPr/>
        </p:nvSpPr>
        <p:spPr>
          <a:xfrm>
            <a:off x="1996057" y="-26377"/>
            <a:ext cx="901017" cy="276999"/>
          </a:xfrm>
          <a:prstGeom prst="rect">
            <a:avLst/>
          </a:prstGeom>
          <a:noFill/>
        </p:spPr>
        <p:txBody>
          <a:bodyPr wrap="none" rtlCol="0">
            <a:spAutoFit/>
          </a:bodyPr>
          <a:lstStyle/>
          <a:p>
            <a:pPr algn="ctr"/>
            <a:r>
              <a:rPr lang="en-GB" sz="1200" b="1" u="sng" dirty="0"/>
              <a:t>Histograms</a:t>
            </a:r>
          </a:p>
        </p:txBody>
      </p:sp>
      <p:sp>
        <p:nvSpPr>
          <p:cNvPr id="11" name="TextBox 10">
            <a:extLst>
              <a:ext uri="{FF2B5EF4-FFF2-40B4-BE49-F238E27FC236}">
                <a16:creationId xmlns:a16="http://schemas.microsoft.com/office/drawing/2014/main" id="{7CBD936F-0A13-4AC9-BEA1-8F0AB8BBFA55}"/>
              </a:ext>
            </a:extLst>
          </p:cNvPr>
          <p:cNvSpPr txBox="1"/>
          <p:nvPr/>
        </p:nvSpPr>
        <p:spPr>
          <a:xfrm>
            <a:off x="-30152" y="188177"/>
            <a:ext cx="4617161" cy="276999"/>
          </a:xfrm>
          <a:prstGeom prst="rect">
            <a:avLst/>
          </a:prstGeom>
          <a:noFill/>
        </p:spPr>
        <p:txBody>
          <a:bodyPr wrap="none" rtlCol="0">
            <a:spAutoFit/>
          </a:bodyPr>
          <a:lstStyle/>
          <a:p>
            <a:r>
              <a:rPr lang="en-GB" sz="1200" dirty="0"/>
              <a:t>1) Shoppers were surveyed about their age. Complete the histogram.</a:t>
            </a:r>
          </a:p>
        </p:txBody>
      </p:sp>
      <p:pic>
        <p:nvPicPr>
          <p:cNvPr id="12" name="Picture 11">
            <a:extLst>
              <a:ext uri="{FF2B5EF4-FFF2-40B4-BE49-F238E27FC236}">
                <a16:creationId xmlns:a16="http://schemas.microsoft.com/office/drawing/2014/main" id="{F6ECFA48-ED68-420A-BDD2-3E1D23A64535}"/>
              </a:ext>
            </a:extLst>
          </p:cNvPr>
          <p:cNvPicPr>
            <a:picLocks noChangeAspect="1"/>
          </p:cNvPicPr>
          <p:nvPr/>
        </p:nvPicPr>
        <p:blipFill rotWithShape="1">
          <a:blip r:embed="rId2"/>
          <a:srcRect l="-793" t="69711" r="10008" b="-3"/>
          <a:stretch/>
        </p:blipFill>
        <p:spPr>
          <a:xfrm>
            <a:off x="448406" y="1508467"/>
            <a:ext cx="4299439" cy="1435594"/>
          </a:xfrm>
          <a:prstGeom prst="rect">
            <a:avLst/>
          </a:prstGeom>
        </p:spPr>
      </p:pic>
      <mc:AlternateContent xmlns:mc="http://schemas.openxmlformats.org/markup-compatibility/2006" xmlns:a14="http://schemas.microsoft.com/office/drawing/2010/main">
        <mc:Choice Requires="a14">
          <p:graphicFrame>
            <p:nvGraphicFramePr>
              <p:cNvPr id="13" name="Table 2">
                <a:extLst>
                  <a:ext uri="{FF2B5EF4-FFF2-40B4-BE49-F238E27FC236}">
                    <a16:creationId xmlns:a16="http://schemas.microsoft.com/office/drawing/2014/main" id="{631E1670-B2CF-4CAE-8C49-E041FC6B3598}"/>
                  </a:ext>
                </a:extLst>
              </p:cNvPr>
              <p:cNvGraphicFramePr>
                <a:graphicFrameLocks noGrp="1"/>
              </p:cNvGraphicFramePr>
              <p:nvPr>
                <p:extLst/>
              </p:nvPr>
            </p:nvGraphicFramePr>
            <p:xfrm>
              <a:off x="53340" y="451703"/>
              <a:ext cx="4720884" cy="971229"/>
            </p:xfrm>
            <a:graphic>
              <a:graphicData uri="http://schemas.openxmlformats.org/drawingml/2006/table">
                <a:tbl>
                  <a:tblPr firstRow="1" bandRow="1">
                    <a:tableStyleId>{5C22544A-7EE6-4342-B048-85BDC9FD1C3A}</a:tableStyleId>
                  </a:tblPr>
                  <a:tblGrid>
                    <a:gridCol w="901659">
                      <a:extLst>
                        <a:ext uri="{9D8B030D-6E8A-4147-A177-3AD203B41FA5}">
                          <a16:colId xmlns:a16="http://schemas.microsoft.com/office/drawing/2014/main" val="2494117476"/>
                        </a:ext>
                      </a:extLst>
                    </a:gridCol>
                    <a:gridCol w="901659">
                      <a:extLst>
                        <a:ext uri="{9D8B030D-6E8A-4147-A177-3AD203B41FA5}">
                          <a16:colId xmlns:a16="http://schemas.microsoft.com/office/drawing/2014/main" val="1082007068"/>
                        </a:ext>
                      </a:extLst>
                    </a:gridCol>
                    <a:gridCol w="901659">
                      <a:extLst>
                        <a:ext uri="{9D8B030D-6E8A-4147-A177-3AD203B41FA5}">
                          <a16:colId xmlns:a16="http://schemas.microsoft.com/office/drawing/2014/main" val="2815442780"/>
                        </a:ext>
                      </a:extLst>
                    </a:gridCol>
                    <a:gridCol w="901659">
                      <a:extLst>
                        <a:ext uri="{9D8B030D-6E8A-4147-A177-3AD203B41FA5}">
                          <a16:colId xmlns:a16="http://schemas.microsoft.com/office/drawing/2014/main" val="2831476083"/>
                        </a:ext>
                      </a:extLst>
                    </a:gridCol>
                    <a:gridCol w="1114248">
                      <a:extLst>
                        <a:ext uri="{9D8B030D-6E8A-4147-A177-3AD203B41FA5}">
                          <a16:colId xmlns:a16="http://schemas.microsoft.com/office/drawing/2014/main" val="1057715055"/>
                        </a:ext>
                      </a:extLst>
                    </a:gridCol>
                  </a:tblGrid>
                  <a:tr h="331233">
                    <a:tc>
                      <a:txBody>
                        <a:bodyPr/>
                        <a:lstStyle/>
                        <a:p>
                          <a:pPr algn="ctr"/>
                          <a:r>
                            <a:rPr lang="en-GB" sz="1200" b="1" dirty="0">
                              <a:solidFill>
                                <a:sysClr val="windowText" lastClr="000000"/>
                              </a:solidFill>
                              <a:latin typeface="+mn-lt"/>
                            </a:rPr>
                            <a:t>Age </a:t>
                          </a:r>
                        </a:p>
                        <a:p>
                          <a:pPr algn="ctr"/>
                          <a:r>
                            <a:rPr lang="en-GB" sz="1200" b="1" i="1" dirty="0">
                              <a:solidFill>
                                <a:sysClr val="windowText" lastClr="000000"/>
                              </a:solidFill>
                              <a:latin typeface="+mn-lt"/>
                            </a:rPr>
                            <a:t>a, </a:t>
                          </a:r>
                          <a:r>
                            <a:rPr lang="en-GB" sz="1200" b="1" i="0" dirty="0">
                              <a:solidFill>
                                <a:sysClr val="windowText" lastClr="000000"/>
                              </a:solidFill>
                              <a:latin typeface="+mn-lt"/>
                            </a:rPr>
                            <a:t>(years)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Cumulative</a:t>
                          </a:r>
                        </a:p>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11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a</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16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16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a</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24</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24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a</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27</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bl>
              </a:graphicData>
            </a:graphic>
          </p:graphicFrame>
        </mc:Choice>
        <mc:Fallback xmlns="">
          <p:graphicFrame>
            <p:nvGraphicFramePr>
              <p:cNvPr id="13" name="Table 2">
                <a:extLst>
                  <a:ext uri="{FF2B5EF4-FFF2-40B4-BE49-F238E27FC236}">
                    <a16:creationId xmlns:a16="http://schemas.microsoft.com/office/drawing/2014/main" id="{631E1670-B2CF-4CAE-8C49-E041FC6B3598}"/>
                  </a:ext>
                </a:extLst>
              </p:cNvPr>
              <p:cNvGraphicFramePr>
                <a:graphicFrameLocks noGrp="1"/>
              </p:cNvGraphicFramePr>
              <p:nvPr>
                <p:extLst>
                  <p:ext uri="{D42A27DB-BD31-4B8C-83A1-F6EECF244321}">
                    <p14:modId xmlns:p14="http://schemas.microsoft.com/office/powerpoint/2010/main" val="1740192194"/>
                  </p:ext>
                </p:extLst>
              </p:nvPr>
            </p:nvGraphicFramePr>
            <p:xfrm>
              <a:off x="53340" y="451703"/>
              <a:ext cx="4720884" cy="971229"/>
            </p:xfrm>
            <a:graphic>
              <a:graphicData uri="http://schemas.openxmlformats.org/drawingml/2006/table">
                <a:tbl>
                  <a:tblPr firstRow="1" bandRow="1">
                    <a:tableStyleId>{5C22544A-7EE6-4342-B048-85BDC9FD1C3A}</a:tableStyleId>
                  </a:tblPr>
                  <a:tblGrid>
                    <a:gridCol w="901659">
                      <a:extLst>
                        <a:ext uri="{9D8B030D-6E8A-4147-A177-3AD203B41FA5}">
                          <a16:colId xmlns:a16="http://schemas.microsoft.com/office/drawing/2014/main" val="2494117476"/>
                        </a:ext>
                      </a:extLst>
                    </a:gridCol>
                    <a:gridCol w="901659">
                      <a:extLst>
                        <a:ext uri="{9D8B030D-6E8A-4147-A177-3AD203B41FA5}">
                          <a16:colId xmlns:a16="http://schemas.microsoft.com/office/drawing/2014/main" val="1082007068"/>
                        </a:ext>
                      </a:extLst>
                    </a:gridCol>
                    <a:gridCol w="901659">
                      <a:extLst>
                        <a:ext uri="{9D8B030D-6E8A-4147-A177-3AD203B41FA5}">
                          <a16:colId xmlns:a16="http://schemas.microsoft.com/office/drawing/2014/main" val="2815442780"/>
                        </a:ext>
                      </a:extLst>
                    </a:gridCol>
                    <a:gridCol w="901659">
                      <a:extLst>
                        <a:ext uri="{9D8B030D-6E8A-4147-A177-3AD203B41FA5}">
                          <a16:colId xmlns:a16="http://schemas.microsoft.com/office/drawing/2014/main" val="2831476083"/>
                        </a:ext>
                      </a:extLst>
                    </a:gridCol>
                    <a:gridCol w="1114248">
                      <a:extLst>
                        <a:ext uri="{9D8B030D-6E8A-4147-A177-3AD203B41FA5}">
                          <a16:colId xmlns:a16="http://schemas.microsoft.com/office/drawing/2014/main" val="1057715055"/>
                        </a:ext>
                      </a:extLst>
                    </a:gridCol>
                  </a:tblGrid>
                  <a:tr h="365760">
                    <a:tc>
                      <a:txBody>
                        <a:bodyPr/>
                        <a:lstStyle/>
                        <a:p>
                          <a:pPr algn="ctr"/>
                          <a:r>
                            <a:rPr lang="en-GB" sz="1200" b="1" dirty="0">
                              <a:solidFill>
                                <a:sysClr val="windowText" lastClr="000000"/>
                              </a:solidFill>
                              <a:latin typeface="+mn-lt"/>
                            </a:rPr>
                            <a:t>Age </a:t>
                          </a:r>
                        </a:p>
                        <a:p>
                          <a:pPr algn="ctr"/>
                          <a:r>
                            <a:rPr lang="en-GB" sz="1200" b="1" i="1" dirty="0">
                              <a:solidFill>
                                <a:sysClr val="windowText" lastClr="000000"/>
                              </a:solidFill>
                              <a:latin typeface="+mn-lt"/>
                            </a:rPr>
                            <a:t>a, </a:t>
                          </a:r>
                          <a:r>
                            <a:rPr lang="en-GB" sz="1200" b="1" i="0" dirty="0">
                              <a:solidFill>
                                <a:sysClr val="windowText" lastClr="000000"/>
                              </a:solidFill>
                              <a:latin typeface="+mn-lt"/>
                            </a:rPr>
                            <a:t>(years)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Cumulative</a:t>
                          </a:r>
                        </a:p>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l="-676" t="-200000" r="-425000" b="-235294"/>
                          </a:stretch>
                        </a:blip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l="-676" t="-309091" r="-425000" b="-142424"/>
                          </a:stretch>
                        </a:blip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l="-676" t="-409091" r="-425000" b="-42424"/>
                          </a:stretch>
                        </a:blip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bl>
              </a:graphicData>
            </a:graphic>
          </p:graphicFrame>
        </mc:Fallback>
      </mc:AlternateContent>
      <p:sp>
        <p:nvSpPr>
          <p:cNvPr id="16" name="TextBox 15">
            <a:extLst>
              <a:ext uri="{FF2B5EF4-FFF2-40B4-BE49-F238E27FC236}">
                <a16:creationId xmlns:a16="http://schemas.microsoft.com/office/drawing/2014/main" id="{47A266C8-5ACF-4B9F-8701-257078D234FD}"/>
              </a:ext>
            </a:extLst>
          </p:cNvPr>
          <p:cNvSpPr txBox="1"/>
          <p:nvPr/>
        </p:nvSpPr>
        <p:spPr>
          <a:xfrm>
            <a:off x="232316" y="2794787"/>
            <a:ext cx="263214" cy="276999"/>
          </a:xfrm>
          <a:prstGeom prst="rect">
            <a:avLst/>
          </a:prstGeom>
          <a:noFill/>
        </p:spPr>
        <p:txBody>
          <a:bodyPr wrap="none" rtlCol="0">
            <a:spAutoFit/>
          </a:bodyPr>
          <a:lstStyle/>
          <a:p>
            <a:r>
              <a:rPr lang="en-GB" sz="1200" dirty="0"/>
              <a:t>0</a:t>
            </a:r>
          </a:p>
        </p:txBody>
      </p:sp>
      <p:sp>
        <p:nvSpPr>
          <p:cNvPr id="24" name="TextBox 23">
            <a:extLst>
              <a:ext uri="{FF2B5EF4-FFF2-40B4-BE49-F238E27FC236}">
                <a16:creationId xmlns:a16="http://schemas.microsoft.com/office/drawing/2014/main" id="{5844192C-E419-46D3-8CEC-607FA97621B3}"/>
              </a:ext>
            </a:extLst>
          </p:cNvPr>
          <p:cNvSpPr txBox="1"/>
          <p:nvPr/>
        </p:nvSpPr>
        <p:spPr>
          <a:xfrm>
            <a:off x="2031754" y="3135835"/>
            <a:ext cx="1091517" cy="276999"/>
          </a:xfrm>
          <a:prstGeom prst="rect">
            <a:avLst/>
          </a:prstGeom>
          <a:noFill/>
        </p:spPr>
        <p:txBody>
          <a:bodyPr wrap="none" rtlCol="0">
            <a:spAutoFit/>
          </a:bodyPr>
          <a:lstStyle/>
          <a:p>
            <a:pPr algn="ctr"/>
            <a:r>
              <a:rPr lang="en-GB" sz="1200" dirty="0">
                <a:solidFill>
                  <a:sysClr val="windowText" lastClr="000000"/>
                </a:solidFill>
              </a:rPr>
              <a:t>Age, </a:t>
            </a:r>
            <a:r>
              <a:rPr lang="en-GB" sz="1200" i="1" dirty="0">
                <a:solidFill>
                  <a:sysClr val="windowText" lastClr="000000"/>
                </a:solidFill>
              </a:rPr>
              <a:t>a, </a:t>
            </a:r>
            <a:r>
              <a:rPr lang="en-GB" sz="1200" dirty="0">
                <a:solidFill>
                  <a:sysClr val="windowText" lastClr="000000"/>
                </a:solidFill>
              </a:rPr>
              <a:t>(years)</a:t>
            </a:r>
          </a:p>
        </p:txBody>
      </p:sp>
      <p:sp>
        <p:nvSpPr>
          <p:cNvPr id="25" name="TextBox 24">
            <a:extLst>
              <a:ext uri="{FF2B5EF4-FFF2-40B4-BE49-F238E27FC236}">
                <a16:creationId xmlns:a16="http://schemas.microsoft.com/office/drawing/2014/main" id="{D3031F0A-F4D3-4B1D-8B67-4AD088495E8C}"/>
              </a:ext>
            </a:extLst>
          </p:cNvPr>
          <p:cNvSpPr txBox="1"/>
          <p:nvPr/>
        </p:nvSpPr>
        <p:spPr>
          <a:xfrm rot="16200000">
            <a:off x="-519093" y="2110425"/>
            <a:ext cx="1365951" cy="276999"/>
          </a:xfrm>
          <a:prstGeom prst="rect">
            <a:avLst/>
          </a:prstGeom>
          <a:noFill/>
        </p:spPr>
        <p:txBody>
          <a:bodyPr wrap="none" rtlCol="0">
            <a:spAutoFit/>
          </a:bodyPr>
          <a:lstStyle/>
          <a:p>
            <a:pPr algn="ctr"/>
            <a:r>
              <a:rPr lang="en-GB" sz="1200" dirty="0">
                <a:solidFill>
                  <a:sysClr val="windowText" lastClr="000000"/>
                </a:solidFill>
              </a:rPr>
              <a:t>Frequency Density</a:t>
            </a:r>
          </a:p>
        </p:txBody>
      </p:sp>
      <p:sp>
        <p:nvSpPr>
          <p:cNvPr id="26" name="TextBox 25">
            <a:extLst>
              <a:ext uri="{FF2B5EF4-FFF2-40B4-BE49-F238E27FC236}">
                <a16:creationId xmlns:a16="http://schemas.microsoft.com/office/drawing/2014/main" id="{D0890F65-CABF-4640-A983-FEAC6C040D81}"/>
              </a:ext>
            </a:extLst>
          </p:cNvPr>
          <p:cNvSpPr txBox="1"/>
          <p:nvPr/>
        </p:nvSpPr>
        <p:spPr>
          <a:xfrm>
            <a:off x="232316" y="2331237"/>
            <a:ext cx="263214" cy="276999"/>
          </a:xfrm>
          <a:prstGeom prst="rect">
            <a:avLst/>
          </a:prstGeom>
          <a:noFill/>
        </p:spPr>
        <p:txBody>
          <a:bodyPr wrap="none" rtlCol="0">
            <a:spAutoFit/>
          </a:bodyPr>
          <a:lstStyle/>
          <a:p>
            <a:r>
              <a:rPr lang="en-GB" sz="1200" dirty="0"/>
              <a:t>2</a:t>
            </a:r>
          </a:p>
        </p:txBody>
      </p:sp>
      <p:cxnSp>
        <p:nvCxnSpPr>
          <p:cNvPr id="37" name="Straight Connector 36">
            <a:extLst>
              <a:ext uri="{FF2B5EF4-FFF2-40B4-BE49-F238E27FC236}">
                <a16:creationId xmlns:a16="http://schemas.microsoft.com/office/drawing/2014/main" id="{652CAA09-A509-4F41-BF09-2FF4C258DED0}"/>
              </a:ext>
            </a:extLst>
          </p:cNvPr>
          <p:cNvCxnSpPr>
            <a:cxnSpLocks/>
          </p:cNvCxnSpPr>
          <p:nvPr/>
        </p:nvCxnSpPr>
        <p:spPr>
          <a:xfrm>
            <a:off x="445915" y="246228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C7FA77-0EDF-4F3B-B189-650F02C96BCC}"/>
              </a:ext>
            </a:extLst>
          </p:cNvPr>
          <p:cNvCxnSpPr>
            <a:cxnSpLocks/>
          </p:cNvCxnSpPr>
          <p:nvPr/>
        </p:nvCxnSpPr>
        <p:spPr>
          <a:xfrm>
            <a:off x="445915" y="2930769"/>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F68FB1-31E8-4E9E-A477-FD0D29BA3AB4}"/>
              </a:ext>
            </a:extLst>
          </p:cNvPr>
          <p:cNvCxnSpPr>
            <a:cxnSpLocks/>
          </p:cNvCxnSpPr>
          <p:nvPr/>
        </p:nvCxnSpPr>
        <p:spPr>
          <a:xfrm flipV="1">
            <a:off x="96915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A7B2F83-0579-4EDC-B864-899978B24C79}"/>
              </a:ext>
            </a:extLst>
          </p:cNvPr>
          <p:cNvSpPr txBox="1"/>
          <p:nvPr/>
        </p:nvSpPr>
        <p:spPr>
          <a:xfrm>
            <a:off x="373286" y="2947822"/>
            <a:ext cx="341760" cy="276999"/>
          </a:xfrm>
          <a:prstGeom prst="rect">
            <a:avLst/>
          </a:prstGeom>
          <a:noFill/>
        </p:spPr>
        <p:txBody>
          <a:bodyPr wrap="none" rtlCol="0">
            <a:spAutoFit/>
          </a:bodyPr>
          <a:lstStyle/>
          <a:p>
            <a:r>
              <a:rPr lang="en-GB" sz="1200" dirty="0"/>
              <a:t>11</a:t>
            </a:r>
          </a:p>
        </p:txBody>
      </p:sp>
      <p:cxnSp>
        <p:nvCxnSpPr>
          <p:cNvPr id="46" name="Straight Connector 45">
            <a:extLst>
              <a:ext uri="{FF2B5EF4-FFF2-40B4-BE49-F238E27FC236}">
                <a16:creationId xmlns:a16="http://schemas.microsoft.com/office/drawing/2014/main" id="{8E82A20E-F52C-4EB8-B3ED-DCFEC858F075}"/>
              </a:ext>
            </a:extLst>
          </p:cNvPr>
          <p:cNvCxnSpPr>
            <a:cxnSpLocks/>
          </p:cNvCxnSpPr>
          <p:nvPr/>
        </p:nvCxnSpPr>
        <p:spPr>
          <a:xfrm flipV="1">
            <a:off x="501160"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3D9068A-640D-4CA3-8412-0D3C79503E93}"/>
              </a:ext>
            </a:extLst>
          </p:cNvPr>
          <p:cNvSpPr txBox="1"/>
          <p:nvPr/>
        </p:nvSpPr>
        <p:spPr>
          <a:xfrm>
            <a:off x="798198" y="2947822"/>
            <a:ext cx="341760" cy="276999"/>
          </a:xfrm>
          <a:prstGeom prst="rect">
            <a:avLst/>
          </a:prstGeom>
          <a:noFill/>
        </p:spPr>
        <p:txBody>
          <a:bodyPr wrap="none" rtlCol="0">
            <a:spAutoFit/>
          </a:bodyPr>
          <a:lstStyle/>
          <a:p>
            <a:pPr algn="ctr"/>
            <a:r>
              <a:rPr lang="en-GB" sz="1200" dirty="0"/>
              <a:t>13</a:t>
            </a:r>
          </a:p>
        </p:txBody>
      </p:sp>
      <p:cxnSp>
        <p:nvCxnSpPr>
          <p:cNvPr id="51" name="Straight Connector 50">
            <a:extLst>
              <a:ext uri="{FF2B5EF4-FFF2-40B4-BE49-F238E27FC236}">
                <a16:creationId xmlns:a16="http://schemas.microsoft.com/office/drawing/2014/main" id="{0B62CDF5-5376-4FDF-9272-3F341DF2F5BC}"/>
              </a:ext>
            </a:extLst>
          </p:cNvPr>
          <p:cNvCxnSpPr>
            <a:cxnSpLocks/>
          </p:cNvCxnSpPr>
          <p:nvPr/>
        </p:nvCxnSpPr>
        <p:spPr>
          <a:xfrm>
            <a:off x="4871818" y="36049"/>
            <a:ext cx="0" cy="67859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E1C2FE0-B1DA-4A3E-AFC9-D29EEE967DD5}"/>
              </a:ext>
            </a:extLst>
          </p:cNvPr>
          <p:cNvCxnSpPr>
            <a:cxnSpLocks/>
          </p:cNvCxnSpPr>
          <p:nvPr/>
        </p:nvCxnSpPr>
        <p:spPr>
          <a:xfrm flipV="1">
            <a:off x="143905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A23026AD-16C9-45B8-AB84-624624A739F5}"/>
              </a:ext>
            </a:extLst>
          </p:cNvPr>
          <p:cNvSpPr txBox="1"/>
          <p:nvPr/>
        </p:nvSpPr>
        <p:spPr>
          <a:xfrm>
            <a:off x="1268098" y="2947822"/>
            <a:ext cx="341760" cy="276999"/>
          </a:xfrm>
          <a:prstGeom prst="rect">
            <a:avLst/>
          </a:prstGeom>
          <a:noFill/>
        </p:spPr>
        <p:txBody>
          <a:bodyPr wrap="none" rtlCol="0">
            <a:spAutoFit/>
          </a:bodyPr>
          <a:lstStyle/>
          <a:p>
            <a:pPr algn="ctr"/>
            <a:r>
              <a:rPr lang="en-GB" sz="1200" dirty="0"/>
              <a:t>15</a:t>
            </a:r>
          </a:p>
        </p:txBody>
      </p:sp>
      <p:cxnSp>
        <p:nvCxnSpPr>
          <p:cNvPr id="130" name="Straight Connector 129">
            <a:extLst>
              <a:ext uri="{FF2B5EF4-FFF2-40B4-BE49-F238E27FC236}">
                <a16:creationId xmlns:a16="http://schemas.microsoft.com/office/drawing/2014/main" id="{99BB1FFC-4926-49F9-9CBE-60CCCD40B48C}"/>
              </a:ext>
            </a:extLst>
          </p:cNvPr>
          <p:cNvCxnSpPr>
            <a:cxnSpLocks/>
          </p:cNvCxnSpPr>
          <p:nvPr/>
        </p:nvCxnSpPr>
        <p:spPr>
          <a:xfrm flipV="1">
            <a:off x="190641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C8A223FE-7DE8-4F60-99E2-BA172F67101D}"/>
              </a:ext>
            </a:extLst>
          </p:cNvPr>
          <p:cNvSpPr txBox="1"/>
          <p:nvPr/>
        </p:nvSpPr>
        <p:spPr>
          <a:xfrm>
            <a:off x="1735458" y="2947822"/>
            <a:ext cx="341760" cy="276999"/>
          </a:xfrm>
          <a:prstGeom prst="rect">
            <a:avLst/>
          </a:prstGeom>
          <a:noFill/>
        </p:spPr>
        <p:txBody>
          <a:bodyPr wrap="none" rtlCol="0">
            <a:spAutoFit/>
          </a:bodyPr>
          <a:lstStyle/>
          <a:p>
            <a:pPr algn="ctr"/>
            <a:r>
              <a:rPr lang="en-GB" sz="1200" dirty="0"/>
              <a:t>17</a:t>
            </a:r>
          </a:p>
        </p:txBody>
      </p:sp>
      <p:cxnSp>
        <p:nvCxnSpPr>
          <p:cNvPr id="132" name="Straight Connector 131">
            <a:extLst>
              <a:ext uri="{FF2B5EF4-FFF2-40B4-BE49-F238E27FC236}">
                <a16:creationId xmlns:a16="http://schemas.microsoft.com/office/drawing/2014/main" id="{E3DA6203-A681-4132-8C56-EEFCFE5964EA}"/>
              </a:ext>
            </a:extLst>
          </p:cNvPr>
          <p:cNvCxnSpPr>
            <a:cxnSpLocks/>
          </p:cNvCxnSpPr>
          <p:nvPr/>
        </p:nvCxnSpPr>
        <p:spPr>
          <a:xfrm flipV="1">
            <a:off x="238139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626C582E-B573-4E88-BAA8-07AB84040EA3}"/>
              </a:ext>
            </a:extLst>
          </p:cNvPr>
          <p:cNvSpPr txBox="1"/>
          <p:nvPr/>
        </p:nvSpPr>
        <p:spPr>
          <a:xfrm>
            <a:off x="2210438" y="2947822"/>
            <a:ext cx="341760" cy="276999"/>
          </a:xfrm>
          <a:prstGeom prst="rect">
            <a:avLst/>
          </a:prstGeom>
          <a:noFill/>
        </p:spPr>
        <p:txBody>
          <a:bodyPr wrap="none" rtlCol="0">
            <a:spAutoFit/>
          </a:bodyPr>
          <a:lstStyle/>
          <a:p>
            <a:pPr algn="ctr"/>
            <a:r>
              <a:rPr lang="en-GB" sz="1200" dirty="0"/>
              <a:t>19</a:t>
            </a:r>
          </a:p>
        </p:txBody>
      </p:sp>
      <p:cxnSp>
        <p:nvCxnSpPr>
          <p:cNvPr id="134" name="Straight Connector 133">
            <a:extLst>
              <a:ext uri="{FF2B5EF4-FFF2-40B4-BE49-F238E27FC236}">
                <a16:creationId xmlns:a16="http://schemas.microsoft.com/office/drawing/2014/main" id="{B7159F41-2F42-48E9-BC4E-EBCF0FCA7CFC}"/>
              </a:ext>
            </a:extLst>
          </p:cNvPr>
          <p:cNvCxnSpPr>
            <a:cxnSpLocks/>
          </p:cNvCxnSpPr>
          <p:nvPr/>
        </p:nvCxnSpPr>
        <p:spPr>
          <a:xfrm flipV="1">
            <a:off x="285129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358ACA9B-6E82-4790-8533-47EF9BCEE958}"/>
              </a:ext>
            </a:extLst>
          </p:cNvPr>
          <p:cNvSpPr txBox="1"/>
          <p:nvPr/>
        </p:nvSpPr>
        <p:spPr>
          <a:xfrm>
            <a:off x="2680338" y="2947822"/>
            <a:ext cx="341760" cy="276999"/>
          </a:xfrm>
          <a:prstGeom prst="rect">
            <a:avLst/>
          </a:prstGeom>
          <a:noFill/>
        </p:spPr>
        <p:txBody>
          <a:bodyPr wrap="none" rtlCol="0">
            <a:spAutoFit/>
          </a:bodyPr>
          <a:lstStyle/>
          <a:p>
            <a:pPr algn="ctr"/>
            <a:r>
              <a:rPr lang="en-GB" sz="1200" dirty="0"/>
              <a:t>21</a:t>
            </a:r>
          </a:p>
        </p:txBody>
      </p:sp>
      <p:cxnSp>
        <p:nvCxnSpPr>
          <p:cNvPr id="136" name="Straight Connector 135">
            <a:extLst>
              <a:ext uri="{FF2B5EF4-FFF2-40B4-BE49-F238E27FC236}">
                <a16:creationId xmlns:a16="http://schemas.microsoft.com/office/drawing/2014/main" id="{28535BD9-50AB-4FF1-B08E-3882DADDB844}"/>
              </a:ext>
            </a:extLst>
          </p:cNvPr>
          <p:cNvCxnSpPr>
            <a:cxnSpLocks/>
          </p:cNvCxnSpPr>
          <p:nvPr/>
        </p:nvCxnSpPr>
        <p:spPr>
          <a:xfrm flipV="1">
            <a:off x="332119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CC026D7E-73D5-4793-B4F0-35AC95FF1259}"/>
              </a:ext>
            </a:extLst>
          </p:cNvPr>
          <p:cNvSpPr txBox="1"/>
          <p:nvPr/>
        </p:nvSpPr>
        <p:spPr>
          <a:xfrm>
            <a:off x="3150238" y="2947822"/>
            <a:ext cx="341760" cy="276999"/>
          </a:xfrm>
          <a:prstGeom prst="rect">
            <a:avLst/>
          </a:prstGeom>
          <a:noFill/>
        </p:spPr>
        <p:txBody>
          <a:bodyPr wrap="none" rtlCol="0">
            <a:spAutoFit/>
          </a:bodyPr>
          <a:lstStyle/>
          <a:p>
            <a:pPr algn="ctr"/>
            <a:r>
              <a:rPr lang="en-GB" sz="1200" dirty="0"/>
              <a:t>23</a:t>
            </a:r>
          </a:p>
        </p:txBody>
      </p:sp>
      <p:cxnSp>
        <p:nvCxnSpPr>
          <p:cNvPr id="138" name="Straight Connector 137">
            <a:extLst>
              <a:ext uri="{FF2B5EF4-FFF2-40B4-BE49-F238E27FC236}">
                <a16:creationId xmlns:a16="http://schemas.microsoft.com/office/drawing/2014/main" id="{DBF2F5D4-A628-4FB3-84CF-88B1DF0EBE29}"/>
              </a:ext>
            </a:extLst>
          </p:cNvPr>
          <p:cNvCxnSpPr>
            <a:cxnSpLocks/>
          </p:cNvCxnSpPr>
          <p:nvPr/>
        </p:nvCxnSpPr>
        <p:spPr>
          <a:xfrm flipV="1">
            <a:off x="379871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9B3D65FF-DA06-4E92-9ECE-AB24652FC238}"/>
              </a:ext>
            </a:extLst>
          </p:cNvPr>
          <p:cNvSpPr txBox="1"/>
          <p:nvPr/>
        </p:nvSpPr>
        <p:spPr>
          <a:xfrm>
            <a:off x="3627758" y="2947822"/>
            <a:ext cx="341760" cy="276999"/>
          </a:xfrm>
          <a:prstGeom prst="rect">
            <a:avLst/>
          </a:prstGeom>
          <a:noFill/>
        </p:spPr>
        <p:txBody>
          <a:bodyPr wrap="none" rtlCol="0">
            <a:spAutoFit/>
          </a:bodyPr>
          <a:lstStyle/>
          <a:p>
            <a:pPr algn="ctr"/>
            <a:r>
              <a:rPr lang="en-GB" sz="1200" dirty="0"/>
              <a:t>25</a:t>
            </a:r>
          </a:p>
        </p:txBody>
      </p:sp>
      <p:cxnSp>
        <p:nvCxnSpPr>
          <p:cNvPr id="140" name="Straight Connector 139">
            <a:extLst>
              <a:ext uri="{FF2B5EF4-FFF2-40B4-BE49-F238E27FC236}">
                <a16:creationId xmlns:a16="http://schemas.microsoft.com/office/drawing/2014/main" id="{3019BECF-7396-4C4E-A9CA-60F7613A9D63}"/>
              </a:ext>
            </a:extLst>
          </p:cNvPr>
          <p:cNvCxnSpPr>
            <a:cxnSpLocks/>
          </p:cNvCxnSpPr>
          <p:nvPr/>
        </p:nvCxnSpPr>
        <p:spPr>
          <a:xfrm flipV="1">
            <a:off x="426734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C725A0C8-50B1-4EF2-AE3E-C80DB2FAD0B8}"/>
              </a:ext>
            </a:extLst>
          </p:cNvPr>
          <p:cNvSpPr txBox="1"/>
          <p:nvPr/>
        </p:nvSpPr>
        <p:spPr>
          <a:xfrm>
            <a:off x="4096388" y="2947822"/>
            <a:ext cx="341760" cy="276999"/>
          </a:xfrm>
          <a:prstGeom prst="rect">
            <a:avLst/>
          </a:prstGeom>
          <a:noFill/>
        </p:spPr>
        <p:txBody>
          <a:bodyPr wrap="none" rtlCol="0">
            <a:spAutoFit/>
          </a:bodyPr>
          <a:lstStyle/>
          <a:p>
            <a:pPr algn="ctr"/>
            <a:r>
              <a:rPr lang="en-GB" sz="1200" dirty="0"/>
              <a:t>27</a:t>
            </a:r>
          </a:p>
        </p:txBody>
      </p:sp>
      <p:sp>
        <p:nvSpPr>
          <p:cNvPr id="161" name="TextBox 160">
            <a:extLst>
              <a:ext uri="{FF2B5EF4-FFF2-40B4-BE49-F238E27FC236}">
                <a16:creationId xmlns:a16="http://schemas.microsoft.com/office/drawing/2014/main" id="{5E0B652E-2E0F-49BC-89CB-EDF8800BBAAE}"/>
              </a:ext>
            </a:extLst>
          </p:cNvPr>
          <p:cNvSpPr txBox="1"/>
          <p:nvPr/>
        </p:nvSpPr>
        <p:spPr>
          <a:xfrm>
            <a:off x="25658" y="3787726"/>
            <a:ext cx="2997231" cy="276999"/>
          </a:xfrm>
          <a:prstGeom prst="rect">
            <a:avLst/>
          </a:prstGeom>
          <a:noFill/>
        </p:spPr>
        <p:txBody>
          <a:bodyPr wrap="none" rtlCol="0">
            <a:spAutoFit/>
          </a:bodyPr>
          <a:lstStyle/>
          <a:p>
            <a:r>
              <a:rPr lang="en-GB" sz="1200" dirty="0"/>
              <a:t>Complete the Cumulative Frequency column.</a:t>
            </a:r>
          </a:p>
        </p:txBody>
      </p:sp>
      <p:pic>
        <p:nvPicPr>
          <p:cNvPr id="162" name="Picture 161">
            <a:extLst>
              <a:ext uri="{FF2B5EF4-FFF2-40B4-BE49-F238E27FC236}">
                <a16:creationId xmlns:a16="http://schemas.microsoft.com/office/drawing/2014/main" id="{1C21C03E-8A53-480E-BEE8-84893E9ABFE9}"/>
              </a:ext>
            </a:extLst>
          </p:cNvPr>
          <p:cNvPicPr>
            <a:picLocks noChangeAspect="1"/>
          </p:cNvPicPr>
          <p:nvPr/>
        </p:nvPicPr>
        <p:blipFill rotWithShape="1">
          <a:blip r:embed="rId2"/>
          <a:srcRect l="39938" t="54746" r="54907" b="39967"/>
          <a:stretch/>
        </p:blipFill>
        <p:spPr>
          <a:xfrm>
            <a:off x="1006250" y="3411769"/>
            <a:ext cx="265430" cy="272414"/>
          </a:xfrm>
          <a:prstGeom prst="rect">
            <a:avLst/>
          </a:prstGeom>
        </p:spPr>
      </p:pic>
      <p:sp>
        <p:nvSpPr>
          <p:cNvPr id="163" name="TextBox 162">
            <a:extLst>
              <a:ext uri="{FF2B5EF4-FFF2-40B4-BE49-F238E27FC236}">
                <a16:creationId xmlns:a16="http://schemas.microsoft.com/office/drawing/2014/main" id="{108B0FAA-1B91-4E54-9217-FBD0180C6128}"/>
              </a:ext>
            </a:extLst>
          </p:cNvPr>
          <p:cNvSpPr txBox="1"/>
          <p:nvPr/>
        </p:nvSpPr>
        <p:spPr>
          <a:xfrm>
            <a:off x="1254570" y="3409477"/>
            <a:ext cx="2662396" cy="276999"/>
          </a:xfrm>
          <a:prstGeom prst="rect">
            <a:avLst/>
          </a:prstGeom>
          <a:noFill/>
        </p:spPr>
        <p:txBody>
          <a:bodyPr wrap="none" rtlCol="0">
            <a:spAutoFit/>
          </a:bodyPr>
          <a:lstStyle/>
          <a:p>
            <a:r>
              <a:rPr lang="en-GB" sz="1200" dirty="0"/>
              <a:t>How many people is one square worth?</a:t>
            </a:r>
          </a:p>
        </p:txBody>
      </p:sp>
      <p:sp>
        <p:nvSpPr>
          <p:cNvPr id="57" name="TextBox 56">
            <a:extLst>
              <a:ext uri="{FF2B5EF4-FFF2-40B4-BE49-F238E27FC236}">
                <a16:creationId xmlns:a16="http://schemas.microsoft.com/office/drawing/2014/main" id="{3A355181-FB68-4D58-A7AE-5DA9CAF42008}"/>
              </a:ext>
            </a:extLst>
          </p:cNvPr>
          <p:cNvSpPr txBox="1"/>
          <p:nvPr/>
        </p:nvSpPr>
        <p:spPr>
          <a:xfrm>
            <a:off x="232316" y="2563647"/>
            <a:ext cx="263214" cy="276999"/>
          </a:xfrm>
          <a:prstGeom prst="rect">
            <a:avLst/>
          </a:prstGeom>
          <a:noFill/>
        </p:spPr>
        <p:txBody>
          <a:bodyPr wrap="none" rtlCol="0">
            <a:spAutoFit/>
          </a:bodyPr>
          <a:lstStyle/>
          <a:p>
            <a:r>
              <a:rPr lang="en-GB" sz="1200" dirty="0"/>
              <a:t>1</a:t>
            </a:r>
          </a:p>
        </p:txBody>
      </p:sp>
      <p:cxnSp>
        <p:nvCxnSpPr>
          <p:cNvPr id="58" name="Straight Connector 57">
            <a:extLst>
              <a:ext uri="{FF2B5EF4-FFF2-40B4-BE49-F238E27FC236}">
                <a16:creationId xmlns:a16="http://schemas.microsoft.com/office/drawing/2014/main" id="{67AF641F-CE3A-4ACC-8E19-4BCBB517EA97}"/>
              </a:ext>
            </a:extLst>
          </p:cNvPr>
          <p:cNvCxnSpPr>
            <a:cxnSpLocks/>
          </p:cNvCxnSpPr>
          <p:nvPr/>
        </p:nvCxnSpPr>
        <p:spPr>
          <a:xfrm>
            <a:off x="445915" y="269469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8E2FE78-198B-415A-8953-62096C9B8D85}"/>
              </a:ext>
            </a:extLst>
          </p:cNvPr>
          <p:cNvSpPr txBox="1"/>
          <p:nvPr/>
        </p:nvSpPr>
        <p:spPr>
          <a:xfrm>
            <a:off x="232316" y="2091207"/>
            <a:ext cx="263214" cy="276999"/>
          </a:xfrm>
          <a:prstGeom prst="rect">
            <a:avLst/>
          </a:prstGeom>
          <a:noFill/>
        </p:spPr>
        <p:txBody>
          <a:bodyPr wrap="none" rtlCol="0">
            <a:spAutoFit/>
          </a:bodyPr>
          <a:lstStyle/>
          <a:p>
            <a:r>
              <a:rPr lang="en-GB" sz="1200" dirty="0"/>
              <a:t>3</a:t>
            </a:r>
          </a:p>
        </p:txBody>
      </p:sp>
      <p:cxnSp>
        <p:nvCxnSpPr>
          <p:cNvPr id="60" name="Straight Connector 59">
            <a:extLst>
              <a:ext uri="{FF2B5EF4-FFF2-40B4-BE49-F238E27FC236}">
                <a16:creationId xmlns:a16="http://schemas.microsoft.com/office/drawing/2014/main" id="{8DA963D7-E7BB-468B-B94A-A90797020FD0}"/>
              </a:ext>
            </a:extLst>
          </p:cNvPr>
          <p:cNvCxnSpPr>
            <a:cxnSpLocks/>
          </p:cNvCxnSpPr>
          <p:nvPr/>
        </p:nvCxnSpPr>
        <p:spPr>
          <a:xfrm>
            <a:off x="445915" y="222225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F4812F9-6053-4EFD-A24A-FCF056E10194}"/>
              </a:ext>
            </a:extLst>
          </p:cNvPr>
          <p:cNvSpPr txBox="1"/>
          <p:nvPr/>
        </p:nvSpPr>
        <p:spPr>
          <a:xfrm>
            <a:off x="232316" y="1856892"/>
            <a:ext cx="263214" cy="276999"/>
          </a:xfrm>
          <a:prstGeom prst="rect">
            <a:avLst/>
          </a:prstGeom>
          <a:noFill/>
        </p:spPr>
        <p:txBody>
          <a:bodyPr wrap="none" rtlCol="0">
            <a:spAutoFit/>
          </a:bodyPr>
          <a:lstStyle/>
          <a:p>
            <a:r>
              <a:rPr lang="en-GB" sz="1200" dirty="0"/>
              <a:t>4</a:t>
            </a:r>
          </a:p>
        </p:txBody>
      </p:sp>
      <p:cxnSp>
        <p:nvCxnSpPr>
          <p:cNvPr id="62" name="Straight Connector 61">
            <a:extLst>
              <a:ext uri="{FF2B5EF4-FFF2-40B4-BE49-F238E27FC236}">
                <a16:creationId xmlns:a16="http://schemas.microsoft.com/office/drawing/2014/main" id="{5B681E55-C024-47B5-AD70-B696CD250205}"/>
              </a:ext>
            </a:extLst>
          </p:cNvPr>
          <p:cNvCxnSpPr>
            <a:cxnSpLocks/>
          </p:cNvCxnSpPr>
          <p:nvPr/>
        </p:nvCxnSpPr>
        <p:spPr>
          <a:xfrm>
            <a:off x="445915" y="1987940"/>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A7569AB-E097-4BE5-A858-38734F582ED3}"/>
              </a:ext>
            </a:extLst>
          </p:cNvPr>
          <p:cNvSpPr txBox="1"/>
          <p:nvPr/>
        </p:nvSpPr>
        <p:spPr>
          <a:xfrm>
            <a:off x="232316" y="1618767"/>
            <a:ext cx="263214" cy="276999"/>
          </a:xfrm>
          <a:prstGeom prst="rect">
            <a:avLst/>
          </a:prstGeom>
          <a:noFill/>
        </p:spPr>
        <p:txBody>
          <a:bodyPr wrap="none" rtlCol="0">
            <a:spAutoFit/>
          </a:bodyPr>
          <a:lstStyle/>
          <a:p>
            <a:r>
              <a:rPr lang="en-GB" sz="1200" dirty="0"/>
              <a:t>5</a:t>
            </a:r>
          </a:p>
        </p:txBody>
      </p:sp>
      <p:cxnSp>
        <p:nvCxnSpPr>
          <p:cNvPr id="64" name="Straight Connector 63">
            <a:extLst>
              <a:ext uri="{FF2B5EF4-FFF2-40B4-BE49-F238E27FC236}">
                <a16:creationId xmlns:a16="http://schemas.microsoft.com/office/drawing/2014/main" id="{2253DBE6-2FFD-4F85-807E-502784E12BC6}"/>
              </a:ext>
            </a:extLst>
          </p:cNvPr>
          <p:cNvCxnSpPr>
            <a:cxnSpLocks/>
          </p:cNvCxnSpPr>
          <p:nvPr/>
        </p:nvCxnSpPr>
        <p:spPr>
          <a:xfrm>
            <a:off x="445915" y="174981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45C6EE1-EA6A-483A-AAB2-671754C4A37F}"/>
              </a:ext>
            </a:extLst>
          </p:cNvPr>
          <p:cNvCxnSpPr>
            <a:cxnSpLocks/>
          </p:cNvCxnSpPr>
          <p:nvPr/>
        </p:nvCxnSpPr>
        <p:spPr>
          <a:xfrm flipH="1">
            <a:off x="512885" y="2930769"/>
            <a:ext cx="42261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810A344-B074-4608-946E-0A222FA3B7FE}"/>
              </a:ext>
            </a:extLst>
          </p:cNvPr>
          <p:cNvSpPr txBox="1"/>
          <p:nvPr/>
        </p:nvSpPr>
        <p:spPr>
          <a:xfrm>
            <a:off x="25658" y="4153438"/>
            <a:ext cx="4814075" cy="830997"/>
          </a:xfrm>
          <a:prstGeom prst="rect">
            <a:avLst/>
          </a:prstGeom>
          <a:noFill/>
        </p:spPr>
        <p:txBody>
          <a:bodyPr wrap="none" rtlCol="0">
            <a:spAutoFit/>
          </a:bodyPr>
          <a:lstStyle/>
          <a:p>
            <a:r>
              <a:rPr lang="en-GB" sz="1200" dirty="0"/>
              <a:t>a)  In which class is the median value (20</a:t>
            </a:r>
            <a:r>
              <a:rPr lang="en-GB" sz="1200" baseline="30000" dirty="0"/>
              <a:t>th</a:t>
            </a:r>
            <a:r>
              <a:rPr lang="en-GB" sz="1200" dirty="0"/>
              <a:t> value)?</a:t>
            </a:r>
          </a:p>
          <a:p>
            <a:r>
              <a:rPr lang="en-GB" sz="1200" dirty="0"/>
              <a:t>	How far into the class is the median value? </a:t>
            </a:r>
          </a:p>
          <a:p>
            <a:r>
              <a:rPr lang="en-GB" sz="1200" dirty="0"/>
              <a:t>	Mark the median value on the histogram. What is the median age?</a:t>
            </a:r>
          </a:p>
          <a:p>
            <a:r>
              <a:rPr lang="en-GB" sz="1200" dirty="0"/>
              <a:t>	Why is this an estimate?</a:t>
            </a:r>
          </a:p>
        </p:txBody>
      </p:sp>
      <p:sp>
        <p:nvSpPr>
          <p:cNvPr id="77" name="TextBox 76">
            <a:extLst>
              <a:ext uri="{FF2B5EF4-FFF2-40B4-BE49-F238E27FC236}">
                <a16:creationId xmlns:a16="http://schemas.microsoft.com/office/drawing/2014/main" id="{588F01DB-664F-42D2-BA05-39350C61EC97}"/>
              </a:ext>
            </a:extLst>
          </p:cNvPr>
          <p:cNvSpPr txBox="1"/>
          <p:nvPr/>
        </p:nvSpPr>
        <p:spPr>
          <a:xfrm>
            <a:off x="25658" y="5073148"/>
            <a:ext cx="3728778" cy="646331"/>
          </a:xfrm>
          <a:prstGeom prst="rect">
            <a:avLst/>
          </a:prstGeom>
          <a:noFill/>
        </p:spPr>
        <p:txBody>
          <a:bodyPr wrap="none" rtlCol="0">
            <a:spAutoFit/>
          </a:bodyPr>
          <a:lstStyle/>
          <a:p>
            <a:r>
              <a:rPr lang="en-GB" sz="1200" dirty="0"/>
              <a:t>b)  In which class is the lower quartile (10</a:t>
            </a:r>
            <a:r>
              <a:rPr lang="en-GB" sz="1200" baseline="30000" dirty="0"/>
              <a:t>th</a:t>
            </a:r>
            <a:r>
              <a:rPr lang="en-GB" sz="1200" dirty="0"/>
              <a:t>)?</a:t>
            </a:r>
          </a:p>
          <a:p>
            <a:r>
              <a:rPr lang="en-GB" sz="1200" dirty="0"/>
              <a:t>	How far into the class is the lower quartile? </a:t>
            </a:r>
          </a:p>
          <a:p>
            <a:r>
              <a:rPr lang="en-GB" sz="1200" dirty="0"/>
              <a:t>	Use the histogram to estimate the lower quartile.</a:t>
            </a:r>
          </a:p>
        </p:txBody>
      </p:sp>
      <p:sp>
        <p:nvSpPr>
          <p:cNvPr id="79" name="TextBox 78">
            <a:extLst>
              <a:ext uri="{FF2B5EF4-FFF2-40B4-BE49-F238E27FC236}">
                <a16:creationId xmlns:a16="http://schemas.microsoft.com/office/drawing/2014/main" id="{B943B76F-3F92-4C0B-BC9C-3AC3F4C8D5B6}"/>
              </a:ext>
            </a:extLst>
          </p:cNvPr>
          <p:cNvSpPr txBox="1"/>
          <p:nvPr/>
        </p:nvSpPr>
        <p:spPr>
          <a:xfrm>
            <a:off x="25658" y="5808192"/>
            <a:ext cx="3743525" cy="646331"/>
          </a:xfrm>
          <a:prstGeom prst="rect">
            <a:avLst/>
          </a:prstGeom>
          <a:noFill/>
        </p:spPr>
        <p:txBody>
          <a:bodyPr wrap="none" rtlCol="0">
            <a:spAutoFit/>
          </a:bodyPr>
          <a:lstStyle/>
          <a:p>
            <a:r>
              <a:rPr lang="en-GB" sz="1200" dirty="0"/>
              <a:t>c)  In which class is the upper quartile?</a:t>
            </a:r>
          </a:p>
          <a:p>
            <a:r>
              <a:rPr lang="en-GB" sz="1200" dirty="0"/>
              <a:t>	How far into the class is the upper quartile? </a:t>
            </a:r>
          </a:p>
          <a:p>
            <a:r>
              <a:rPr lang="en-GB" sz="1200" dirty="0"/>
              <a:t>	Use the histogram to estimate the upper quartile.</a:t>
            </a:r>
          </a:p>
        </p:txBody>
      </p:sp>
      <p:sp>
        <p:nvSpPr>
          <p:cNvPr id="80" name="TextBox 79">
            <a:extLst>
              <a:ext uri="{FF2B5EF4-FFF2-40B4-BE49-F238E27FC236}">
                <a16:creationId xmlns:a16="http://schemas.microsoft.com/office/drawing/2014/main" id="{46BDFC88-1F29-4950-A84A-A849DA15F8AF}"/>
              </a:ext>
            </a:extLst>
          </p:cNvPr>
          <p:cNvSpPr txBox="1"/>
          <p:nvPr/>
        </p:nvSpPr>
        <p:spPr>
          <a:xfrm>
            <a:off x="5084612" y="48650"/>
            <a:ext cx="2922403" cy="461665"/>
          </a:xfrm>
          <a:prstGeom prst="rect">
            <a:avLst/>
          </a:prstGeom>
          <a:noFill/>
        </p:spPr>
        <p:txBody>
          <a:bodyPr wrap="none" rtlCol="0">
            <a:spAutoFit/>
          </a:bodyPr>
          <a:lstStyle/>
          <a:p>
            <a:r>
              <a:rPr lang="en-GB" sz="1200" dirty="0"/>
              <a:t>2) 200 students were given an English test.</a:t>
            </a:r>
          </a:p>
          <a:p>
            <a:r>
              <a:rPr lang="en-GB" sz="1200" dirty="0"/>
              <a:t>	Complete the histogram.</a:t>
            </a:r>
          </a:p>
        </p:txBody>
      </p:sp>
      <p:pic>
        <p:nvPicPr>
          <p:cNvPr id="81" name="Picture 80">
            <a:extLst>
              <a:ext uri="{FF2B5EF4-FFF2-40B4-BE49-F238E27FC236}">
                <a16:creationId xmlns:a16="http://schemas.microsoft.com/office/drawing/2014/main" id="{FCEA2BA4-2B07-4B87-9322-770441B052CD}"/>
              </a:ext>
            </a:extLst>
          </p:cNvPr>
          <p:cNvPicPr>
            <a:picLocks noChangeAspect="1"/>
          </p:cNvPicPr>
          <p:nvPr/>
        </p:nvPicPr>
        <p:blipFill rotWithShape="1">
          <a:blip r:embed="rId2"/>
          <a:srcRect l="-794" t="59844" r="20028" b="-2"/>
          <a:stretch/>
        </p:blipFill>
        <p:spPr>
          <a:xfrm>
            <a:off x="5729263" y="1941195"/>
            <a:ext cx="3824947" cy="1903198"/>
          </a:xfrm>
          <a:prstGeom prst="rect">
            <a:avLst/>
          </a:prstGeom>
        </p:spPr>
      </p:pic>
      <mc:AlternateContent xmlns:mc="http://schemas.openxmlformats.org/markup-compatibility/2006" xmlns:a14="http://schemas.microsoft.com/office/drawing/2010/main">
        <mc:Choice Requires="a14">
          <p:graphicFrame>
            <p:nvGraphicFramePr>
              <p:cNvPr id="82" name="Table 2">
                <a:extLst>
                  <a:ext uri="{FF2B5EF4-FFF2-40B4-BE49-F238E27FC236}">
                    <a16:creationId xmlns:a16="http://schemas.microsoft.com/office/drawing/2014/main" id="{355F61A3-76E9-4065-9AEE-FD03C47E7450}"/>
                  </a:ext>
                </a:extLst>
              </p:cNvPr>
              <p:cNvGraphicFramePr>
                <a:graphicFrameLocks noGrp="1"/>
              </p:cNvGraphicFramePr>
              <p:nvPr>
                <p:extLst/>
              </p:nvPr>
            </p:nvGraphicFramePr>
            <p:xfrm>
              <a:off x="5029786" y="530831"/>
              <a:ext cx="4815840" cy="1173052"/>
            </p:xfrm>
            <a:graphic>
              <a:graphicData uri="http://schemas.openxmlformats.org/drawingml/2006/table">
                <a:tbl>
                  <a:tblPr firstRow="1" bandRow="1">
                    <a:tableStyleId>{5C22544A-7EE6-4342-B048-85BDC9FD1C3A}</a:tableStyleId>
                  </a:tblPr>
                  <a:tblGrid>
                    <a:gridCol w="1011350">
                      <a:extLst>
                        <a:ext uri="{9D8B030D-6E8A-4147-A177-3AD203B41FA5}">
                          <a16:colId xmlns:a16="http://schemas.microsoft.com/office/drawing/2014/main" val="2494117476"/>
                        </a:ext>
                      </a:extLst>
                    </a:gridCol>
                    <a:gridCol w="828240">
                      <a:extLst>
                        <a:ext uri="{9D8B030D-6E8A-4147-A177-3AD203B41FA5}">
                          <a16:colId xmlns:a16="http://schemas.microsoft.com/office/drawing/2014/main" val="1082007068"/>
                        </a:ext>
                      </a:extLst>
                    </a:gridCol>
                    <a:gridCol w="919795">
                      <a:extLst>
                        <a:ext uri="{9D8B030D-6E8A-4147-A177-3AD203B41FA5}">
                          <a16:colId xmlns:a16="http://schemas.microsoft.com/office/drawing/2014/main" val="2815442780"/>
                        </a:ext>
                      </a:extLst>
                    </a:gridCol>
                    <a:gridCol w="919795">
                      <a:extLst>
                        <a:ext uri="{9D8B030D-6E8A-4147-A177-3AD203B41FA5}">
                          <a16:colId xmlns:a16="http://schemas.microsoft.com/office/drawing/2014/main" val="2831476083"/>
                        </a:ext>
                      </a:extLst>
                    </a:gridCol>
                    <a:gridCol w="1136660">
                      <a:extLst>
                        <a:ext uri="{9D8B030D-6E8A-4147-A177-3AD203B41FA5}">
                          <a16:colId xmlns:a16="http://schemas.microsoft.com/office/drawing/2014/main" val="1057715055"/>
                        </a:ext>
                      </a:extLst>
                    </a:gridCol>
                  </a:tblGrid>
                  <a:tr h="331233">
                    <a:tc>
                      <a:txBody>
                        <a:bodyPr/>
                        <a:lstStyle/>
                        <a:p>
                          <a:pPr algn="ctr"/>
                          <a:r>
                            <a:rPr lang="en-GB" sz="1200" b="1" dirty="0">
                              <a:solidFill>
                                <a:sysClr val="windowText" lastClr="000000"/>
                              </a:solidFill>
                              <a:latin typeface="+mn-lt"/>
                            </a:rPr>
                            <a:t>Score, </a:t>
                          </a:r>
                          <a:r>
                            <a:rPr lang="en-GB" sz="1200" b="1" i="1" dirty="0">
                              <a:solidFill>
                                <a:sysClr val="windowText" lastClr="000000"/>
                              </a:solidFill>
                              <a:latin typeface="+mn-lt"/>
                            </a:rPr>
                            <a:t>s</a:t>
                          </a:r>
                          <a:endParaRPr lang="en-GB" sz="1200" b="1" i="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Cumulative</a:t>
                          </a:r>
                        </a:p>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50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s</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60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60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s</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80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80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s</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90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80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mn-lt"/>
                              <a:ea typeface="+mn-ea"/>
                              <a:cs typeface="+mn-cs"/>
                            </a:rPr>
                            <a:t>90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s</a:t>
                          </a:r>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 120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60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8281658"/>
                      </a:ext>
                    </a:extLst>
                  </a:tr>
                </a:tbl>
              </a:graphicData>
            </a:graphic>
          </p:graphicFrame>
        </mc:Choice>
        <mc:Fallback xmlns="">
          <p:graphicFrame>
            <p:nvGraphicFramePr>
              <p:cNvPr id="82" name="Table 2">
                <a:extLst>
                  <a:ext uri="{FF2B5EF4-FFF2-40B4-BE49-F238E27FC236}">
                    <a16:creationId xmlns:a16="http://schemas.microsoft.com/office/drawing/2014/main" id="{355F61A3-76E9-4065-9AEE-FD03C47E7450}"/>
                  </a:ext>
                </a:extLst>
              </p:cNvPr>
              <p:cNvGraphicFramePr>
                <a:graphicFrameLocks noGrp="1"/>
              </p:cNvGraphicFramePr>
              <p:nvPr>
                <p:extLst>
                  <p:ext uri="{D42A27DB-BD31-4B8C-83A1-F6EECF244321}">
                    <p14:modId xmlns:p14="http://schemas.microsoft.com/office/powerpoint/2010/main" val="2081963743"/>
                  </p:ext>
                </p:extLst>
              </p:nvPr>
            </p:nvGraphicFramePr>
            <p:xfrm>
              <a:off x="5029786" y="530831"/>
              <a:ext cx="4815840" cy="1173052"/>
            </p:xfrm>
            <a:graphic>
              <a:graphicData uri="http://schemas.openxmlformats.org/drawingml/2006/table">
                <a:tbl>
                  <a:tblPr firstRow="1" bandRow="1">
                    <a:tableStyleId>{5C22544A-7EE6-4342-B048-85BDC9FD1C3A}</a:tableStyleId>
                  </a:tblPr>
                  <a:tblGrid>
                    <a:gridCol w="1011350">
                      <a:extLst>
                        <a:ext uri="{9D8B030D-6E8A-4147-A177-3AD203B41FA5}">
                          <a16:colId xmlns:a16="http://schemas.microsoft.com/office/drawing/2014/main" val="2494117476"/>
                        </a:ext>
                      </a:extLst>
                    </a:gridCol>
                    <a:gridCol w="828240">
                      <a:extLst>
                        <a:ext uri="{9D8B030D-6E8A-4147-A177-3AD203B41FA5}">
                          <a16:colId xmlns:a16="http://schemas.microsoft.com/office/drawing/2014/main" val="1082007068"/>
                        </a:ext>
                      </a:extLst>
                    </a:gridCol>
                    <a:gridCol w="919795">
                      <a:extLst>
                        <a:ext uri="{9D8B030D-6E8A-4147-A177-3AD203B41FA5}">
                          <a16:colId xmlns:a16="http://schemas.microsoft.com/office/drawing/2014/main" val="2815442780"/>
                        </a:ext>
                      </a:extLst>
                    </a:gridCol>
                    <a:gridCol w="919795">
                      <a:extLst>
                        <a:ext uri="{9D8B030D-6E8A-4147-A177-3AD203B41FA5}">
                          <a16:colId xmlns:a16="http://schemas.microsoft.com/office/drawing/2014/main" val="2831476083"/>
                        </a:ext>
                      </a:extLst>
                    </a:gridCol>
                    <a:gridCol w="1136660">
                      <a:extLst>
                        <a:ext uri="{9D8B030D-6E8A-4147-A177-3AD203B41FA5}">
                          <a16:colId xmlns:a16="http://schemas.microsoft.com/office/drawing/2014/main" val="1057715055"/>
                        </a:ext>
                      </a:extLst>
                    </a:gridCol>
                  </a:tblGrid>
                  <a:tr h="365760">
                    <a:tc>
                      <a:txBody>
                        <a:bodyPr/>
                        <a:lstStyle/>
                        <a:p>
                          <a:pPr algn="ctr"/>
                          <a:r>
                            <a:rPr lang="en-GB" sz="1200" b="1" dirty="0">
                              <a:solidFill>
                                <a:sysClr val="windowText" lastClr="000000"/>
                              </a:solidFill>
                              <a:latin typeface="+mn-lt"/>
                            </a:rPr>
                            <a:t>Score, </a:t>
                          </a:r>
                          <a:r>
                            <a:rPr lang="en-GB" sz="1200" b="1" i="1" dirty="0">
                              <a:solidFill>
                                <a:sysClr val="windowText" lastClr="000000"/>
                              </a:solidFill>
                              <a:latin typeface="+mn-lt"/>
                            </a:rPr>
                            <a:t>s</a:t>
                          </a:r>
                          <a:endParaRPr lang="en-GB" sz="1200" b="1" i="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Cumulative</a:t>
                          </a:r>
                        </a:p>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602" t="-206061" r="-377108" b="-345455"/>
                          </a:stretch>
                        </a:blip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602" t="-297059" r="-377108" b="-235294"/>
                          </a:stretch>
                        </a:blip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602" t="-409091" r="-377108" b="-142424"/>
                          </a:stretch>
                        </a:blipFill>
                      </a:tcPr>
                    </a:tc>
                    <a:tc>
                      <a:txBody>
                        <a:bodyPr/>
                        <a:lstStyle/>
                        <a:p>
                          <a:pPr algn="ctr"/>
                          <a:r>
                            <a:rPr lang="en-GB" sz="1200" b="0" dirty="0">
                              <a:solidFill>
                                <a:sysClr val="windowText" lastClr="000000"/>
                              </a:solidFill>
                              <a:latin typeface="+mn-lt"/>
                            </a:rPr>
                            <a:t>80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602" t="-509091" r="-377108" b="-42424"/>
                          </a:stretch>
                        </a:blipFill>
                      </a:tcPr>
                    </a:tc>
                    <a:tc>
                      <a:txBody>
                        <a:bodyPr/>
                        <a:lstStyle/>
                        <a:p>
                          <a:pPr algn="ctr"/>
                          <a:r>
                            <a:rPr lang="en-GB" sz="1200" b="0" dirty="0">
                              <a:solidFill>
                                <a:sysClr val="windowText" lastClr="000000"/>
                              </a:solidFill>
                              <a:latin typeface="+mn-lt"/>
                            </a:rPr>
                            <a:t>60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8281658"/>
                      </a:ext>
                    </a:extLst>
                  </a:tr>
                </a:tbl>
              </a:graphicData>
            </a:graphic>
          </p:graphicFrame>
        </mc:Fallback>
      </mc:AlternateContent>
      <p:sp>
        <p:nvSpPr>
          <p:cNvPr id="83" name="TextBox 82">
            <a:extLst>
              <a:ext uri="{FF2B5EF4-FFF2-40B4-BE49-F238E27FC236}">
                <a16:creationId xmlns:a16="http://schemas.microsoft.com/office/drawing/2014/main" id="{AE105D2C-B074-4D8E-BDB1-E716EF0C7440}"/>
              </a:ext>
            </a:extLst>
          </p:cNvPr>
          <p:cNvSpPr txBox="1"/>
          <p:nvPr/>
        </p:nvSpPr>
        <p:spPr>
          <a:xfrm>
            <a:off x="5513173" y="3695119"/>
            <a:ext cx="263214" cy="276999"/>
          </a:xfrm>
          <a:prstGeom prst="rect">
            <a:avLst/>
          </a:prstGeom>
          <a:noFill/>
        </p:spPr>
        <p:txBody>
          <a:bodyPr wrap="none" rtlCol="0">
            <a:spAutoFit/>
          </a:bodyPr>
          <a:lstStyle/>
          <a:p>
            <a:r>
              <a:rPr lang="en-GB" sz="1200" dirty="0"/>
              <a:t>0</a:t>
            </a:r>
          </a:p>
        </p:txBody>
      </p:sp>
      <p:sp>
        <p:nvSpPr>
          <p:cNvPr id="84" name="TextBox 83">
            <a:extLst>
              <a:ext uri="{FF2B5EF4-FFF2-40B4-BE49-F238E27FC236}">
                <a16:creationId xmlns:a16="http://schemas.microsoft.com/office/drawing/2014/main" id="{451B359A-3A7C-43BE-8865-28296326A216}"/>
              </a:ext>
            </a:extLst>
          </p:cNvPr>
          <p:cNvSpPr txBox="1"/>
          <p:nvPr/>
        </p:nvSpPr>
        <p:spPr>
          <a:xfrm>
            <a:off x="7350909" y="4036167"/>
            <a:ext cx="669478" cy="276999"/>
          </a:xfrm>
          <a:prstGeom prst="rect">
            <a:avLst/>
          </a:prstGeom>
          <a:noFill/>
        </p:spPr>
        <p:txBody>
          <a:bodyPr wrap="none" rtlCol="0">
            <a:spAutoFit/>
          </a:bodyPr>
          <a:lstStyle/>
          <a:p>
            <a:pPr algn="ctr"/>
            <a:r>
              <a:rPr lang="en-GB" sz="1200" dirty="0">
                <a:solidFill>
                  <a:sysClr val="windowText" lastClr="000000"/>
                </a:solidFill>
              </a:rPr>
              <a:t>Score, s</a:t>
            </a:r>
          </a:p>
        </p:txBody>
      </p:sp>
      <p:sp>
        <p:nvSpPr>
          <p:cNvPr id="85" name="TextBox 84">
            <a:extLst>
              <a:ext uri="{FF2B5EF4-FFF2-40B4-BE49-F238E27FC236}">
                <a16:creationId xmlns:a16="http://schemas.microsoft.com/office/drawing/2014/main" id="{48E8ED41-4811-46A4-BE98-CBEB6CADCEC2}"/>
              </a:ext>
            </a:extLst>
          </p:cNvPr>
          <p:cNvSpPr txBox="1"/>
          <p:nvPr/>
        </p:nvSpPr>
        <p:spPr>
          <a:xfrm rot="16200000">
            <a:off x="4733043" y="2693765"/>
            <a:ext cx="1365951" cy="276999"/>
          </a:xfrm>
          <a:prstGeom prst="rect">
            <a:avLst/>
          </a:prstGeom>
          <a:noFill/>
        </p:spPr>
        <p:txBody>
          <a:bodyPr wrap="none" rtlCol="0">
            <a:spAutoFit/>
          </a:bodyPr>
          <a:lstStyle/>
          <a:p>
            <a:pPr algn="ctr"/>
            <a:r>
              <a:rPr lang="en-GB" sz="1200" dirty="0">
                <a:solidFill>
                  <a:sysClr val="windowText" lastClr="000000"/>
                </a:solidFill>
              </a:rPr>
              <a:t>Frequency Density</a:t>
            </a:r>
          </a:p>
        </p:txBody>
      </p:sp>
      <p:sp>
        <p:nvSpPr>
          <p:cNvPr id="86" name="TextBox 85">
            <a:extLst>
              <a:ext uri="{FF2B5EF4-FFF2-40B4-BE49-F238E27FC236}">
                <a16:creationId xmlns:a16="http://schemas.microsoft.com/office/drawing/2014/main" id="{4E04D09F-634F-4D0E-9932-E5F7054FC3E1}"/>
              </a:ext>
            </a:extLst>
          </p:cNvPr>
          <p:cNvSpPr txBox="1"/>
          <p:nvPr/>
        </p:nvSpPr>
        <p:spPr>
          <a:xfrm>
            <a:off x="5513173" y="3231569"/>
            <a:ext cx="263214" cy="276999"/>
          </a:xfrm>
          <a:prstGeom prst="rect">
            <a:avLst/>
          </a:prstGeom>
          <a:noFill/>
        </p:spPr>
        <p:txBody>
          <a:bodyPr wrap="none" rtlCol="0">
            <a:spAutoFit/>
          </a:bodyPr>
          <a:lstStyle/>
          <a:p>
            <a:r>
              <a:rPr lang="en-GB" sz="1200" dirty="0"/>
              <a:t>2</a:t>
            </a:r>
          </a:p>
        </p:txBody>
      </p:sp>
      <p:cxnSp>
        <p:nvCxnSpPr>
          <p:cNvPr id="87" name="Straight Connector 86">
            <a:extLst>
              <a:ext uri="{FF2B5EF4-FFF2-40B4-BE49-F238E27FC236}">
                <a16:creationId xmlns:a16="http://schemas.microsoft.com/office/drawing/2014/main" id="{6560B4BB-7D8D-4D4B-AE16-DA92DF05B98A}"/>
              </a:ext>
            </a:extLst>
          </p:cNvPr>
          <p:cNvCxnSpPr>
            <a:cxnSpLocks/>
          </p:cNvCxnSpPr>
          <p:nvPr/>
        </p:nvCxnSpPr>
        <p:spPr>
          <a:xfrm>
            <a:off x="5726772" y="336261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B9D0C3C-6B4E-4D8C-8BDF-519BDC4811B2}"/>
              </a:ext>
            </a:extLst>
          </p:cNvPr>
          <p:cNvCxnSpPr>
            <a:cxnSpLocks/>
          </p:cNvCxnSpPr>
          <p:nvPr/>
        </p:nvCxnSpPr>
        <p:spPr>
          <a:xfrm>
            <a:off x="5726772" y="3831101"/>
            <a:ext cx="555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18332A2-2D63-4B1E-B39D-2BEEBDC87EB0}"/>
              </a:ext>
            </a:extLst>
          </p:cNvPr>
          <p:cNvCxnSpPr>
            <a:cxnSpLocks/>
          </p:cNvCxnSpPr>
          <p:nvPr/>
        </p:nvCxnSpPr>
        <p:spPr>
          <a:xfrm flipV="1">
            <a:off x="601125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671E62B-F560-4CEA-9E41-734EF223D006}"/>
              </a:ext>
            </a:extLst>
          </p:cNvPr>
          <p:cNvCxnSpPr>
            <a:cxnSpLocks/>
          </p:cNvCxnSpPr>
          <p:nvPr/>
        </p:nvCxnSpPr>
        <p:spPr>
          <a:xfrm flipV="1">
            <a:off x="5782017"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96E56A9A-846F-452B-84DE-4AAC4A483132}"/>
              </a:ext>
            </a:extLst>
          </p:cNvPr>
          <p:cNvSpPr txBox="1"/>
          <p:nvPr/>
        </p:nvSpPr>
        <p:spPr>
          <a:xfrm>
            <a:off x="5840295" y="3848154"/>
            <a:ext cx="341760" cy="276999"/>
          </a:xfrm>
          <a:prstGeom prst="rect">
            <a:avLst/>
          </a:prstGeom>
          <a:noFill/>
        </p:spPr>
        <p:txBody>
          <a:bodyPr wrap="none" rtlCol="0">
            <a:spAutoFit/>
          </a:bodyPr>
          <a:lstStyle/>
          <a:p>
            <a:pPr algn="ctr"/>
            <a:r>
              <a:rPr lang="en-GB" sz="1200" dirty="0"/>
              <a:t>50</a:t>
            </a:r>
          </a:p>
        </p:txBody>
      </p:sp>
      <p:cxnSp>
        <p:nvCxnSpPr>
          <p:cNvPr id="93" name="Straight Connector 92">
            <a:extLst>
              <a:ext uri="{FF2B5EF4-FFF2-40B4-BE49-F238E27FC236}">
                <a16:creationId xmlns:a16="http://schemas.microsoft.com/office/drawing/2014/main" id="{E0A8D80B-37A5-4933-B3D1-B10F40B88A81}"/>
              </a:ext>
            </a:extLst>
          </p:cNvPr>
          <p:cNvCxnSpPr>
            <a:cxnSpLocks/>
          </p:cNvCxnSpPr>
          <p:nvPr/>
        </p:nvCxnSpPr>
        <p:spPr>
          <a:xfrm>
            <a:off x="5778207" y="1948815"/>
            <a:ext cx="0" cy="18793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6D73BC-7F67-40B4-B837-15FC8372DB78}"/>
              </a:ext>
            </a:extLst>
          </p:cNvPr>
          <p:cNvCxnSpPr>
            <a:cxnSpLocks/>
          </p:cNvCxnSpPr>
          <p:nvPr/>
        </p:nvCxnSpPr>
        <p:spPr>
          <a:xfrm flipV="1">
            <a:off x="648115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3808469-1CD8-4DEA-922D-B7B176BFDB9A}"/>
              </a:ext>
            </a:extLst>
          </p:cNvPr>
          <p:cNvSpPr txBox="1"/>
          <p:nvPr/>
        </p:nvSpPr>
        <p:spPr>
          <a:xfrm>
            <a:off x="6310195" y="3848154"/>
            <a:ext cx="341760" cy="276999"/>
          </a:xfrm>
          <a:prstGeom prst="rect">
            <a:avLst/>
          </a:prstGeom>
          <a:noFill/>
        </p:spPr>
        <p:txBody>
          <a:bodyPr wrap="none" rtlCol="0">
            <a:spAutoFit/>
          </a:bodyPr>
          <a:lstStyle/>
          <a:p>
            <a:pPr algn="ctr"/>
            <a:r>
              <a:rPr lang="en-GB" sz="1200" dirty="0"/>
              <a:t>60</a:t>
            </a:r>
          </a:p>
        </p:txBody>
      </p:sp>
      <p:cxnSp>
        <p:nvCxnSpPr>
          <p:cNvPr id="96" name="Straight Connector 95">
            <a:extLst>
              <a:ext uri="{FF2B5EF4-FFF2-40B4-BE49-F238E27FC236}">
                <a16:creationId xmlns:a16="http://schemas.microsoft.com/office/drawing/2014/main" id="{B1EAEF12-C545-47CD-B470-359EBF484BE9}"/>
              </a:ext>
            </a:extLst>
          </p:cNvPr>
          <p:cNvCxnSpPr>
            <a:cxnSpLocks/>
          </p:cNvCxnSpPr>
          <p:nvPr/>
        </p:nvCxnSpPr>
        <p:spPr>
          <a:xfrm flipV="1">
            <a:off x="694851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D75554CF-395F-448C-BAB0-D628CD284E7A}"/>
              </a:ext>
            </a:extLst>
          </p:cNvPr>
          <p:cNvSpPr txBox="1"/>
          <p:nvPr/>
        </p:nvSpPr>
        <p:spPr>
          <a:xfrm>
            <a:off x="6777555" y="3848154"/>
            <a:ext cx="341760" cy="276999"/>
          </a:xfrm>
          <a:prstGeom prst="rect">
            <a:avLst/>
          </a:prstGeom>
          <a:noFill/>
        </p:spPr>
        <p:txBody>
          <a:bodyPr wrap="none" rtlCol="0">
            <a:spAutoFit/>
          </a:bodyPr>
          <a:lstStyle/>
          <a:p>
            <a:pPr algn="ctr"/>
            <a:r>
              <a:rPr lang="en-GB" sz="1200" dirty="0"/>
              <a:t>70</a:t>
            </a:r>
          </a:p>
        </p:txBody>
      </p:sp>
      <p:cxnSp>
        <p:nvCxnSpPr>
          <p:cNvPr id="98" name="Straight Connector 97">
            <a:extLst>
              <a:ext uri="{FF2B5EF4-FFF2-40B4-BE49-F238E27FC236}">
                <a16:creationId xmlns:a16="http://schemas.microsoft.com/office/drawing/2014/main" id="{50F277D8-569E-47F6-8F0D-B23EDC7DE68F}"/>
              </a:ext>
            </a:extLst>
          </p:cNvPr>
          <p:cNvCxnSpPr>
            <a:cxnSpLocks/>
          </p:cNvCxnSpPr>
          <p:nvPr/>
        </p:nvCxnSpPr>
        <p:spPr>
          <a:xfrm flipV="1">
            <a:off x="742349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235AFAED-1867-44DB-9A6D-CB36EAB0C8B6}"/>
              </a:ext>
            </a:extLst>
          </p:cNvPr>
          <p:cNvSpPr txBox="1"/>
          <p:nvPr/>
        </p:nvSpPr>
        <p:spPr>
          <a:xfrm>
            <a:off x="7252535" y="3848154"/>
            <a:ext cx="341760" cy="276999"/>
          </a:xfrm>
          <a:prstGeom prst="rect">
            <a:avLst/>
          </a:prstGeom>
          <a:noFill/>
        </p:spPr>
        <p:txBody>
          <a:bodyPr wrap="none" rtlCol="0">
            <a:spAutoFit/>
          </a:bodyPr>
          <a:lstStyle/>
          <a:p>
            <a:pPr algn="ctr"/>
            <a:r>
              <a:rPr lang="en-GB" sz="1200" dirty="0"/>
              <a:t>80</a:t>
            </a:r>
          </a:p>
        </p:txBody>
      </p:sp>
      <p:cxnSp>
        <p:nvCxnSpPr>
          <p:cNvPr id="100" name="Straight Connector 99">
            <a:extLst>
              <a:ext uri="{FF2B5EF4-FFF2-40B4-BE49-F238E27FC236}">
                <a16:creationId xmlns:a16="http://schemas.microsoft.com/office/drawing/2014/main" id="{FE35266D-86BD-4164-8E51-25C52F791576}"/>
              </a:ext>
            </a:extLst>
          </p:cNvPr>
          <p:cNvCxnSpPr>
            <a:cxnSpLocks/>
          </p:cNvCxnSpPr>
          <p:nvPr/>
        </p:nvCxnSpPr>
        <p:spPr>
          <a:xfrm flipV="1">
            <a:off x="789339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266F8F8B-915E-45E6-A107-E896B566AA03}"/>
              </a:ext>
            </a:extLst>
          </p:cNvPr>
          <p:cNvSpPr txBox="1"/>
          <p:nvPr/>
        </p:nvSpPr>
        <p:spPr>
          <a:xfrm>
            <a:off x="7722435" y="3848154"/>
            <a:ext cx="341760" cy="276999"/>
          </a:xfrm>
          <a:prstGeom prst="rect">
            <a:avLst/>
          </a:prstGeom>
          <a:noFill/>
        </p:spPr>
        <p:txBody>
          <a:bodyPr wrap="none" rtlCol="0">
            <a:spAutoFit/>
          </a:bodyPr>
          <a:lstStyle/>
          <a:p>
            <a:pPr algn="ctr"/>
            <a:r>
              <a:rPr lang="en-GB" sz="1200" dirty="0"/>
              <a:t>90</a:t>
            </a:r>
          </a:p>
        </p:txBody>
      </p:sp>
      <p:cxnSp>
        <p:nvCxnSpPr>
          <p:cNvPr id="102" name="Straight Connector 101">
            <a:extLst>
              <a:ext uri="{FF2B5EF4-FFF2-40B4-BE49-F238E27FC236}">
                <a16:creationId xmlns:a16="http://schemas.microsoft.com/office/drawing/2014/main" id="{3DFA14E7-99E7-48CD-BEB1-50C74DE0DD8D}"/>
              </a:ext>
            </a:extLst>
          </p:cNvPr>
          <p:cNvCxnSpPr>
            <a:cxnSpLocks/>
          </p:cNvCxnSpPr>
          <p:nvPr/>
        </p:nvCxnSpPr>
        <p:spPr>
          <a:xfrm flipV="1">
            <a:off x="836329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BE396EDC-404B-45A5-8F99-7D60C095E39D}"/>
              </a:ext>
            </a:extLst>
          </p:cNvPr>
          <p:cNvSpPr txBox="1"/>
          <p:nvPr/>
        </p:nvSpPr>
        <p:spPr>
          <a:xfrm>
            <a:off x="8153061" y="3848154"/>
            <a:ext cx="420308" cy="276999"/>
          </a:xfrm>
          <a:prstGeom prst="rect">
            <a:avLst/>
          </a:prstGeom>
          <a:noFill/>
        </p:spPr>
        <p:txBody>
          <a:bodyPr wrap="none" rtlCol="0">
            <a:spAutoFit/>
          </a:bodyPr>
          <a:lstStyle/>
          <a:p>
            <a:pPr algn="ctr"/>
            <a:r>
              <a:rPr lang="en-GB" sz="1200" dirty="0"/>
              <a:t>100</a:t>
            </a:r>
          </a:p>
        </p:txBody>
      </p:sp>
      <p:cxnSp>
        <p:nvCxnSpPr>
          <p:cNvPr id="104" name="Straight Connector 103">
            <a:extLst>
              <a:ext uri="{FF2B5EF4-FFF2-40B4-BE49-F238E27FC236}">
                <a16:creationId xmlns:a16="http://schemas.microsoft.com/office/drawing/2014/main" id="{98D55DEF-B8FC-4C3D-A433-2401A01726F2}"/>
              </a:ext>
            </a:extLst>
          </p:cNvPr>
          <p:cNvCxnSpPr>
            <a:cxnSpLocks/>
          </p:cNvCxnSpPr>
          <p:nvPr/>
        </p:nvCxnSpPr>
        <p:spPr>
          <a:xfrm flipV="1">
            <a:off x="884081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DD1E1E86-1945-450A-812A-101A0B266D65}"/>
              </a:ext>
            </a:extLst>
          </p:cNvPr>
          <p:cNvSpPr txBox="1"/>
          <p:nvPr/>
        </p:nvSpPr>
        <p:spPr>
          <a:xfrm>
            <a:off x="8630581" y="3848154"/>
            <a:ext cx="420308" cy="276999"/>
          </a:xfrm>
          <a:prstGeom prst="rect">
            <a:avLst/>
          </a:prstGeom>
          <a:noFill/>
        </p:spPr>
        <p:txBody>
          <a:bodyPr wrap="none" rtlCol="0">
            <a:spAutoFit/>
          </a:bodyPr>
          <a:lstStyle/>
          <a:p>
            <a:pPr algn="ctr"/>
            <a:r>
              <a:rPr lang="en-GB" sz="1200" dirty="0"/>
              <a:t>110</a:t>
            </a:r>
          </a:p>
        </p:txBody>
      </p:sp>
      <p:cxnSp>
        <p:nvCxnSpPr>
          <p:cNvPr id="106" name="Straight Connector 105">
            <a:extLst>
              <a:ext uri="{FF2B5EF4-FFF2-40B4-BE49-F238E27FC236}">
                <a16:creationId xmlns:a16="http://schemas.microsoft.com/office/drawing/2014/main" id="{5D7943D8-2F4E-421E-A935-C2F15168032C}"/>
              </a:ext>
            </a:extLst>
          </p:cNvPr>
          <p:cNvCxnSpPr>
            <a:cxnSpLocks/>
          </p:cNvCxnSpPr>
          <p:nvPr/>
        </p:nvCxnSpPr>
        <p:spPr>
          <a:xfrm flipV="1">
            <a:off x="930944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29386634-5B8D-4A7D-8E13-D98B9CA18C08}"/>
              </a:ext>
            </a:extLst>
          </p:cNvPr>
          <p:cNvSpPr txBox="1"/>
          <p:nvPr/>
        </p:nvSpPr>
        <p:spPr>
          <a:xfrm>
            <a:off x="9099211" y="3848154"/>
            <a:ext cx="420308" cy="276999"/>
          </a:xfrm>
          <a:prstGeom prst="rect">
            <a:avLst/>
          </a:prstGeom>
          <a:noFill/>
        </p:spPr>
        <p:txBody>
          <a:bodyPr wrap="none" rtlCol="0">
            <a:spAutoFit/>
          </a:bodyPr>
          <a:lstStyle/>
          <a:p>
            <a:pPr algn="ctr"/>
            <a:r>
              <a:rPr lang="en-GB" sz="1200" dirty="0"/>
              <a:t>120</a:t>
            </a:r>
          </a:p>
        </p:txBody>
      </p:sp>
      <p:sp>
        <p:nvSpPr>
          <p:cNvPr id="109" name="TextBox 108">
            <a:extLst>
              <a:ext uri="{FF2B5EF4-FFF2-40B4-BE49-F238E27FC236}">
                <a16:creationId xmlns:a16="http://schemas.microsoft.com/office/drawing/2014/main" id="{8B3FD102-F9D7-42D0-B753-C8236C490251}"/>
              </a:ext>
            </a:extLst>
          </p:cNvPr>
          <p:cNvSpPr txBox="1"/>
          <p:nvPr/>
        </p:nvSpPr>
        <p:spPr>
          <a:xfrm>
            <a:off x="5513173" y="3463979"/>
            <a:ext cx="263214" cy="276999"/>
          </a:xfrm>
          <a:prstGeom prst="rect">
            <a:avLst/>
          </a:prstGeom>
          <a:noFill/>
        </p:spPr>
        <p:txBody>
          <a:bodyPr wrap="none" rtlCol="0">
            <a:spAutoFit/>
          </a:bodyPr>
          <a:lstStyle/>
          <a:p>
            <a:r>
              <a:rPr lang="en-GB" sz="1200" dirty="0"/>
              <a:t>1</a:t>
            </a:r>
          </a:p>
        </p:txBody>
      </p:sp>
      <p:cxnSp>
        <p:nvCxnSpPr>
          <p:cNvPr id="110" name="Straight Connector 109">
            <a:extLst>
              <a:ext uri="{FF2B5EF4-FFF2-40B4-BE49-F238E27FC236}">
                <a16:creationId xmlns:a16="http://schemas.microsoft.com/office/drawing/2014/main" id="{9F9FED67-4D3F-471A-B7F0-3AFC877BABBC}"/>
              </a:ext>
            </a:extLst>
          </p:cNvPr>
          <p:cNvCxnSpPr>
            <a:cxnSpLocks/>
          </p:cNvCxnSpPr>
          <p:nvPr/>
        </p:nvCxnSpPr>
        <p:spPr>
          <a:xfrm>
            <a:off x="5726772" y="359502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955D15F7-47CB-4D79-A8DF-E7812202486A}"/>
              </a:ext>
            </a:extLst>
          </p:cNvPr>
          <p:cNvSpPr txBox="1"/>
          <p:nvPr/>
        </p:nvSpPr>
        <p:spPr>
          <a:xfrm>
            <a:off x="5513173" y="2991539"/>
            <a:ext cx="263214" cy="276999"/>
          </a:xfrm>
          <a:prstGeom prst="rect">
            <a:avLst/>
          </a:prstGeom>
          <a:noFill/>
        </p:spPr>
        <p:txBody>
          <a:bodyPr wrap="none" rtlCol="0">
            <a:spAutoFit/>
          </a:bodyPr>
          <a:lstStyle/>
          <a:p>
            <a:r>
              <a:rPr lang="en-GB" sz="1200" dirty="0"/>
              <a:t>3</a:t>
            </a:r>
          </a:p>
        </p:txBody>
      </p:sp>
      <p:cxnSp>
        <p:nvCxnSpPr>
          <p:cNvPr id="112" name="Straight Connector 111">
            <a:extLst>
              <a:ext uri="{FF2B5EF4-FFF2-40B4-BE49-F238E27FC236}">
                <a16:creationId xmlns:a16="http://schemas.microsoft.com/office/drawing/2014/main" id="{1DE166CB-CC4E-4618-B757-149D9AB57C96}"/>
              </a:ext>
            </a:extLst>
          </p:cNvPr>
          <p:cNvCxnSpPr>
            <a:cxnSpLocks/>
          </p:cNvCxnSpPr>
          <p:nvPr/>
        </p:nvCxnSpPr>
        <p:spPr>
          <a:xfrm>
            <a:off x="5726772" y="312258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08738E4-7633-4DC5-B988-0DA1E4EC60CB}"/>
              </a:ext>
            </a:extLst>
          </p:cNvPr>
          <p:cNvSpPr txBox="1"/>
          <p:nvPr/>
        </p:nvSpPr>
        <p:spPr>
          <a:xfrm>
            <a:off x="5513173" y="2757224"/>
            <a:ext cx="263214" cy="276999"/>
          </a:xfrm>
          <a:prstGeom prst="rect">
            <a:avLst/>
          </a:prstGeom>
          <a:noFill/>
        </p:spPr>
        <p:txBody>
          <a:bodyPr wrap="none" rtlCol="0">
            <a:spAutoFit/>
          </a:bodyPr>
          <a:lstStyle/>
          <a:p>
            <a:r>
              <a:rPr lang="en-GB" sz="1200" dirty="0"/>
              <a:t>4</a:t>
            </a:r>
          </a:p>
        </p:txBody>
      </p:sp>
      <p:cxnSp>
        <p:nvCxnSpPr>
          <p:cNvPr id="114" name="Straight Connector 113">
            <a:extLst>
              <a:ext uri="{FF2B5EF4-FFF2-40B4-BE49-F238E27FC236}">
                <a16:creationId xmlns:a16="http://schemas.microsoft.com/office/drawing/2014/main" id="{138C20F3-EDCD-4C27-BCFD-D5EBB75EA3C0}"/>
              </a:ext>
            </a:extLst>
          </p:cNvPr>
          <p:cNvCxnSpPr>
            <a:cxnSpLocks/>
          </p:cNvCxnSpPr>
          <p:nvPr/>
        </p:nvCxnSpPr>
        <p:spPr>
          <a:xfrm>
            <a:off x="5726772" y="2888272"/>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3CF5EEF6-B7F5-4D7D-81D5-AF17BC65900C}"/>
              </a:ext>
            </a:extLst>
          </p:cNvPr>
          <p:cNvSpPr txBox="1"/>
          <p:nvPr/>
        </p:nvSpPr>
        <p:spPr>
          <a:xfrm>
            <a:off x="5513173" y="2519099"/>
            <a:ext cx="263214" cy="276999"/>
          </a:xfrm>
          <a:prstGeom prst="rect">
            <a:avLst/>
          </a:prstGeom>
          <a:noFill/>
        </p:spPr>
        <p:txBody>
          <a:bodyPr wrap="none" rtlCol="0">
            <a:spAutoFit/>
          </a:bodyPr>
          <a:lstStyle/>
          <a:p>
            <a:r>
              <a:rPr lang="en-GB" sz="1200" dirty="0"/>
              <a:t>5</a:t>
            </a:r>
          </a:p>
        </p:txBody>
      </p:sp>
      <p:cxnSp>
        <p:nvCxnSpPr>
          <p:cNvPr id="116" name="Straight Connector 115">
            <a:extLst>
              <a:ext uri="{FF2B5EF4-FFF2-40B4-BE49-F238E27FC236}">
                <a16:creationId xmlns:a16="http://schemas.microsoft.com/office/drawing/2014/main" id="{A53C60D6-4311-4ADC-91E6-11BA3030466B}"/>
              </a:ext>
            </a:extLst>
          </p:cNvPr>
          <p:cNvCxnSpPr>
            <a:cxnSpLocks/>
          </p:cNvCxnSpPr>
          <p:nvPr/>
        </p:nvCxnSpPr>
        <p:spPr>
          <a:xfrm>
            <a:off x="5726772" y="265014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B21E83DB-39BE-4275-8A1A-900CA076FA81}"/>
              </a:ext>
            </a:extLst>
          </p:cNvPr>
          <p:cNvSpPr txBox="1"/>
          <p:nvPr/>
        </p:nvSpPr>
        <p:spPr>
          <a:xfrm>
            <a:off x="5513173" y="2286689"/>
            <a:ext cx="263214" cy="276999"/>
          </a:xfrm>
          <a:prstGeom prst="rect">
            <a:avLst/>
          </a:prstGeom>
          <a:noFill/>
        </p:spPr>
        <p:txBody>
          <a:bodyPr wrap="none" rtlCol="0">
            <a:spAutoFit/>
          </a:bodyPr>
          <a:lstStyle/>
          <a:p>
            <a:r>
              <a:rPr lang="en-GB" sz="1200" dirty="0"/>
              <a:t>6</a:t>
            </a:r>
          </a:p>
        </p:txBody>
      </p:sp>
      <p:cxnSp>
        <p:nvCxnSpPr>
          <p:cNvPr id="129" name="Straight Connector 128">
            <a:extLst>
              <a:ext uri="{FF2B5EF4-FFF2-40B4-BE49-F238E27FC236}">
                <a16:creationId xmlns:a16="http://schemas.microsoft.com/office/drawing/2014/main" id="{B88ABA9A-228D-48B9-A2E9-79D69223D91C}"/>
              </a:ext>
            </a:extLst>
          </p:cNvPr>
          <p:cNvCxnSpPr>
            <a:cxnSpLocks/>
          </p:cNvCxnSpPr>
          <p:nvPr/>
        </p:nvCxnSpPr>
        <p:spPr>
          <a:xfrm>
            <a:off x="5726772" y="241773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3979C10B-A751-424D-ACFA-A3D303CD0E62}"/>
              </a:ext>
            </a:extLst>
          </p:cNvPr>
          <p:cNvSpPr txBox="1"/>
          <p:nvPr/>
        </p:nvSpPr>
        <p:spPr>
          <a:xfrm>
            <a:off x="5513173" y="2050469"/>
            <a:ext cx="263214" cy="276999"/>
          </a:xfrm>
          <a:prstGeom prst="rect">
            <a:avLst/>
          </a:prstGeom>
          <a:noFill/>
        </p:spPr>
        <p:txBody>
          <a:bodyPr wrap="none" rtlCol="0">
            <a:spAutoFit/>
          </a:bodyPr>
          <a:lstStyle/>
          <a:p>
            <a:r>
              <a:rPr lang="en-GB" sz="1200" dirty="0"/>
              <a:t>7</a:t>
            </a:r>
          </a:p>
        </p:txBody>
      </p:sp>
      <p:cxnSp>
        <p:nvCxnSpPr>
          <p:cNvPr id="143" name="Straight Connector 142">
            <a:extLst>
              <a:ext uri="{FF2B5EF4-FFF2-40B4-BE49-F238E27FC236}">
                <a16:creationId xmlns:a16="http://schemas.microsoft.com/office/drawing/2014/main" id="{72F86170-1CD8-4D15-B580-FB02A7C3CD6F}"/>
              </a:ext>
            </a:extLst>
          </p:cNvPr>
          <p:cNvCxnSpPr>
            <a:cxnSpLocks/>
          </p:cNvCxnSpPr>
          <p:nvPr/>
        </p:nvCxnSpPr>
        <p:spPr>
          <a:xfrm>
            <a:off x="5726772" y="218151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75EC55D2-105F-4BC7-9FC9-A388A0DED202}"/>
              </a:ext>
            </a:extLst>
          </p:cNvPr>
          <p:cNvSpPr txBox="1"/>
          <p:nvPr/>
        </p:nvSpPr>
        <p:spPr>
          <a:xfrm>
            <a:off x="5513173" y="1818059"/>
            <a:ext cx="263214" cy="276999"/>
          </a:xfrm>
          <a:prstGeom prst="rect">
            <a:avLst/>
          </a:prstGeom>
          <a:noFill/>
        </p:spPr>
        <p:txBody>
          <a:bodyPr wrap="none" rtlCol="0">
            <a:spAutoFit/>
          </a:bodyPr>
          <a:lstStyle/>
          <a:p>
            <a:r>
              <a:rPr lang="en-GB" sz="1200" dirty="0"/>
              <a:t>8</a:t>
            </a:r>
          </a:p>
        </p:txBody>
      </p:sp>
      <p:cxnSp>
        <p:nvCxnSpPr>
          <p:cNvPr id="147" name="Straight Connector 146">
            <a:extLst>
              <a:ext uri="{FF2B5EF4-FFF2-40B4-BE49-F238E27FC236}">
                <a16:creationId xmlns:a16="http://schemas.microsoft.com/office/drawing/2014/main" id="{9F4A5396-EF6D-4594-80B3-165523BBA777}"/>
              </a:ext>
            </a:extLst>
          </p:cNvPr>
          <p:cNvCxnSpPr>
            <a:cxnSpLocks/>
          </p:cNvCxnSpPr>
          <p:nvPr/>
        </p:nvCxnSpPr>
        <p:spPr>
          <a:xfrm>
            <a:off x="5726772" y="194910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9ED6252-B090-4163-81A2-6119D0DA004F}"/>
              </a:ext>
            </a:extLst>
          </p:cNvPr>
          <p:cNvCxnSpPr>
            <a:cxnSpLocks/>
          </p:cNvCxnSpPr>
          <p:nvPr/>
        </p:nvCxnSpPr>
        <p:spPr>
          <a:xfrm flipH="1">
            <a:off x="5788025" y="3729990"/>
            <a:ext cx="51435" cy="1011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34020F5-F3A8-43C3-A86F-640713B6A2A9}"/>
              </a:ext>
            </a:extLst>
          </p:cNvPr>
          <p:cNvCxnSpPr>
            <a:cxnSpLocks/>
          </p:cNvCxnSpPr>
          <p:nvPr/>
        </p:nvCxnSpPr>
        <p:spPr>
          <a:xfrm>
            <a:off x="5841365" y="3726180"/>
            <a:ext cx="41910" cy="186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B0F1022-A656-4E24-B044-ECBA93F9F9D0}"/>
              </a:ext>
            </a:extLst>
          </p:cNvPr>
          <p:cNvCxnSpPr>
            <a:cxnSpLocks/>
          </p:cNvCxnSpPr>
          <p:nvPr/>
        </p:nvCxnSpPr>
        <p:spPr>
          <a:xfrm flipH="1">
            <a:off x="5885180" y="3830955"/>
            <a:ext cx="120015" cy="723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2BD9BE5-9990-4AAA-8D50-7D4E257FD122}"/>
              </a:ext>
            </a:extLst>
          </p:cNvPr>
          <p:cNvCxnSpPr>
            <a:cxnSpLocks/>
          </p:cNvCxnSpPr>
          <p:nvPr/>
        </p:nvCxnSpPr>
        <p:spPr>
          <a:xfrm flipH="1">
            <a:off x="5999480" y="3831101"/>
            <a:ext cx="35547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C23BE3D-664D-48E0-BD85-5A9D79CC32A4}"/>
              </a:ext>
            </a:extLst>
          </p:cNvPr>
          <p:cNvSpPr txBox="1"/>
          <p:nvPr/>
        </p:nvSpPr>
        <p:spPr>
          <a:xfrm>
            <a:off x="5115993" y="4229276"/>
            <a:ext cx="3871701" cy="1569660"/>
          </a:xfrm>
          <a:prstGeom prst="rect">
            <a:avLst/>
          </a:prstGeom>
          <a:noFill/>
        </p:spPr>
        <p:txBody>
          <a:bodyPr wrap="none" rtlCol="0">
            <a:spAutoFit/>
          </a:bodyPr>
          <a:lstStyle/>
          <a:p>
            <a:pPr marL="228600" indent="-228600">
              <a:buAutoNum type="alphaLcParenR"/>
            </a:pPr>
            <a:r>
              <a:rPr lang="en-GB" sz="1200" dirty="0"/>
              <a:t>What is the modal group?</a:t>
            </a:r>
          </a:p>
          <a:p>
            <a:pPr marL="228600" indent="-228600">
              <a:buAutoNum type="alphaLcParenR"/>
            </a:pPr>
            <a:r>
              <a:rPr lang="en-GB" sz="1200" dirty="0"/>
              <a:t>Calculate an estimate for the median.</a:t>
            </a:r>
          </a:p>
          <a:p>
            <a:pPr marL="228600" indent="-228600">
              <a:buAutoNum type="alphaLcParenR"/>
            </a:pPr>
            <a:r>
              <a:rPr lang="en-GB" sz="1200" dirty="0"/>
              <a:t>Calculate the lower and upper quartiles.</a:t>
            </a:r>
          </a:p>
          <a:p>
            <a:pPr marL="228600" indent="-228600">
              <a:buAutoNum type="alphaLcParenR"/>
            </a:pPr>
            <a:r>
              <a:rPr lang="en-GB" sz="1200" dirty="0"/>
              <a:t>What is the interquartile range?</a:t>
            </a:r>
          </a:p>
          <a:p>
            <a:pPr marL="228600" indent="-228600">
              <a:buAutoNum type="alphaLcParenR"/>
            </a:pPr>
            <a:endParaRPr lang="en-GB" sz="1200" dirty="0"/>
          </a:p>
          <a:p>
            <a:pPr marL="228600" indent="-228600">
              <a:buAutoNum type="alphaLcParenR"/>
            </a:pPr>
            <a:r>
              <a:rPr lang="en-GB" sz="1200" dirty="0"/>
              <a:t>Estimate how many students got less than 55 marks</a:t>
            </a:r>
          </a:p>
          <a:p>
            <a:pPr marL="228600" indent="-228600">
              <a:buAutoNum type="alphaLcParenR"/>
            </a:pPr>
            <a:endParaRPr lang="en-GB" sz="1200" dirty="0"/>
          </a:p>
          <a:p>
            <a:pPr marL="228600" indent="-228600">
              <a:buAutoNum type="alphaLcParenR"/>
            </a:pPr>
            <a:r>
              <a:rPr lang="en-GB" sz="1200" dirty="0"/>
              <a:t>Estimate how many students got more than 115 marks.</a:t>
            </a:r>
          </a:p>
        </p:txBody>
      </p:sp>
      <p:sp>
        <p:nvSpPr>
          <p:cNvPr id="173" name="TextBox 172">
            <a:extLst>
              <a:ext uri="{FF2B5EF4-FFF2-40B4-BE49-F238E27FC236}">
                <a16:creationId xmlns:a16="http://schemas.microsoft.com/office/drawing/2014/main" id="{C2DDF048-81AD-4F47-9290-381CF0FB0F2D}"/>
              </a:ext>
            </a:extLst>
          </p:cNvPr>
          <p:cNvSpPr txBox="1"/>
          <p:nvPr/>
        </p:nvSpPr>
        <p:spPr>
          <a:xfrm>
            <a:off x="5186743" y="5917223"/>
            <a:ext cx="3340851" cy="830997"/>
          </a:xfrm>
          <a:prstGeom prst="rect">
            <a:avLst/>
          </a:prstGeom>
          <a:noFill/>
        </p:spPr>
        <p:txBody>
          <a:bodyPr wrap="none" rtlCol="0">
            <a:spAutoFit/>
          </a:bodyPr>
          <a:lstStyle/>
          <a:p>
            <a:r>
              <a:rPr lang="en-GB" sz="1200" dirty="0"/>
              <a:t>3) 20% of the students got an ‘outstanding’ score.</a:t>
            </a:r>
          </a:p>
          <a:p>
            <a:endParaRPr lang="en-GB" sz="1200" dirty="0"/>
          </a:p>
          <a:p>
            <a:pPr marL="228600" indent="-228600">
              <a:buAutoNum type="alphaLcParenR"/>
            </a:pPr>
            <a:r>
              <a:rPr lang="en-GB" sz="1200" dirty="0"/>
              <a:t>How many students got an outstanding score?</a:t>
            </a:r>
          </a:p>
          <a:p>
            <a:pPr marL="228600" indent="-228600">
              <a:buAutoNum type="alphaLcParenR"/>
            </a:pPr>
            <a:r>
              <a:rPr lang="en-GB" sz="1200" dirty="0"/>
              <a:t>What score was the boundary for ‘outstanding’</a:t>
            </a:r>
          </a:p>
        </p:txBody>
      </p:sp>
      <p:cxnSp>
        <p:nvCxnSpPr>
          <p:cNvPr id="18" name="Straight Connector 17">
            <a:extLst>
              <a:ext uri="{FF2B5EF4-FFF2-40B4-BE49-F238E27FC236}">
                <a16:creationId xmlns:a16="http://schemas.microsoft.com/office/drawing/2014/main" id="{0FC35E46-FAA7-46CF-B344-AE7B308510FF}"/>
              </a:ext>
            </a:extLst>
          </p:cNvPr>
          <p:cNvCxnSpPr>
            <a:cxnSpLocks/>
          </p:cNvCxnSpPr>
          <p:nvPr/>
        </p:nvCxnSpPr>
        <p:spPr>
          <a:xfrm>
            <a:off x="497350" y="1510372"/>
            <a:ext cx="0" cy="1417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D549F213-12A9-4450-B16B-D2A430592EFC}"/>
              </a:ext>
            </a:extLst>
          </p:cNvPr>
          <p:cNvSpPr txBox="1"/>
          <p:nvPr/>
        </p:nvSpPr>
        <p:spPr>
          <a:xfrm>
            <a:off x="25658" y="6543236"/>
            <a:ext cx="2455031" cy="276999"/>
          </a:xfrm>
          <a:prstGeom prst="rect">
            <a:avLst/>
          </a:prstGeom>
          <a:noFill/>
        </p:spPr>
        <p:txBody>
          <a:bodyPr wrap="none" rtlCol="0">
            <a:spAutoFit/>
          </a:bodyPr>
          <a:lstStyle/>
          <a:p>
            <a:r>
              <a:rPr lang="en-GB" sz="1200" dirty="0"/>
              <a:t>d)  Estimate the inter-quartile range.</a:t>
            </a:r>
          </a:p>
        </p:txBody>
      </p:sp>
    </p:spTree>
    <p:extLst>
      <p:ext uri="{BB962C8B-B14F-4D97-AF65-F5344CB8AC3E}">
        <p14:creationId xmlns:p14="http://schemas.microsoft.com/office/powerpoint/2010/main" val="494966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223927B-3A33-4269-924F-BAD72E3353BC}"/>
              </a:ext>
            </a:extLst>
          </p:cNvPr>
          <p:cNvSpPr/>
          <p:nvPr/>
        </p:nvSpPr>
        <p:spPr>
          <a:xfrm>
            <a:off x="7620" y="7620"/>
            <a:ext cx="9874934" cy="6838950"/>
          </a:xfrm>
          <a:prstGeom prst="roundRect">
            <a:avLst>
              <a:gd name="adj" fmla="val 207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7E18450-7A47-4E2E-841B-B413166E4333}"/>
              </a:ext>
            </a:extLst>
          </p:cNvPr>
          <p:cNvSpPr txBox="1"/>
          <p:nvPr/>
        </p:nvSpPr>
        <p:spPr>
          <a:xfrm>
            <a:off x="1996057" y="-26377"/>
            <a:ext cx="90101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Histograms</a:t>
            </a:r>
          </a:p>
        </p:txBody>
      </p:sp>
      <p:sp>
        <p:nvSpPr>
          <p:cNvPr id="11" name="TextBox 10">
            <a:extLst>
              <a:ext uri="{FF2B5EF4-FFF2-40B4-BE49-F238E27FC236}">
                <a16:creationId xmlns:a16="http://schemas.microsoft.com/office/drawing/2014/main" id="{7CBD936F-0A13-4AC9-BEA1-8F0AB8BBFA55}"/>
              </a:ext>
            </a:extLst>
          </p:cNvPr>
          <p:cNvSpPr txBox="1"/>
          <p:nvPr/>
        </p:nvSpPr>
        <p:spPr>
          <a:xfrm>
            <a:off x="173509" y="198119"/>
            <a:ext cx="469596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People were surveyed about the time it took to get to their local shop.</a:t>
            </a:r>
          </a:p>
        </p:txBody>
      </p:sp>
      <p:pic>
        <p:nvPicPr>
          <p:cNvPr id="12" name="Picture 11">
            <a:extLst>
              <a:ext uri="{FF2B5EF4-FFF2-40B4-BE49-F238E27FC236}">
                <a16:creationId xmlns:a16="http://schemas.microsoft.com/office/drawing/2014/main" id="{F6ECFA48-ED68-420A-BDD2-3E1D23A64535}"/>
              </a:ext>
            </a:extLst>
          </p:cNvPr>
          <p:cNvPicPr>
            <a:picLocks noChangeAspect="1"/>
          </p:cNvPicPr>
          <p:nvPr/>
        </p:nvPicPr>
        <p:blipFill rotWithShape="1">
          <a:blip r:embed="rId2"/>
          <a:srcRect l="-795" t="54746" r="54907" b="-1"/>
          <a:stretch/>
        </p:blipFill>
        <p:spPr>
          <a:xfrm>
            <a:off x="1274885" y="2800836"/>
            <a:ext cx="2362395" cy="2331531"/>
          </a:xfrm>
          <a:prstGeom prst="rect">
            <a:avLst/>
          </a:prstGeom>
        </p:spPr>
      </p:pic>
      <mc:AlternateContent xmlns:mc="http://schemas.openxmlformats.org/markup-compatibility/2006" xmlns:a14="http://schemas.microsoft.com/office/drawing/2010/main">
        <mc:Choice Requires="a14">
          <p:graphicFrame>
            <p:nvGraphicFramePr>
              <p:cNvPr id="13" name="Table 2">
                <a:extLst>
                  <a:ext uri="{FF2B5EF4-FFF2-40B4-BE49-F238E27FC236}">
                    <a16:creationId xmlns:a16="http://schemas.microsoft.com/office/drawing/2014/main" id="{631E1670-B2CF-4CAE-8C49-E041FC6B3598}"/>
                  </a:ext>
                </a:extLst>
              </p:cNvPr>
              <p:cNvGraphicFramePr>
                <a:graphicFrameLocks noGrp="1"/>
              </p:cNvGraphicFramePr>
              <p:nvPr>
                <p:extLst/>
              </p:nvPr>
            </p:nvGraphicFramePr>
            <p:xfrm>
              <a:off x="109272" y="478077"/>
              <a:ext cx="4700119" cy="1137950"/>
            </p:xfrm>
            <a:graphic>
              <a:graphicData uri="http://schemas.openxmlformats.org/drawingml/2006/table">
                <a:tbl>
                  <a:tblPr firstRow="1" bandRow="1">
                    <a:tableStyleId>{5C22544A-7EE6-4342-B048-85BDC9FD1C3A}</a:tableStyleId>
                  </a:tblPr>
                  <a:tblGrid>
                    <a:gridCol w="1109624">
                      <a:extLst>
                        <a:ext uri="{9D8B030D-6E8A-4147-A177-3AD203B41FA5}">
                          <a16:colId xmlns:a16="http://schemas.microsoft.com/office/drawing/2014/main" val="2494117476"/>
                        </a:ext>
                      </a:extLst>
                    </a:gridCol>
                    <a:gridCol w="1109624">
                      <a:extLst>
                        <a:ext uri="{9D8B030D-6E8A-4147-A177-3AD203B41FA5}">
                          <a16:colId xmlns:a16="http://schemas.microsoft.com/office/drawing/2014/main" val="1082007068"/>
                        </a:ext>
                      </a:extLst>
                    </a:gridCol>
                    <a:gridCol w="1109624">
                      <a:extLst>
                        <a:ext uri="{9D8B030D-6E8A-4147-A177-3AD203B41FA5}">
                          <a16:colId xmlns:a16="http://schemas.microsoft.com/office/drawing/2014/main" val="2831476083"/>
                        </a:ext>
                      </a:extLst>
                    </a:gridCol>
                    <a:gridCol w="1371247">
                      <a:extLst>
                        <a:ext uri="{9D8B030D-6E8A-4147-A177-3AD203B41FA5}">
                          <a16:colId xmlns:a16="http://schemas.microsoft.com/office/drawing/2014/main" val="1057715055"/>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ysClr val="windowText" lastClr="000000"/>
                              </a:solidFill>
                              <a:latin typeface="+mn-lt"/>
                            </a:rPr>
                            <a:t>0 </a:t>
                          </a:r>
                          <a14:m>
                            <m:oMath xmlns:m="http://schemas.openxmlformats.org/officeDocument/2006/math">
                              <m:r>
                                <a:rPr lang="en-GB" sz="1200" i="1" smtClean="0">
                                  <a:latin typeface="Cambria Math" panose="02040503050406030204" pitchFamily="18" charset="0"/>
                                </a:rPr>
                                <m:t>&lt;</m:t>
                              </m:r>
                            </m:oMath>
                          </a14:m>
                          <a:r>
                            <a:rPr lang="en-GB" sz="1200" dirty="0">
                              <a:solidFill>
                                <a:sysClr val="windowText" lastClr="000000"/>
                              </a:solidFill>
                              <a:latin typeface="+mn-lt"/>
                              <a:cs typeface="Arial" panose="020B0604020202020204" pitchFamily="34" charset="0"/>
                            </a:rPr>
                            <a:t> </a:t>
                          </a:r>
                          <a:r>
                            <a:rPr lang="en-GB" sz="1200" i="1" dirty="0">
                              <a:solidFill>
                                <a:sysClr val="windowText" lastClr="000000"/>
                              </a:solidFill>
                              <a:latin typeface="+mn-lt"/>
                              <a:cs typeface="Arial" panose="020B0604020202020204" pitchFamily="34" charset="0"/>
                            </a:rPr>
                            <a:t>t</a:t>
                          </a:r>
                          <a:r>
                            <a:rPr lang="en-GB" sz="1200" dirty="0">
                              <a:solidFill>
                                <a:sysClr val="windowText" lastClr="000000"/>
                              </a:solidFill>
                              <a:latin typeface="+mn-lt"/>
                              <a:cs typeface="Arial" panose="020B0604020202020204" pitchFamily="34" charset="0"/>
                            </a:rPr>
                            <a:t> ⩽ 10</a:t>
                          </a:r>
                          <a:endParaRPr lang="en-GB" sz="1200" dirty="0">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15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15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20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mn-lt"/>
                              <a:ea typeface="+mn-ea"/>
                              <a:cs typeface="+mn-cs"/>
                            </a:rPr>
                            <a:t>20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 40</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996490"/>
                      </a:ext>
                    </a:extLst>
                  </a:tr>
                </a:tbl>
              </a:graphicData>
            </a:graphic>
          </p:graphicFrame>
        </mc:Choice>
        <mc:Fallback xmlns="">
          <p:graphicFrame>
            <p:nvGraphicFramePr>
              <p:cNvPr id="13" name="Table 2">
                <a:extLst>
                  <a:ext uri="{FF2B5EF4-FFF2-40B4-BE49-F238E27FC236}">
                    <a16:creationId xmlns:a16="http://schemas.microsoft.com/office/drawing/2014/main" id="{631E1670-B2CF-4CAE-8C49-E041FC6B3598}"/>
                  </a:ext>
                </a:extLst>
              </p:cNvPr>
              <p:cNvGraphicFramePr>
                <a:graphicFrameLocks noGrp="1"/>
              </p:cNvGraphicFramePr>
              <p:nvPr>
                <p:extLst>
                  <p:ext uri="{D42A27DB-BD31-4B8C-83A1-F6EECF244321}">
                    <p14:modId xmlns:p14="http://schemas.microsoft.com/office/powerpoint/2010/main" val="1629574677"/>
                  </p:ext>
                </p:extLst>
              </p:nvPr>
            </p:nvGraphicFramePr>
            <p:xfrm>
              <a:off x="109272" y="478077"/>
              <a:ext cx="4700119" cy="1137950"/>
            </p:xfrm>
            <a:graphic>
              <a:graphicData uri="http://schemas.openxmlformats.org/drawingml/2006/table">
                <a:tbl>
                  <a:tblPr firstRow="1" bandRow="1">
                    <a:tableStyleId>{5C22544A-7EE6-4342-B048-85BDC9FD1C3A}</a:tableStyleId>
                  </a:tblPr>
                  <a:tblGrid>
                    <a:gridCol w="1109624">
                      <a:extLst>
                        <a:ext uri="{9D8B030D-6E8A-4147-A177-3AD203B41FA5}">
                          <a16:colId xmlns:a16="http://schemas.microsoft.com/office/drawing/2014/main" val="2494117476"/>
                        </a:ext>
                      </a:extLst>
                    </a:gridCol>
                    <a:gridCol w="1109624">
                      <a:extLst>
                        <a:ext uri="{9D8B030D-6E8A-4147-A177-3AD203B41FA5}">
                          <a16:colId xmlns:a16="http://schemas.microsoft.com/office/drawing/2014/main" val="1082007068"/>
                        </a:ext>
                      </a:extLst>
                    </a:gridCol>
                    <a:gridCol w="1109624">
                      <a:extLst>
                        <a:ext uri="{9D8B030D-6E8A-4147-A177-3AD203B41FA5}">
                          <a16:colId xmlns:a16="http://schemas.microsoft.com/office/drawing/2014/main" val="2831476083"/>
                        </a:ext>
                      </a:extLst>
                    </a:gridCol>
                    <a:gridCol w="1371247">
                      <a:extLst>
                        <a:ext uri="{9D8B030D-6E8A-4147-A177-3AD203B41FA5}">
                          <a16:colId xmlns:a16="http://schemas.microsoft.com/office/drawing/2014/main" val="1057715055"/>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t="-113514" r="-325275" b="-337838"/>
                          </a:stretch>
                        </a:blip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t="-207895" r="-325275" b="-228947"/>
                          </a:stretch>
                        </a:blip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t="-316216" r="-325275" b="-135135"/>
                          </a:stretch>
                        </a:blip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t="-405263" r="-325275" b="-31579"/>
                          </a:stretch>
                        </a:blipFill>
                      </a:tcPr>
                    </a:tc>
                    <a:tc>
                      <a:txBody>
                        <a:bodyPr/>
                        <a:lstStyle/>
                        <a:p>
                          <a:pPr algn="ctr"/>
                          <a:r>
                            <a:rPr lang="en-GB" sz="1200" b="0" dirty="0">
                              <a:solidFill>
                                <a:sysClr val="windowText" lastClr="000000"/>
                              </a:solidFill>
                              <a:latin typeface="+mn-lt"/>
                            </a:rPr>
                            <a:t>30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996490"/>
                      </a:ext>
                    </a:extLst>
                  </a:tr>
                </a:tbl>
              </a:graphicData>
            </a:graphic>
          </p:graphicFrame>
        </mc:Fallback>
      </mc:AlternateContent>
      <p:sp>
        <p:nvSpPr>
          <p:cNvPr id="15" name="TextBox 14">
            <a:extLst>
              <a:ext uri="{FF2B5EF4-FFF2-40B4-BE49-F238E27FC236}">
                <a16:creationId xmlns:a16="http://schemas.microsoft.com/office/drawing/2014/main" id="{C1DBA086-BBFB-443D-939D-30D4FFB069DA}"/>
              </a:ext>
            </a:extLst>
          </p:cNvPr>
          <p:cNvSpPr txBox="1"/>
          <p:nvPr/>
        </p:nvSpPr>
        <p:spPr>
          <a:xfrm>
            <a:off x="97504" y="1636346"/>
            <a:ext cx="4752711" cy="11233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Notice that the classes (groups) are different sizes.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represent them fairly, we must show how </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relatively</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dense the class 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do this using ‘Frequency Density’: Frequency ÷ Class Width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Complete Class Width &amp; Frequency Density for each class.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Use the data to complete the histogram.</a:t>
            </a:r>
          </a:p>
        </p:txBody>
      </p:sp>
      <p:sp>
        <p:nvSpPr>
          <p:cNvPr id="16" name="TextBox 15">
            <a:extLst>
              <a:ext uri="{FF2B5EF4-FFF2-40B4-BE49-F238E27FC236}">
                <a16:creationId xmlns:a16="http://schemas.microsoft.com/office/drawing/2014/main" id="{47A266C8-5ACF-4B9F-8701-257078D234FD}"/>
              </a:ext>
            </a:extLst>
          </p:cNvPr>
          <p:cNvSpPr txBox="1"/>
          <p:nvPr/>
        </p:nvSpPr>
        <p:spPr>
          <a:xfrm>
            <a:off x="1058795" y="4983093"/>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4" name="TextBox 23">
            <a:extLst>
              <a:ext uri="{FF2B5EF4-FFF2-40B4-BE49-F238E27FC236}">
                <a16:creationId xmlns:a16="http://schemas.microsoft.com/office/drawing/2014/main" id="{5844192C-E419-46D3-8CEC-607FA97621B3}"/>
              </a:ext>
            </a:extLst>
          </p:cNvPr>
          <p:cNvSpPr txBox="1"/>
          <p:nvPr/>
        </p:nvSpPr>
        <p:spPr>
          <a:xfrm>
            <a:off x="1934792" y="5297765"/>
            <a:ext cx="11095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Time,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t, </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(mins)</a:t>
            </a:r>
          </a:p>
        </p:txBody>
      </p:sp>
      <p:sp>
        <p:nvSpPr>
          <p:cNvPr id="25" name="TextBox 24">
            <a:extLst>
              <a:ext uri="{FF2B5EF4-FFF2-40B4-BE49-F238E27FC236}">
                <a16:creationId xmlns:a16="http://schemas.microsoft.com/office/drawing/2014/main" id="{D3031F0A-F4D3-4B1D-8B67-4AD088495E8C}"/>
              </a:ext>
            </a:extLst>
          </p:cNvPr>
          <p:cNvSpPr txBox="1"/>
          <p:nvPr/>
        </p:nvSpPr>
        <p:spPr>
          <a:xfrm rot="16200000">
            <a:off x="263425" y="3953291"/>
            <a:ext cx="136595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Frequency Density</a:t>
            </a:r>
          </a:p>
        </p:txBody>
      </p:sp>
      <p:sp>
        <p:nvSpPr>
          <p:cNvPr id="26" name="TextBox 25">
            <a:extLst>
              <a:ext uri="{FF2B5EF4-FFF2-40B4-BE49-F238E27FC236}">
                <a16:creationId xmlns:a16="http://schemas.microsoft.com/office/drawing/2014/main" id="{D0890F65-CABF-4640-A983-FEAC6C040D81}"/>
              </a:ext>
            </a:extLst>
          </p:cNvPr>
          <p:cNvSpPr txBox="1"/>
          <p:nvPr/>
        </p:nvSpPr>
        <p:spPr>
          <a:xfrm>
            <a:off x="1058795" y="4471283"/>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7" name="TextBox 26">
            <a:extLst>
              <a:ext uri="{FF2B5EF4-FFF2-40B4-BE49-F238E27FC236}">
                <a16:creationId xmlns:a16="http://schemas.microsoft.com/office/drawing/2014/main" id="{19183CF3-1DB3-4822-AEF3-0FC20FE172BD}"/>
              </a:ext>
            </a:extLst>
          </p:cNvPr>
          <p:cNvSpPr txBox="1"/>
          <p:nvPr/>
        </p:nvSpPr>
        <p:spPr>
          <a:xfrm>
            <a:off x="1058795" y="3959473"/>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8" name="TextBox 27">
            <a:extLst>
              <a:ext uri="{FF2B5EF4-FFF2-40B4-BE49-F238E27FC236}">
                <a16:creationId xmlns:a16="http://schemas.microsoft.com/office/drawing/2014/main" id="{9DD95A48-518E-4EFF-A418-DC7C1C22FA04}"/>
              </a:ext>
            </a:extLst>
          </p:cNvPr>
          <p:cNvSpPr txBox="1"/>
          <p:nvPr/>
        </p:nvSpPr>
        <p:spPr>
          <a:xfrm>
            <a:off x="1058795" y="3447663"/>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9" name="TextBox 28">
            <a:extLst>
              <a:ext uri="{FF2B5EF4-FFF2-40B4-BE49-F238E27FC236}">
                <a16:creationId xmlns:a16="http://schemas.microsoft.com/office/drawing/2014/main" id="{9C266D7A-1EF5-4881-AD77-34D2A1F7F6F4}"/>
              </a:ext>
            </a:extLst>
          </p:cNvPr>
          <p:cNvSpPr txBox="1"/>
          <p:nvPr/>
        </p:nvSpPr>
        <p:spPr>
          <a:xfrm>
            <a:off x="1058795" y="2935853"/>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cxnSp>
        <p:nvCxnSpPr>
          <p:cNvPr id="32" name="Straight Connector 31">
            <a:extLst>
              <a:ext uri="{FF2B5EF4-FFF2-40B4-BE49-F238E27FC236}">
                <a16:creationId xmlns:a16="http://schemas.microsoft.com/office/drawing/2014/main" id="{92C704E6-24D1-48AB-AF0F-1EE039BC8CAB}"/>
              </a:ext>
            </a:extLst>
          </p:cNvPr>
          <p:cNvCxnSpPr>
            <a:cxnSpLocks/>
          </p:cNvCxnSpPr>
          <p:nvPr/>
        </p:nvCxnSpPr>
        <p:spPr>
          <a:xfrm>
            <a:off x="1272394" y="3063091"/>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54A218-20F6-43C6-A80E-92158B43C717}"/>
              </a:ext>
            </a:extLst>
          </p:cNvPr>
          <p:cNvCxnSpPr>
            <a:cxnSpLocks/>
          </p:cNvCxnSpPr>
          <p:nvPr/>
        </p:nvCxnSpPr>
        <p:spPr>
          <a:xfrm>
            <a:off x="1272394" y="3573631"/>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0528B6E-DB56-414F-B039-29A8041BD99C}"/>
              </a:ext>
            </a:extLst>
          </p:cNvPr>
          <p:cNvCxnSpPr>
            <a:cxnSpLocks/>
          </p:cNvCxnSpPr>
          <p:nvPr/>
        </p:nvCxnSpPr>
        <p:spPr>
          <a:xfrm>
            <a:off x="1272394" y="4091791"/>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2CAA09-A509-4F41-BF09-2FF4C258DED0}"/>
              </a:ext>
            </a:extLst>
          </p:cNvPr>
          <p:cNvCxnSpPr>
            <a:cxnSpLocks/>
          </p:cNvCxnSpPr>
          <p:nvPr/>
        </p:nvCxnSpPr>
        <p:spPr>
          <a:xfrm>
            <a:off x="1272394" y="4602331"/>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C7FA77-0EDF-4F3B-B189-650F02C96BCC}"/>
              </a:ext>
            </a:extLst>
          </p:cNvPr>
          <p:cNvCxnSpPr>
            <a:cxnSpLocks/>
          </p:cNvCxnSpPr>
          <p:nvPr/>
        </p:nvCxnSpPr>
        <p:spPr>
          <a:xfrm>
            <a:off x="1272394" y="511907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F68FB1-31E8-4E9E-A477-FD0D29BA3AB4}"/>
              </a:ext>
            </a:extLst>
          </p:cNvPr>
          <p:cNvCxnSpPr>
            <a:cxnSpLocks/>
          </p:cNvCxnSpPr>
          <p:nvPr/>
        </p:nvCxnSpPr>
        <p:spPr>
          <a:xfrm flipV="1">
            <a:off x="1836274"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4E61C17-F103-4AEB-8DFC-415A108A84A1}"/>
              </a:ext>
            </a:extLst>
          </p:cNvPr>
          <p:cNvCxnSpPr>
            <a:cxnSpLocks/>
          </p:cNvCxnSpPr>
          <p:nvPr/>
        </p:nvCxnSpPr>
        <p:spPr>
          <a:xfrm flipV="1">
            <a:off x="2346814"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274836F-8A81-4E55-9028-CE0776BDCC9D}"/>
              </a:ext>
            </a:extLst>
          </p:cNvPr>
          <p:cNvCxnSpPr>
            <a:cxnSpLocks/>
          </p:cNvCxnSpPr>
          <p:nvPr/>
        </p:nvCxnSpPr>
        <p:spPr>
          <a:xfrm flipV="1">
            <a:off x="2861164"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C9F913-E6BB-4CF1-999D-44C22C13305D}"/>
              </a:ext>
            </a:extLst>
          </p:cNvPr>
          <p:cNvCxnSpPr>
            <a:cxnSpLocks/>
          </p:cNvCxnSpPr>
          <p:nvPr/>
        </p:nvCxnSpPr>
        <p:spPr>
          <a:xfrm flipV="1">
            <a:off x="3371704"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A7B2F83-0579-4EDC-B864-899978B24C79}"/>
              </a:ext>
            </a:extLst>
          </p:cNvPr>
          <p:cNvSpPr txBox="1"/>
          <p:nvPr/>
        </p:nvSpPr>
        <p:spPr>
          <a:xfrm>
            <a:off x="1199765" y="5136128"/>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46" name="Straight Connector 45">
            <a:extLst>
              <a:ext uri="{FF2B5EF4-FFF2-40B4-BE49-F238E27FC236}">
                <a16:creationId xmlns:a16="http://schemas.microsoft.com/office/drawing/2014/main" id="{8E82A20E-F52C-4EB8-B3ED-DCFEC858F075}"/>
              </a:ext>
            </a:extLst>
          </p:cNvPr>
          <p:cNvCxnSpPr>
            <a:cxnSpLocks/>
          </p:cNvCxnSpPr>
          <p:nvPr/>
        </p:nvCxnSpPr>
        <p:spPr>
          <a:xfrm flipV="1">
            <a:off x="1327639" y="5077311"/>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3D9068A-640D-4CA3-8412-0D3C79503E93}"/>
              </a:ext>
            </a:extLst>
          </p:cNvPr>
          <p:cNvSpPr txBox="1"/>
          <p:nvPr/>
        </p:nvSpPr>
        <p:spPr>
          <a:xfrm>
            <a:off x="1665317" y="5136128"/>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48" name="TextBox 47">
            <a:extLst>
              <a:ext uri="{FF2B5EF4-FFF2-40B4-BE49-F238E27FC236}">
                <a16:creationId xmlns:a16="http://schemas.microsoft.com/office/drawing/2014/main" id="{58FC2E2A-132F-4FCB-B88B-95A987A8E2B4}"/>
              </a:ext>
            </a:extLst>
          </p:cNvPr>
          <p:cNvSpPr txBox="1"/>
          <p:nvPr/>
        </p:nvSpPr>
        <p:spPr>
          <a:xfrm>
            <a:off x="2177762" y="5136128"/>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49" name="TextBox 48">
            <a:extLst>
              <a:ext uri="{FF2B5EF4-FFF2-40B4-BE49-F238E27FC236}">
                <a16:creationId xmlns:a16="http://schemas.microsoft.com/office/drawing/2014/main" id="{F20AF46B-3B5A-4A94-BBDD-EB5CA24088BD}"/>
              </a:ext>
            </a:extLst>
          </p:cNvPr>
          <p:cNvSpPr txBox="1"/>
          <p:nvPr/>
        </p:nvSpPr>
        <p:spPr>
          <a:xfrm>
            <a:off x="2692112" y="5136128"/>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50" name="TextBox 49">
            <a:extLst>
              <a:ext uri="{FF2B5EF4-FFF2-40B4-BE49-F238E27FC236}">
                <a16:creationId xmlns:a16="http://schemas.microsoft.com/office/drawing/2014/main" id="{5EC60792-3C91-448B-A0E6-5D065D19167F}"/>
              </a:ext>
            </a:extLst>
          </p:cNvPr>
          <p:cNvSpPr txBox="1"/>
          <p:nvPr/>
        </p:nvSpPr>
        <p:spPr>
          <a:xfrm>
            <a:off x="3200747" y="5136128"/>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54" name="Rectangle 53">
            <a:extLst>
              <a:ext uri="{FF2B5EF4-FFF2-40B4-BE49-F238E27FC236}">
                <a16:creationId xmlns:a16="http://schemas.microsoft.com/office/drawing/2014/main" id="{32D7A52C-DAB3-4451-B185-6EE829E3AEAF}"/>
              </a:ext>
            </a:extLst>
          </p:cNvPr>
          <p:cNvSpPr/>
          <p:nvPr/>
        </p:nvSpPr>
        <p:spPr>
          <a:xfrm>
            <a:off x="1327492" y="4088616"/>
            <a:ext cx="505118" cy="103104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D20AF901-4B20-47F7-A007-84FCECF1D1D0}"/>
              </a:ext>
            </a:extLst>
          </p:cNvPr>
          <p:cNvSpPr/>
          <p:nvPr/>
        </p:nvSpPr>
        <p:spPr>
          <a:xfrm>
            <a:off x="1835492" y="3580616"/>
            <a:ext cx="254928" cy="153904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B7545FBB-8FDB-4B07-ACEE-08EAFC7B059F}"/>
              </a:ext>
            </a:extLst>
          </p:cNvPr>
          <p:cNvSpPr/>
          <p:nvPr/>
        </p:nvSpPr>
        <p:spPr>
          <a:xfrm>
            <a:off x="2089492" y="3067536"/>
            <a:ext cx="254928" cy="205212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DFCD9C3-F810-42D5-B42E-C1BAFE0A7222}"/>
              </a:ext>
            </a:extLst>
          </p:cNvPr>
          <p:cNvSpPr/>
          <p:nvPr/>
        </p:nvSpPr>
        <p:spPr>
          <a:xfrm>
            <a:off x="2345054" y="4350237"/>
            <a:ext cx="1025525" cy="769424"/>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2DCF4F1D-D1DF-41A8-8B3F-9A48586F9510}"/>
              </a:ext>
            </a:extLst>
          </p:cNvPr>
          <p:cNvPicPr>
            <a:picLocks noChangeAspect="1"/>
          </p:cNvPicPr>
          <p:nvPr/>
        </p:nvPicPr>
        <p:blipFill rotWithShape="1">
          <a:blip r:embed="rId2"/>
          <a:srcRect l="39938" t="54746" r="54907" b="39967"/>
          <a:stretch/>
        </p:blipFill>
        <p:spPr>
          <a:xfrm>
            <a:off x="1006250" y="5569791"/>
            <a:ext cx="265430" cy="272414"/>
          </a:xfrm>
          <a:prstGeom prst="rect">
            <a:avLst/>
          </a:prstGeom>
        </p:spPr>
      </p:pic>
      <p:sp>
        <p:nvSpPr>
          <p:cNvPr id="59" name="TextBox 58">
            <a:extLst>
              <a:ext uri="{FF2B5EF4-FFF2-40B4-BE49-F238E27FC236}">
                <a16:creationId xmlns:a16="http://schemas.microsoft.com/office/drawing/2014/main" id="{80AD87B8-EA49-4CE7-8314-11328D66CBEC}"/>
              </a:ext>
            </a:extLst>
          </p:cNvPr>
          <p:cNvSpPr txBox="1"/>
          <p:nvPr/>
        </p:nvSpPr>
        <p:spPr>
          <a:xfrm>
            <a:off x="1254570" y="5567499"/>
            <a:ext cx="266239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How many people is one square worth?</a:t>
            </a:r>
          </a:p>
        </p:txBody>
      </p:sp>
      <p:sp>
        <p:nvSpPr>
          <p:cNvPr id="60" name="TextBox 59">
            <a:extLst>
              <a:ext uri="{FF2B5EF4-FFF2-40B4-BE49-F238E27FC236}">
                <a16:creationId xmlns:a16="http://schemas.microsoft.com/office/drawing/2014/main" id="{8BC8F412-B1F1-4E6A-8DC1-81CB27154046}"/>
              </a:ext>
            </a:extLst>
          </p:cNvPr>
          <p:cNvSpPr txBox="1"/>
          <p:nvPr/>
        </p:nvSpPr>
        <p:spPr>
          <a:xfrm>
            <a:off x="199962" y="5857592"/>
            <a:ext cx="4679038"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Estimate: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How many people took 5 minutes or less to walk to work.</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How many people took between 30 &amp; 40 minutes to walk to work.</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Why are these estimates?</a:t>
            </a:r>
          </a:p>
        </p:txBody>
      </p:sp>
      <mc:AlternateContent xmlns:mc="http://schemas.openxmlformats.org/markup-compatibility/2006" xmlns:a14="http://schemas.microsoft.com/office/drawing/2010/main">
        <mc:Choice Requires="a14">
          <p:graphicFrame>
            <p:nvGraphicFramePr>
              <p:cNvPr id="61" name="Table 2">
                <a:extLst>
                  <a:ext uri="{FF2B5EF4-FFF2-40B4-BE49-F238E27FC236}">
                    <a16:creationId xmlns:a16="http://schemas.microsoft.com/office/drawing/2014/main" id="{4A4913D2-45F3-4718-97A0-5278B269B57B}"/>
                  </a:ext>
                </a:extLst>
              </p:cNvPr>
              <p:cNvGraphicFramePr>
                <a:graphicFrameLocks noGrp="1"/>
              </p:cNvGraphicFramePr>
              <p:nvPr/>
            </p:nvGraphicFramePr>
            <p:xfrm>
              <a:off x="5039021" y="2860989"/>
              <a:ext cx="4700119" cy="1137950"/>
            </p:xfrm>
            <a:graphic>
              <a:graphicData uri="http://schemas.openxmlformats.org/drawingml/2006/table">
                <a:tbl>
                  <a:tblPr firstRow="1" bandRow="1">
                    <a:tableStyleId>{5C22544A-7EE6-4342-B048-85BDC9FD1C3A}</a:tableStyleId>
                  </a:tblPr>
                  <a:tblGrid>
                    <a:gridCol w="1109624">
                      <a:extLst>
                        <a:ext uri="{9D8B030D-6E8A-4147-A177-3AD203B41FA5}">
                          <a16:colId xmlns:a16="http://schemas.microsoft.com/office/drawing/2014/main" val="2494117476"/>
                        </a:ext>
                      </a:extLst>
                    </a:gridCol>
                    <a:gridCol w="1109624">
                      <a:extLst>
                        <a:ext uri="{9D8B030D-6E8A-4147-A177-3AD203B41FA5}">
                          <a16:colId xmlns:a16="http://schemas.microsoft.com/office/drawing/2014/main" val="1082007068"/>
                        </a:ext>
                      </a:extLst>
                    </a:gridCol>
                    <a:gridCol w="1109624">
                      <a:extLst>
                        <a:ext uri="{9D8B030D-6E8A-4147-A177-3AD203B41FA5}">
                          <a16:colId xmlns:a16="http://schemas.microsoft.com/office/drawing/2014/main" val="2831476083"/>
                        </a:ext>
                      </a:extLst>
                    </a:gridCol>
                    <a:gridCol w="1371247">
                      <a:extLst>
                        <a:ext uri="{9D8B030D-6E8A-4147-A177-3AD203B41FA5}">
                          <a16:colId xmlns:a16="http://schemas.microsoft.com/office/drawing/2014/main" val="1057715055"/>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ysClr val="windowText" lastClr="000000"/>
                              </a:solidFill>
                              <a:latin typeface="+mn-lt"/>
                            </a:rPr>
                            <a:t>0 </a:t>
                          </a:r>
                          <a14:m>
                            <m:oMath xmlns:m="http://schemas.openxmlformats.org/officeDocument/2006/math">
                              <m:r>
                                <a:rPr lang="en-GB" sz="1200" i="1" smtClean="0">
                                  <a:latin typeface="Cambria Math" panose="02040503050406030204" pitchFamily="18" charset="0"/>
                                </a:rPr>
                                <m:t>&lt;</m:t>
                              </m:r>
                            </m:oMath>
                          </a14:m>
                          <a:r>
                            <a:rPr lang="en-GB" sz="1200" dirty="0">
                              <a:solidFill>
                                <a:sysClr val="windowText" lastClr="000000"/>
                              </a:solidFill>
                              <a:latin typeface="+mn-lt"/>
                              <a:cs typeface="Arial" panose="020B0604020202020204" pitchFamily="34" charset="0"/>
                            </a:rPr>
                            <a:t> </a:t>
                          </a:r>
                          <a:r>
                            <a:rPr lang="en-GB" sz="1200" i="1" dirty="0">
                              <a:solidFill>
                                <a:sysClr val="windowText" lastClr="000000"/>
                              </a:solidFill>
                              <a:latin typeface="+mn-lt"/>
                              <a:cs typeface="Arial" panose="020B0604020202020204" pitchFamily="34" charset="0"/>
                            </a:rPr>
                            <a:t>t</a:t>
                          </a:r>
                          <a:r>
                            <a:rPr lang="en-GB" sz="1200" dirty="0">
                              <a:solidFill>
                                <a:sysClr val="windowText" lastClr="000000"/>
                              </a:solidFill>
                              <a:latin typeface="+mn-lt"/>
                              <a:cs typeface="Arial" panose="020B0604020202020204" pitchFamily="34" charset="0"/>
                            </a:rPr>
                            <a:t> ⩽ 20</a:t>
                          </a:r>
                          <a:endParaRPr lang="en-GB" sz="1200" dirty="0">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60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30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30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40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mn-lt"/>
                              <a:ea typeface="+mn-ea"/>
                              <a:cs typeface="+mn-cs"/>
                            </a:rPr>
                            <a:t>40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 80</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996490"/>
                      </a:ext>
                    </a:extLst>
                  </a:tr>
                </a:tbl>
              </a:graphicData>
            </a:graphic>
          </p:graphicFrame>
        </mc:Choice>
        <mc:Fallback xmlns="">
          <p:graphicFrame>
            <p:nvGraphicFramePr>
              <p:cNvPr id="61" name="Table 2">
                <a:extLst>
                  <a:ext uri="{FF2B5EF4-FFF2-40B4-BE49-F238E27FC236}">
                    <a16:creationId xmlns:a16="http://schemas.microsoft.com/office/drawing/2014/main" id="{4A4913D2-45F3-4718-97A0-5278B269B57B}"/>
                  </a:ext>
                </a:extLst>
              </p:cNvPr>
              <p:cNvGraphicFramePr>
                <a:graphicFrameLocks noGrp="1"/>
              </p:cNvGraphicFramePr>
              <p:nvPr>
                <p:extLst>
                  <p:ext uri="{D42A27DB-BD31-4B8C-83A1-F6EECF244321}">
                    <p14:modId xmlns:p14="http://schemas.microsoft.com/office/powerpoint/2010/main" val="3935548493"/>
                  </p:ext>
                </p:extLst>
              </p:nvPr>
            </p:nvGraphicFramePr>
            <p:xfrm>
              <a:off x="5039021" y="2860989"/>
              <a:ext cx="4700119" cy="1137950"/>
            </p:xfrm>
            <a:graphic>
              <a:graphicData uri="http://schemas.openxmlformats.org/drawingml/2006/table">
                <a:tbl>
                  <a:tblPr firstRow="1" bandRow="1">
                    <a:tableStyleId>{5C22544A-7EE6-4342-B048-85BDC9FD1C3A}</a:tableStyleId>
                  </a:tblPr>
                  <a:tblGrid>
                    <a:gridCol w="1109624">
                      <a:extLst>
                        <a:ext uri="{9D8B030D-6E8A-4147-A177-3AD203B41FA5}">
                          <a16:colId xmlns:a16="http://schemas.microsoft.com/office/drawing/2014/main" val="2494117476"/>
                        </a:ext>
                      </a:extLst>
                    </a:gridCol>
                    <a:gridCol w="1109624">
                      <a:extLst>
                        <a:ext uri="{9D8B030D-6E8A-4147-A177-3AD203B41FA5}">
                          <a16:colId xmlns:a16="http://schemas.microsoft.com/office/drawing/2014/main" val="1082007068"/>
                        </a:ext>
                      </a:extLst>
                    </a:gridCol>
                    <a:gridCol w="1109624">
                      <a:extLst>
                        <a:ext uri="{9D8B030D-6E8A-4147-A177-3AD203B41FA5}">
                          <a16:colId xmlns:a16="http://schemas.microsoft.com/office/drawing/2014/main" val="2831476083"/>
                        </a:ext>
                      </a:extLst>
                    </a:gridCol>
                    <a:gridCol w="1371247">
                      <a:extLst>
                        <a:ext uri="{9D8B030D-6E8A-4147-A177-3AD203B41FA5}">
                          <a16:colId xmlns:a16="http://schemas.microsoft.com/office/drawing/2014/main" val="1057715055"/>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549" t="-107895" r="-325275" b="-328947"/>
                          </a:stretch>
                        </a:blipFill>
                      </a:tcPr>
                    </a:tc>
                    <a:tc>
                      <a:txBody>
                        <a:bodyPr/>
                        <a:lstStyle/>
                        <a:p>
                          <a:pPr algn="ctr"/>
                          <a:r>
                            <a:rPr lang="en-GB" sz="1200" b="0" dirty="0">
                              <a:solidFill>
                                <a:sysClr val="windowText" lastClr="000000"/>
                              </a:solidFill>
                              <a:latin typeface="+mn-lt"/>
                            </a:rPr>
                            <a:t>60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549" t="-213514" r="-325275" b="-237838"/>
                          </a:stretch>
                        </a:blip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549" t="-305263" r="-325275" b="-131579"/>
                          </a:stretch>
                        </a:blip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549" t="-416216" r="-325275" b="-35135"/>
                          </a:stretch>
                        </a:blip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996490"/>
                      </a:ext>
                    </a:extLst>
                  </a:tr>
                </a:tbl>
              </a:graphicData>
            </a:graphic>
          </p:graphicFrame>
        </mc:Fallback>
      </mc:AlternateContent>
      <p:pic>
        <p:nvPicPr>
          <p:cNvPr id="62" name="Picture 61">
            <a:extLst>
              <a:ext uri="{FF2B5EF4-FFF2-40B4-BE49-F238E27FC236}">
                <a16:creationId xmlns:a16="http://schemas.microsoft.com/office/drawing/2014/main" id="{50405757-7F62-4F9D-B5D2-8F6FE91F89D3}"/>
              </a:ext>
            </a:extLst>
          </p:cNvPr>
          <p:cNvPicPr>
            <a:picLocks noChangeAspect="1"/>
          </p:cNvPicPr>
          <p:nvPr/>
        </p:nvPicPr>
        <p:blipFill rotWithShape="1">
          <a:blip r:embed="rId2"/>
          <a:srcRect l="-795" t="64779" r="15091" b="-1"/>
          <a:stretch/>
        </p:blipFill>
        <p:spPr>
          <a:xfrm>
            <a:off x="5402385" y="605790"/>
            <a:ext cx="4412175" cy="1814641"/>
          </a:xfrm>
          <a:prstGeom prst="rect">
            <a:avLst/>
          </a:prstGeom>
        </p:spPr>
      </p:pic>
      <p:sp>
        <p:nvSpPr>
          <p:cNvPr id="63" name="TextBox 62">
            <a:extLst>
              <a:ext uri="{FF2B5EF4-FFF2-40B4-BE49-F238E27FC236}">
                <a16:creationId xmlns:a16="http://schemas.microsoft.com/office/drawing/2014/main" id="{7305B337-A6A9-4BFA-AC64-BDCF2B8FFE2A}"/>
              </a:ext>
            </a:extLst>
          </p:cNvPr>
          <p:cNvSpPr txBox="1"/>
          <p:nvPr/>
        </p:nvSpPr>
        <p:spPr>
          <a:xfrm>
            <a:off x="5186295" y="2271157"/>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66" name="TextBox 65">
            <a:extLst>
              <a:ext uri="{FF2B5EF4-FFF2-40B4-BE49-F238E27FC236}">
                <a16:creationId xmlns:a16="http://schemas.microsoft.com/office/drawing/2014/main" id="{73C6E501-E719-4D01-AE49-75C76EB42C65}"/>
              </a:ext>
            </a:extLst>
          </p:cNvPr>
          <p:cNvSpPr txBox="1"/>
          <p:nvPr/>
        </p:nvSpPr>
        <p:spPr>
          <a:xfrm>
            <a:off x="6950314" y="2612205"/>
            <a:ext cx="11095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Time,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t, </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(mins)</a:t>
            </a:r>
          </a:p>
        </p:txBody>
      </p:sp>
      <p:sp>
        <p:nvSpPr>
          <p:cNvPr id="67" name="TextBox 66">
            <a:extLst>
              <a:ext uri="{FF2B5EF4-FFF2-40B4-BE49-F238E27FC236}">
                <a16:creationId xmlns:a16="http://schemas.microsoft.com/office/drawing/2014/main" id="{D743E591-2E32-4213-BCDA-B3F334459016}"/>
              </a:ext>
            </a:extLst>
          </p:cNvPr>
          <p:cNvSpPr txBox="1"/>
          <p:nvPr/>
        </p:nvSpPr>
        <p:spPr>
          <a:xfrm rot="16200000">
            <a:off x="4429025" y="1408995"/>
            <a:ext cx="136595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Frequency Density</a:t>
            </a:r>
          </a:p>
        </p:txBody>
      </p:sp>
      <p:sp>
        <p:nvSpPr>
          <p:cNvPr id="68" name="TextBox 67">
            <a:extLst>
              <a:ext uri="{FF2B5EF4-FFF2-40B4-BE49-F238E27FC236}">
                <a16:creationId xmlns:a16="http://schemas.microsoft.com/office/drawing/2014/main" id="{71BAC0D1-8EF1-47C3-803F-8393C7E588C5}"/>
              </a:ext>
            </a:extLst>
          </p:cNvPr>
          <p:cNvSpPr txBox="1"/>
          <p:nvPr/>
        </p:nvSpPr>
        <p:spPr>
          <a:xfrm>
            <a:off x="5186295" y="1759347"/>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9" name="TextBox 68">
            <a:extLst>
              <a:ext uri="{FF2B5EF4-FFF2-40B4-BE49-F238E27FC236}">
                <a16:creationId xmlns:a16="http://schemas.microsoft.com/office/drawing/2014/main" id="{38035F7D-1F29-4357-A156-EC4DC1E65085}"/>
              </a:ext>
            </a:extLst>
          </p:cNvPr>
          <p:cNvSpPr txBox="1"/>
          <p:nvPr/>
        </p:nvSpPr>
        <p:spPr>
          <a:xfrm>
            <a:off x="5186295" y="1247537"/>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70" name="TextBox 69">
            <a:extLst>
              <a:ext uri="{FF2B5EF4-FFF2-40B4-BE49-F238E27FC236}">
                <a16:creationId xmlns:a16="http://schemas.microsoft.com/office/drawing/2014/main" id="{9D3A9C6B-9B60-4084-BB49-56ED4F02C02E}"/>
              </a:ext>
            </a:extLst>
          </p:cNvPr>
          <p:cNvSpPr txBox="1"/>
          <p:nvPr/>
        </p:nvSpPr>
        <p:spPr>
          <a:xfrm>
            <a:off x="5186295" y="735727"/>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cxnSp>
        <p:nvCxnSpPr>
          <p:cNvPr id="73" name="Straight Connector 72">
            <a:extLst>
              <a:ext uri="{FF2B5EF4-FFF2-40B4-BE49-F238E27FC236}">
                <a16:creationId xmlns:a16="http://schemas.microsoft.com/office/drawing/2014/main" id="{FD72E7B0-E0BA-45B2-AA6A-235378D7B7D8}"/>
              </a:ext>
            </a:extLst>
          </p:cNvPr>
          <p:cNvCxnSpPr>
            <a:cxnSpLocks/>
          </p:cNvCxnSpPr>
          <p:nvPr/>
        </p:nvCxnSpPr>
        <p:spPr>
          <a:xfrm>
            <a:off x="5399894" y="86169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994C785-3982-4C69-B23E-2483E287CCCC}"/>
              </a:ext>
            </a:extLst>
          </p:cNvPr>
          <p:cNvCxnSpPr>
            <a:cxnSpLocks/>
          </p:cNvCxnSpPr>
          <p:nvPr/>
        </p:nvCxnSpPr>
        <p:spPr>
          <a:xfrm>
            <a:off x="5399894" y="137985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91DFA11-2452-4B71-BD20-581B78F25F12}"/>
              </a:ext>
            </a:extLst>
          </p:cNvPr>
          <p:cNvCxnSpPr>
            <a:cxnSpLocks/>
          </p:cNvCxnSpPr>
          <p:nvPr/>
        </p:nvCxnSpPr>
        <p:spPr>
          <a:xfrm>
            <a:off x="5399894" y="189039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5F7B985-6EE4-4DB4-A6DD-CC37A4F99733}"/>
              </a:ext>
            </a:extLst>
          </p:cNvPr>
          <p:cNvCxnSpPr>
            <a:cxnSpLocks/>
          </p:cNvCxnSpPr>
          <p:nvPr/>
        </p:nvCxnSpPr>
        <p:spPr>
          <a:xfrm>
            <a:off x="5399894" y="2407139"/>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8A97FE8-2393-4723-9968-B7EB54C4DEF8}"/>
              </a:ext>
            </a:extLst>
          </p:cNvPr>
          <p:cNvCxnSpPr>
            <a:cxnSpLocks/>
          </p:cNvCxnSpPr>
          <p:nvPr/>
        </p:nvCxnSpPr>
        <p:spPr>
          <a:xfrm flipV="1">
            <a:off x="596377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B396D21-00B4-4DD3-962E-BE03D551E0E7}"/>
              </a:ext>
            </a:extLst>
          </p:cNvPr>
          <p:cNvCxnSpPr>
            <a:cxnSpLocks/>
          </p:cNvCxnSpPr>
          <p:nvPr/>
        </p:nvCxnSpPr>
        <p:spPr>
          <a:xfrm flipV="1">
            <a:off x="647431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742E3C7-2230-4E98-83F0-58F85687D4BA}"/>
              </a:ext>
            </a:extLst>
          </p:cNvPr>
          <p:cNvCxnSpPr>
            <a:cxnSpLocks/>
          </p:cNvCxnSpPr>
          <p:nvPr/>
        </p:nvCxnSpPr>
        <p:spPr>
          <a:xfrm flipV="1">
            <a:off x="698866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69EC9B6-C273-4834-9EBC-A4709744CE8F}"/>
              </a:ext>
            </a:extLst>
          </p:cNvPr>
          <p:cNvCxnSpPr>
            <a:cxnSpLocks/>
          </p:cNvCxnSpPr>
          <p:nvPr/>
        </p:nvCxnSpPr>
        <p:spPr>
          <a:xfrm flipV="1">
            <a:off x="749920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887A677-8929-446C-A80E-313EC6015F35}"/>
              </a:ext>
            </a:extLst>
          </p:cNvPr>
          <p:cNvSpPr txBox="1"/>
          <p:nvPr/>
        </p:nvSpPr>
        <p:spPr>
          <a:xfrm>
            <a:off x="5327265" y="2424192"/>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82" name="Straight Connector 81">
            <a:extLst>
              <a:ext uri="{FF2B5EF4-FFF2-40B4-BE49-F238E27FC236}">
                <a16:creationId xmlns:a16="http://schemas.microsoft.com/office/drawing/2014/main" id="{D5985736-67E1-4EB9-9871-E49B37D85F2F}"/>
              </a:ext>
            </a:extLst>
          </p:cNvPr>
          <p:cNvCxnSpPr>
            <a:cxnSpLocks/>
          </p:cNvCxnSpPr>
          <p:nvPr/>
        </p:nvCxnSpPr>
        <p:spPr>
          <a:xfrm flipV="1">
            <a:off x="5455139"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0A5624B0-7B07-4B84-8682-8A58851EA212}"/>
              </a:ext>
            </a:extLst>
          </p:cNvPr>
          <p:cNvSpPr txBox="1"/>
          <p:nvPr/>
        </p:nvSpPr>
        <p:spPr>
          <a:xfrm>
            <a:off x="5792817" y="242419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84" name="TextBox 83">
            <a:extLst>
              <a:ext uri="{FF2B5EF4-FFF2-40B4-BE49-F238E27FC236}">
                <a16:creationId xmlns:a16="http://schemas.microsoft.com/office/drawing/2014/main" id="{678A8930-A87A-4CBC-9F0B-7358D5C16F90}"/>
              </a:ext>
            </a:extLst>
          </p:cNvPr>
          <p:cNvSpPr txBox="1"/>
          <p:nvPr/>
        </p:nvSpPr>
        <p:spPr>
          <a:xfrm>
            <a:off x="6305262" y="242419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85" name="TextBox 84">
            <a:extLst>
              <a:ext uri="{FF2B5EF4-FFF2-40B4-BE49-F238E27FC236}">
                <a16:creationId xmlns:a16="http://schemas.microsoft.com/office/drawing/2014/main" id="{A8FDAA0C-3B12-4BFB-A24B-EFBDCC37AF08}"/>
              </a:ext>
            </a:extLst>
          </p:cNvPr>
          <p:cNvSpPr txBox="1"/>
          <p:nvPr/>
        </p:nvSpPr>
        <p:spPr>
          <a:xfrm>
            <a:off x="6819612" y="242419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86" name="TextBox 85">
            <a:extLst>
              <a:ext uri="{FF2B5EF4-FFF2-40B4-BE49-F238E27FC236}">
                <a16:creationId xmlns:a16="http://schemas.microsoft.com/office/drawing/2014/main" id="{3F75AB60-4D9F-4227-894B-3D3E2BDBB6D8}"/>
              </a:ext>
            </a:extLst>
          </p:cNvPr>
          <p:cNvSpPr txBox="1"/>
          <p:nvPr/>
        </p:nvSpPr>
        <p:spPr>
          <a:xfrm>
            <a:off x="7328247" y="242419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87" name="Rectangle 86">
            <a:extLst>
              <a:ext uri="{FF2B5EF4-FFF2-40B4-BE49-F238E27FC236}">
                <a16:creationId xmlns:a16="http://schemas.microsoft.com/office/drawing/2014/main" id="{B7C755A4-FAC6-4CB6-A340-E6BF40728581}"/>
              </a:ext>
            </a:extLst>
          </p:cNvPr>
          <p:cNvSpPr/>
          <p:nvPr/>
        </p:nvSpPr>
        <p:spPr>
          <a:xfrm>
            <a:off x="5454992" y="858520"/>
            <a:ext cx="1011848" cy="154920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9964D05A-3521-4BE3-B01B-D32E2BD07640}"/>
              </a:ext>
            </a:extLst>
          </p:cNvPr>
          <p:cNvSpPr txBox="1"/>
          <p:nvPr/>
        </p:nvSpPr>
        <p:spPr>
          <a:xfrm>
            <a:off x="4936202" y="39078"/>
            <a:ext cx="415690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Students were surveyed about the time they spent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doing homework last night. Complete the graph &amp; table.</a:t>
            </a:r>
          </a:p>
        </p:txBody>
      </p:sp>
      <p:cxnSp>
        <p:nvCxnSpPr>
          <p:cNvPr id="93" name="Straight Connector 92">
            <a:extLst>
              <a:ext uri="{FF2B5EF4-FFF2-40B4-BE49-F238E27FC236}">
                <a16:creationId xmlns:a16="http://schemas.microsoft.com/office/drawing/2014/main" id="{9CEB803E-CF6C-4723-A86A-4663F91C4022}"/>
              </a:ext>
            </a:extLst>
          </p:cNvPr>
          <p:cNvCxnSpPr>
            <a:cxnSpLocks/>
          </p:cNvCxnSpPr>
          <p:nvPr/>
        </p:nvCxnSpPr>
        <p:spPr>
          <a:xfrm flipV="1">
            <a:off x="801355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602BF15-8E90-4ADE-8BCF-533B27B850DB}"/>
              </a:ext>
            </a:extLst>
          </p:cNvPr>
          <p:cNvSpPr txBox="1"/>
          <p:nvPr/>
        </p:nvSpPr>
        <p:spPr>
          <a:xfrm>
            <a:off x="7842597" y="242419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95" name="Straight Connector 94">
            <a:extLst>
              <a:ext uri="{FF2B5EF4-FFF2-40B4-BE49-F238E27FC236}">
                <a16:creationId xmlns:a16="http://schemas.microsoft.com/office/drawing/2014/main" id="{2D906B58-EAE0-45B6-958D-AD19A6B9C5FA}"/>
              </a:ext>
            </a:extLst>
          </p:cNvPr>
          <p:cNvCxnSpPr>
            <a:cxnSpLocks/>
          </p:cNvCxnSpPr>
          <p:nvPr/>
        </p:nvCxnSpPr>
        <p:spPr>
          <a:xfrm flipV="1">
            <a:off x="8525999"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85DC3EE8-A9B8-4B2C-8B91-145E2E804C0E}"/>
              </a:ext>
            </a:extLst>
          </p:cNvPr>
          <p:cNvSpPr txBox="1"/>
          <p:nvPr/>
        </p:nvSpPr>
        <p:spPr>
          <a:xfrm>
            <a:off x="8355042" y="242419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97" name="Straight Connector 96">
            <a:extLst>
              <a:ext uri="{FF2B5EF4-FFF2-40B4-BE49-F238E27FC236}">
                <a16:creationId xmlns:a16="http://schemas.microsoft.com/office/drawing/2014/main" id="{41082763-D54F-46D4-A027-F28AF45A0C6F}"/>
              </a:ext>
            </a:extLst>
          </p:cNvPr>
          <p:cNvCxnSpPr>
            <a:cxnSpLocks/>
          </p:cNvCxnSpPr>
          <p:nvPr/>
        </p:nvCxnSpPr>
        <p:spPr>
          <a:xfrm flipV="1">
            <a:off x="903844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92C0FAF5-BCF9-4C1E-ADDD-C1DF62F5C0FC}"/>
              </a:ext>
            </a:extLst>
          </p:cNvPr>
          <p:cNvSpPr txBox="1"/>
          <p:nvPr/>
        </p:nvSpPr>
        <p:spPr>
          <a:xfrm>
            <a:off x="8867487" y="242419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cxnSp>
        <p:nvCxnSpPr>
          <p:cNvPr id="99" name="Straight Connector 98">
            <a:extLst>
              <a:ext uri="{FF2B5EF4-FFF2-40B4-BE49-F238E27FC236}">
                <a16:creationId xmlns:a16="http://schemas.microsoft.com/office/drawing/2014/main" id="{C8AAABFE-2790-4A37-ABCD-972AB8CDDA56}"/>
              </a:ext>
            </a:extLst>
          </p:cNvPr>
          <p:cNvCxnSpPr>
            <a:cxnSpLocks/>
          </p:cNvCxnSpPr>
          <p:nvPr/>
        </p:nvCxnSpPr>
        <p:spPr>
          <a:xfrm flipV="1">
            <a:off x="9552794" y="236537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8DE731A-A4AA-4CB0-BFC0-7F46DB0D5AA2}"/>
              </a:ext>
            </a:extLst>
          </p:cNvPr>
          <p:cNvSpPr txBox="1"/>
          <p:nvPr/>
        </p:nvSpPr>
        <p:spPr>
          <a:xfrm>
            <a:off x="9381837" y="242419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102" name="Rectangle 101">
            <a:extLst>
              <a:ext uri="{FF2B5EF4-FFF2-40B4-BE49-F238E27FC236}">
                <a16:creationId xmlns:a16="http://schemas.microsoft.com/office/drawing/2014/main" id="{621A8599-FECC-4467-A225-98BBB2019E4A}"/>
              </a:ext>
            </a:extLst>
          </p:cNvPr>
          <p:cNvSpPr/>
          <p:nvPr/>
        </p:nvSpPr>
        <p:spPr>
          <a:xfrm>
            <a:off x="6470992" y="1630680"/>
            <a:ext cx="519088" cy="77704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AA8B6AAC-931D-4956-8595-35D6FF2E4EA6}"/>
              </a:ext>
            </a:extLst>
          </p:cNvPr>
          <p:cNvSpPr/>
          <p:nvPr/>
        </p:nvSpPr>
        <p:spPr>
          <a:xfrm>
            <a:off x="6984072" y="1371600"/>
            <a:ext cx="519088" cy="103612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0920B7EC-CE97-464D-A461-65A5D4AA526B}"/>
              </a:ext>
            </a:extLst>
          </p:cNvPr>
          <p:cNvSpPr/>
          <p:nvPr/>
        </p:nvSpPr>
        <p:spPr>
          <a:xfrm>
            <a:off x="7502232" y="1889760"/>
            <a:ext cx="2053248" cy="517965"/>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8B281F0A-9B6C-4E0F-9C37-B07FA69E2465}"/>
              </a:ext>
            </a:extLst>
          </p:cNvPr>
          <p:cNvSpPr txBox="1"/>
          <p:nvPr/>
        </p:nvSpPr>
        <p:spPr>
          <a:xfrm>
            <a:off x="4936202" y="4065956"/>
            <a:ext cx="413536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As a logic test, adults were given a puzzle to complete.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histogram shows the results. Complete the frequency table.</a:t>
            </a:r>
          </a:p>
        </p:txBody>
      </p:sp>
      <p:pic>
        <p:nvPicPr>
          <p:cNvPr id="106" name="Picture 105">
            <a:extLst>
              <a:ext uri="{FF2B5EF4-FFF2-40B4-BE49-F238E27FC236}">
                <a16:creationId xmlns:a16="http://schemas.microsoft.com/office/drawing/2014/main" id="{149D750A-CFF7-4809-BA1B-5375E3D78D15}"/>
              </a:ext>
            </a:extLst>
          </p:cNvPr>
          <p:cNvPicPr>
            <a:picLocks noChangeAspect="1"/>
          </p:cNvPicPr>
          <p:nvPr/>
        </p:nvPicPr>
        <p:blipFill rotWithShape="1">
          <a:blip r:embed="rId2"/>
          <a:srcRect l="-795" t="64779" r="59866" b="-1"/>
          <a:stretch/>
        </p:blipFill>
        <p:spPr>
          <a:xfrm>
            <a:off x="5402385" y="4571121"/>
            <a:ext cx="2107125" cy="1814641"/>
          </a:xfrm>
          <a:prstGeom prst="rect">
            <a:avLst/>
          </a:prstGeom>
        </p:spPr>
      </p:pic>
      <p:sp>
        <p:nvSpPr>
          <p:cNvPr id="107" name="TextBox 106">
            <a:extLst>
              <a:ext uri="{FF2B5EF4-FFF2-40B4-BE49-F238E27FC236}">
                <a16:creationId xmlns:a16="http://schemas.microsoft.com/office/drawing/2014/main" id="{F57B6277-2A4A-4A84-BC8D-6DD263DB6674}"/>
              </a:ext>
            </a:extLst>
          </p:cNvPr>
          <p:cNvSpPr txBox="1"/>
          <p:nvPr/>
        </p:nvSpPr>
        <p:spPr>
          <a:xfrm>
            <a:off x="5186295" y="6236488"/>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110" name="TextBox 109">
            <a:extLst>
              <a:ext uri="{FF2B5EF4-FFF2-40B4-BE49-F238E27FC236}">
                <a16:creationId xmlns:a16="http://schemas.microsoft.com/office/drawing/2014/main" id="{FE9478CA-7341-4A81-8068-2C7C96DC11AC}"/>
              </a:ext>
            </a:extLst>
          </p:cNvPr>
          <p:cNvSpPr txBox="1"/>
          <p:nvPr/>
        </p:nvSpPr>
        <p:spPr>
          <a:xfrm>
            <a:off x="5753974" y="6577536"/>
            <a:ext cx="11095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Time, </a:t>
            </a:r>
            <a:r>
              <a:rPr kumimoji="0" lang="en-GB" sz="1200" b="1" i="1" u="none" strike="noStrike" kern="1200" cap="none" spc="0" normalizeH="0" baseline="0" noProof="0" dirty="0">
                <a:ln>
                  <a:noFill/>
                </a:ln>
                <a:solidFill>
                  <a:sysClr val="windowText" lastClr="000000"/>
                </a:solidFill>
                <a:effectLst/>
                <a:uLnTx/>
                <a:uFillTx/>
                <a:latin typeface="Calibri" panose="020F0502020204030204"/>
                <a:ea typeface="+mn-ea"/>
                <a:cs typeface="+mn-cs"/>
              </a:rPr>
              <a:t>t, </a:t>
            </a:r>
            <a:r>
              <a:rPr kumimoji="0" lang="en-GB" sz="1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(mins)</a:t>
            </a:r>
          </a:p>
        </p:txBody>
      </p:sp>
      <p:sp>
        <p:nvSpPr>
          <p:cNvPr id="111" name="TextBox 110">
            <a:extLst>
              <a:ext uri="{FF2B5EF4-FFF2-40B4-BE49-F238E27FC236}">
                <a16:creationId xmlns:a16="http://schemas.microsoft.com/office/drawing/2014/main" id="{46D6FD6E-E2B4-4F63-9CDB-7D18C3ADA7B7}"/>
              </a:ext>
            </a:extLst>
          </p:cNvPr>
          <p:cNvSpPr txBox="1"/>
          <p:nvPr/>
        </p:nvSpPr>
        <p:spPr>
          <a:xfrm rot="16200000">
            <a:off x="4429025" y="5374326"/>
            <a:ext cx="136595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Frequency Density</a:t>
            </a:r>
          </a:p>
        </p:txBody>
      </p:sp>
      <p:sp>
        <p:nvSpPr>
          <p:cNvPr id="112" name="TextBox 111">
            <a:extLst>
              <a:ext uri="{FF2B5EF4-FFF2-40B4-BE49-F238E27FC236}">
                <a16:creationId xmlns:a16="http://schemas.microsoft.com/office/drawing/2014/main" id="{13B49BF8-5CB3-4708-A4BA-C0310915D827}"/>
              </a:ext>
            </a:extLst>
          </p:cNvPr>
          <p:cNvSpPr txBox="1"/>
          <p:nvPr/>
        </p:nvSpPr>
        <p:spPr>
          <a:xfrm>
            <a:off x="5186295" y="5724678"/>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13" name="TextBox 112">
            <a:extLst>
              <a:ext uri="{FF2B5EF4-FFF2-40B4-BE49-F238E27FC236}">
                <a16:creationId xmlns:a16="http://schemas.microsoft.com/office/drawing/2014/main" id="{87CBB3C1-C206-4BEA-A92E-72CBBADEA0A8}"/>
              </a:ext>
            </a:extLst>
          </p:cNvPr>
          <p:cNvSpPr txBox="1"/>
          <p:nvPr/>
        </p:nvSpPr>
        <p:spPr>
          <a:xfrm>
            <a:off x="5186295" y="5212868"/>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14" name="TextBox 113">
            <a:extLst>
              <a:ext uri="{FF2B5EF4-FFF2-40B4-BE49-F238E27FC236}">
                <a16:creationId xmlns:a16="http://schemas.microsoft.com/office/drawing/2014/main" id="{9EDCAEF7-3F96-4238-B494-124BE06979E1}"/>
              </a:ext>
            </a:extLst>
          </p:cNvPr>
          <p:cNvSpPr txBox="1"/>
          <p:nvPr/>
        </p:nvSpPr>
        <p:spPr>
          <a:xfrm>
            <a:off x="5186295" y="4701058"/>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cxnSp>
        <p:nvCxnSpPr>
          <p:cNvPr id="115" name="Straight Connector 114">
            <a:extLst>
              <a:ext uri="{FF2B5EF4-FFF2-40B4-BE49-F238E27FC236}">
                <a16:creationId xmlns:a16="http://schemas.microsoft.com/office/drawing/2014/main" id="{67CF9623-CF0D-4873-B425-E66E2C16D04B}"/>
              </a:ext>
            </a:extLst>
          </p:cNvPr>
          <p:cNvCxnSpPr>
            <a:cxnSpLocks/>
          </p:cNvCxnSpPr>
          <p:nvPr/>
        </p:nvCxnSpPr>
        <p:spPr>
          <a:xfrm>
            <a:off x="5399894" y="4827026"/>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10C6EE9-8489-453B-90F0-A420C77C0261}"/>
              </a:ext>
            </a:extLst>
          </p:cNvPr>
          <p:cNvCxnSpPr>
            <a:cxnSpLocks/>
          </p:cNvCxnSpPr>
          <p:nvPr/>
        </p:nvCxnSpPr>
        <p:spPr>
          <a:xfrm>
            <a:off x="5399894" y="5345186"/>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872048-2315-4FC7-B22B-8895CD93A112}"/>
              </a:ext>
            </a:extLst>
          </p:cNvPr>
          <p:cNvCxnSpPr>
            <a:cxnSpLocks/>
          </p:cNvCxnSpPr>
          <p:nvPr/>
        </p:nvCxnSpPr>
        <p:spPr>
          <a:xfrm>
            <a:off x="5399894" y="5855726"/>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1173728-1D29-4D15-B1FD-DCEE4A72D6EB}"/>
              </a:ext>
            </a:extLst>
          </p:cNvPr>
          <p:cNvCxnSpPr>
            <a:cxnSpLocks/>
          </p:cNvCxnSpPr>
          <p:nvPr/>
        </p:nvCxnSpPr>
        <p:spPr>
          <a:xfrm>
            <a:off x="5399894" y="6372470"/>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1589B69-25F8-479A-8C7C-6A801E9761C5}"/>
              </a:ext>
            </a:extLst>
          </p:cNvPr>
          <p:cNvCxnSpPr>
            <a:cxnSpLocks/>
          </p:cNvCxnSpPr>
          <p:nvPr/>
        </p:nvCxnSpPr>
        <p:spPr>
          <a:xfrm flipV="1">
            <a:off x="5963774" y="6330706"/>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DFFFB38-3B32-4907-829E-27ADDF918DEB}"/>
              </a:ext>
            </a:extLst>
          </p:cNvPr>
          <p:cNvCxnSpPr>
            <a:cxnSpLocks/>
          </p:cNvCxnSpPr>
          <p:nvPr/>
        </p:nvCxnSpPr>
        <p:spPr>
          <a:xfrm flipV="1">
            <a:off x="6474314" y="6330706"/>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D93879-D550-4A97-9C7E-C8BA37E5FA14}"/>
              </a:ext>
            </a:extLst>
          </p:cNvPr>
          <p:cNvCxnSpPr>
            <a:cxnSpLocks/>
          </p:cNvCxnSpPr>
          <p:nvPr/>
        </p:nvCxnSpPr>
        <p:spPr>
          <a:xfrm flipV="1">
            <a:off x="6988664" y="6330706"/>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944C656A-20C0-4148-B4C9-AEA05172C116}"/>
              </a:ext>
            </a:extLst>
          </p:cNvPr>
          <p:cNvSpPr txBox="1"/>
          <p:nvPr/>
        </p:nvSpPr>
        <p:spPr>
          <a:xfrm>
            <a:off x="5327265" y="6389523"/>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124" name="Straight Connector 123">
            <a:extLst>
              <a:ext uri="{FF2B5EF4-FFF2-40B4-BE49-F238E27FC236}">
                <a16:creationId xmlns:a16="http://schemas.microsoft.com/office/drawing/2014/main" id="{DA4B400F-84AB-4D5B-8C96-818DEA2D7BDE}"/>
              </a:ext>
            </a:extLst>
          </p:cNvPr>
          <p:cNvCxnSpPr>
            <a:cxnSpLocks/>
          </p:cNvCxnSpPr>
          <p:nvPr/>
        </p:nvCxnSpPr>
        <p:spPr>
          <a:xfrm flipV="1">
            <a:off x="5455139" y="6330706"/>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7C6D2C8A-2656-4A1C-9B07-913DD9DEA3B9}"/>
              </a:ext>
            </a:extLst>
          </p:cNvPr>
          <p:cNvSpPr txBox="1"/>
          <p:nvPr/>
        </p:nvSpPr>
        <p:spPr>
          <a:xfrm>
            <a:off x="5792817" y="6389523"/>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26" name="TextBox 125">
            <a:extLst>
              <a:ext uri="{FF2B5EF4-FFF2-40B4-BE49-F238E27FC236}">
                <a16:creationId xmlns:a16="http://schemas.microsoft.com/office/drawing/2014/main" id="{60CA105C-7E42-465C-99D7-E2A6F2113D7E}"/>
              </a:ext>
            </a:extLst>
          </p:cNvPr>
          <p:cNvSpPr txBox="1"/>
          <p:nvPr/>
        </p:nvSpPr>
        <p:spPr>
          <a:xfrm>
            <a:off x="6305262" y="6389523"/>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127" name="TextBox 126">
            <a:extLst>
              <a:ext uri="{FF2B5EF4-FFF2-40B4-BE49-F238E27FC236}">
                <a16:creationId xmlns:a16="http://schemas.microsoft.com/office/drawing/2014/main" id="{24EDBBAF-033C-4954-BDAB-9AA018175CA2}"/>
              </a:ext>
            </a:extLst>
          </p:cNvPr>
          <p:cNvSpPr txBox="1"/>
          <p:nvPr/>
        </p:nvSpPr>
        <p:spPr>
          <a:xfrm>
            <a:off x="6819612" y="6389523"/>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129" name="Rectangle 128">
            <a:extLst>
              <a:ext uri="{FF2B5EF4-FFF2-40B4-BE49-F238E27FC236}">
                <a16:creationId xmlns:a16="http://schemas.microsoft.com/office/drawing/2014/main" id="{3398AD2B-507E-4B63-9C27-2E88DA30D567}"/>
              </a:ext>
            </a:extLst>
          </p:cNvPr>
          <p:cNvSpPr/>
          <p:nvPr/>
        </p:nvSpPr>
        <p:spPr>
          <a:xfrm>
            <a:off x="5454992" y="5341620"/>
            <a:ext cx="500038" cy="103143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E97BF9A9-D109-4765-9A78-442B0835D12A}"/>
              </a:ext>
            </a:extLst>
          </p:cNvPr>
          <p:cNvSpPr/>
          <p:nvPr/>
        </p:nvSpPr>
        <p:spPr>
          <a:xfrm>
            <a:off x="5957912" y="4827270"/>
            <a:ext cx="768008" cy="154578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DF9770C4-5ED7-4479-A019-BD5A8A1B7883}"/>
              </a:ext>
            </a:extLst>
          </p:cNvPr>
          <p:cNvSpPr/>
          <p:nvPr/>
        </p:nvSpPr>
        <p:spPr>
          <a:xfrm>
            <a:off x="6730365" y="5857240"/>
            <a:ext cx="260985" cy="515816"/>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graphicFrame>
            <p:nvGraphicFramePr>
              <p:cNvPr id="144" name="Table 2">
                <a:extLst>
                  <a:ext uri="{FF2B5EF4-FFF2-40B4-BE49-F238E27FC236}">
                    <a16:creationId xmlns:a16="http://schemas.microsoft.com/office/drawing/2014/main" id="{1BFDAB97-ED0E-4BA2-904A-87995948A1D3}"/>
                  </a:ext>
                </a:extLst>
              </p:cNvPr>
              <p:cNvGraphicFramePr>
                <a:graphicFrameLocks noGrp="1"/>
              </p:cNvGraphicFramePr>
              <p:nvPr/>
            </p:nvGraphicFramePr>
            <p:xfrm>
              <a:off x="7802364" y="4619255"/>
              <a:ext cx="1786256" cy="910360"/>
            </p:xfrm>
            <a:graphic>
              <a:graphicData uri="http://schemas.openxmlformats.org/drawingml/2006/table">
                <a:tbl>
                  <a:tblPr firstRow="1" bandRow="1">
                    <a:tableStyleId>{5C22544A-7EE6-4342-B048-85BDC9FD1C3A}</a:tableStyleId>
                  </a:tblPr>
                  <a:tblGrid>
                    <a:gridCol w="1092716">
                      <a:extLst>
                        <a:ext uri="{9D8B030D-6E8A-4147-A177-3AD203B41FA5}">
                          <a16:colId xmlns:a16="http://schemas.microsoft.com/office/drawing/2014/main" val="2494117476"/>
                        </a:ext>
                      </a:extLst>
                    </a:gridCol>
                    <a:gridCol w="693540">
                      <a:extLst>
                        <a:ext uri="{9D8B030D-6E8A-4147-A177-3AD203B41FA5}">
                          <a16:colId xmlns:a16="http://schemas.microsoft.com/office/drawing/2014/main" val="1082007068"/>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ysClr val="windowText" lastClr="000000"/>
                              </a:solidFill>
                              <a:latin typeface="+mn-lt"/>
                            </a:rPr>
                            <a:t>0 </a:t>
                          </a:r>
                          <a14:m>
                            <m:oMath xmlns:m="http://schemas.openxmlformats.org/officeDocument/2006/math">
                              <m:r>
                                <a:rPr lang="en-GB" sz="1200" i="1" smtClean="0">
                                  <a:latin typeface="Cambria Math" panose="02040503050406030204" pitchFamily="18" charset="0"/>
                                </a:rPr>
                                <m:t>&lt;</m:t>
                              </m:r>
                            </m:oMath>
                          </a14:m>
                          <a:r>
                            <a:rPr lang="en-GB" sz="1200" dirty="0">
                              <a:solidFill>
                                <a:sysClr val="windowText" lastClr="000000"/>
                              </a:solidFill>
                              <a:latin typeface="+mn-lt"/>
                              <a:cs typeface="Arial" panose="020B0604020202020204" pitchFamily="34" charset="0"/>
                            </a:rPr>
                            <a:t> </a:t>
                          </a:r>
                          <a:r>
                            <a:rPr lang="en-GB" sz="1200" i="1" dirty="0">
                              <a:solidFill>
                                <a:sysClr val="windowText" lastClr="000000"/>
                              </a:solidFill>
                              <a:latin typeface="+mn-lt"/>
                              <a:cs typeface="Arial" panose="020B0604020202020204" pitchFamily="34" charset="0"/>
                            </a:rPr>
                            <a:t>t</a:t>
                          </a:r>
                          <a:r>
                            <a:rPr lang="en-GB" sz="1200" dirty="0">
                              <a:solidFill>
                                <a:sysClr val="windowText" lastClr="000000"/>
                              </a:solidFill>
                              <a:latin typeface="+mn-lt"/>
                              <a:cs typeface="Arial" panose="020B0604020202020204" pitchFamily="34" charset="0"/>
                            </a:rPr>
                            <a:t> ⩽ 20</a:t>
                          </a:r>
                          <a:endParaRPr lang="en-GB" sz="1200" dirty="0">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50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90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50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60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bl>
              </a:graphicData>
            </a:graphic>
          </p:graphicFrame>
        </mc:Choice>
        <mc:Fallback xmlns="">
          <p:graphicFrame>
            <p:nvGraphicFramePr>
              <p:cNvPr id="144" name="Table 2">
                <a:extLst>
                  <a:ext uri="{FF2B5EF4-FFF2-40B4-BE49-F238E27FC236}">
                    <a16:creationId xmlns:a16="http://schemas.microsoft.com/office/drawing/2014/main" id="{1BFDAB97-ED0E-4BA2-904A-87995948A1D3}"/>
                  </a:ext>
                </a:extLst>
              </p:cNvPr>
              <p:cNvGraphicFramePr>
                <a:graphicFrameLocks noGrp="1"/>
              </p:cNvGraphicFramePr>
              <p:nvPr>
                <p:extLst>
                  <p:ext uri="{D42A27DB-BD31-4B8C-83A1-F6EECF244321}">
                    <p14:modId xmlns:p14="http://schemas.microsoft.com/office/powerpoint/2010/main" val="959544532"/>
                  </p:ext>
                </p:extLst>
              </p:nvPr>
            </p:nvGraphicFramePr>
            <p:xfrm>
              <a:off x="7802364" y="4619255"/>
              <a:ext cx="1786256" cy="910360"/>
            </p:xfrm>
            <a:graphic>
              <a:graphicData uri="http://schemas.openxmlformats.org/drawingml/2006/table">
                <a:tbl>
                  <a:tblPr firstRow="1" bandRow="1">
                    <a:tableStyleId>{5C22544A-7EE6-4342-B048-85BDC9FD1C3A}</a:tableStyleId>
                  </a:tblPr>
                  <a:tblGrid>
                    <a:gridCol w="1092716">
                      <a:extLst>
                        <a:ext uri="{9D8B030D-6E8A-4147-A177-3AD203B41FA5}">
                          <a16:colId xmlns:a16="http://schemas.microsoft.com/office/drawing/2014/main" val="2494117476"/>
                        </a:ext>
                      </a:extLst>
                    </a:gridCol>
                    <a:gridCol w="693540">
                      <a:extLst>
                        <a:ext uri="{9D8B030D-6E8A-4147-A177-3AD203B41FA5}">
                          <a16:colId xmlns:a16="http://schemas.microsoft.com/office/drawing/2014/main" val="1082007068"/>
                        </a:ext>
                      </a:extLst>
                    </a:gridCol>
                  </a:tblGrid>
                  <a:tr h="227590">
                    <a:tc>
                      <a:txBody>
                        <a:bodyPr/>
                        <a:lstStyle/>
                        <a:p>
                          <a:pPr algn="ctr"/>
                          <a:r>
                            <a:rPr lang="en-GB" sz="1200" b="1" dirty="0">
                              <a:solidFill>
                                <a:sysClr val="windowText" lastClr="000000"/>
                              </a:solidFill>
                              <a:latin typeface="+mn-lt"/>
                            </a:rPr>
                            <a:t>Time, </a:t>
                          </a:r>
                          <a:r>
                            <a:rPr lang="en-GB" sz="1200" b="1" i="1" dirty="0">
                              <a:solidFill>
                                <a:sysClr val="windowText" lastClr="000000"/>
                              </a:solidFill>
                              <a:latin typeface="+mn-lt"/>
                            </a:rPr>
                            <a:t>t, </a:t>
                          </a:r>
                          <a:r>
                            <a:rPr lang="en-GB" sz="1200" b="1" i="0" dirty="0">
                              <a:solidFill>
                                <a:sysClr val="windowText" lastClr="000000"/>
                              </a:solidFill>
                              <a:latin typeface="+mn-lt"/>
                            </a:rPr>
                            <a:t>(mins)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5"/>
                          <a:stretch>
                            <a:fillRect t="-110526" r="-64444" b="-228947"/>
                          </a:stretch>
                        </a:blip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5"/>
                          <a:stretch>
                            <a:fillRect t="-216216" r="-64444" b="-135135"/>
                          </a:stretch>
                        </a:blipFill>
                      </a:tcPr>
                    </a:tc>
                    <a:tc>
                      <a:txBody>
                        <a:bodyPr/>
                        <a:lstStyle/>
                        <a:p>
                          <a:pPr algn="ctr"/>
                          <a:r>
                            <a:rPr lang="en-GB" sz="1200" b="0" dirty="0">
                              <a:solidFill>
                                <a:sysClr val="windowText" lastClr="000000"/>
                              </a:solidFill>
                              <a:latin typeface="+mn-lt"/>
                            </a:rPr>
                            <a:t>90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27590">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5"/>
                          <a:stretch>
                            <a:fillRect t="-307895" r="-64444" b="-31579"/>
                          </a:stretch>
                        </a:blip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bl>
              </a:graphicData>
            </a:graphic>
          </p:graphicFrame>
        </mc:Fallback>
      </mc:AlternateContent>
      <p:sp>
        <p:nvSpPr>
          <p:cNvPr id="147" name="TextBox 146">
            <a:extLst>
              <a:ext uri="{FF2B5EF4-FFF2-40B4-BE49-F238E27FC236}">
                <a16:creationId xmlns:a16="http://schemas.microsoft.com/office/drawing/2014/main" id="{BCAA79AB-46CA-4BFD-BF0F-BB1518908088}"/>
              </a:ext>
            </a:extLst>
          </p:cNvPr>
          <p:cNvSpPr txBox="1"/>
          <p:nvPr/>
        </p:nvSpPr>
        <p:spPr>
          <a:xfrm>
            <a:off x="7616311" y="5633877"/>
            <a:ext cx="208332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Which group is the median in?</a:t>
            </a:r>
          </a:p>
        </p:txBody>
      </p:sp>
      <p:sp>
        <p:nvSpPr>
          <p:cNvPr id="148" name="TextBox 147">
            <a:extLst>
              <a:ext uri="{FF2B5EF4-FFF2-40B4-BE49-F238E27FC236}">
                <a16:creationId xmlns:a16="http://schemas.microsoft.com/office/drawing/2014/main" id="{72943BD1-6E92-4180-A70D-22560E0B562E}"/>
              </a:ext>
            </a:extLst>
          </p:cNvPr>
          <p:cNvSpPr txBox="1"/>
          <p:nvPr/>
        </p:nvSpPr>
        <p:spPr>
          <a:xfrm>
            <a:off x="7457133" y="6399589"/>
            <a:ext cx="240168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Mark the median on the histogram.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is its value?</a:t>
            </a:r>
          </a:p>
        </p:txBody>
      </p:sp>
      <p:cxnSp>
        <p:nvCxnSpPr>
          <p:cNvPr id="109" name="Straight Connector 108">
            <a:extLst>
              <a:ext uri="{FF2B5EF4-FFF2-40B4-BE49-F238E27FC236}">
                <a16:creationId xmlns:a16="http://schemas.microsoft.com/office/drawing/2014/main" id="{43823BCD-339D-4FE6-A0AF-90BFCC174A75}"/>
              </a:ext>
            </a:extLst>
          </p:cNvPr>
          <p:cNvCxnSpPr>
            <a:cxnSpLocks/>
          </p:cNvCxnSpPr>
          <p:nvPr/>
        </p:nvCxnSpPr>
        <p:spPr>
          <a:xfrm flipH="1">
            <a:off x="5442585" y="6372470"/>
            <a:ext cx="2066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1403DA5-5A30-4788-9B2D-237F2144E8DB}"/>
              </a:ext>
            </a:extLst>
          </p:cNvPr>
          <p:cNvCxnSpPr>
            <a:cxnSpLocks/>
          </p:cNvCxnSpPr>
          <p:nvPr/>
        </p:nvCxnSpPr>
        <p:spPr>
          <a:xfrm>
            <a:off x="5455139" y="609600"/>
            <a:ext cx="0" cy="17946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C5579C-4B8B-4C5A-9EBE-DC2A0B76133E}"/>
              </a:ext>
            </a:extLst>
          </p:cNvPr>
          <p:cNvCxnSpPr>
            <a:cxnSpLocks/>
          </p:cNvCxnSpPr>
          <p:nvPr/>
        </p:nvCxnSpPr>
        <p:spPr>
          <a:xfrm flipH="1">
            <a:off x="5466864" y="2407139"/>
            <a:ext cx="43476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C35E46-FAA7-46CF-B344-AE7B308510FF}"/>
              </a:ext>
            </a:extLst>
          </p:cNvPr>
          <p:cNvCxnSpPr>
            <a:cxnSpLocks/>
          </p:cNvCxnSpPr>
          <p:nvPr/>
        </p:nvCxnSpPr>
        <p:spPr>
          <a:xfrm>
            <a:off x="1327639" y="2805916"/>
            <a:ext cx="0" cy="2310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45C6EE1-EA6A-483A-AAB2-671754C4A37F}"/>
              </a:ext>
            </a:extLst>
          </p:cNvPr>
          <p:cNvCxnSpPr>
            <a:cxnSpLocks/>
          </p:cNvCxnSpPr>
          <p:nvPr/>
        </p:nvCxnSpPr>
        <p:spPr>
          <a:xfrm flipH="1">
            <a:off x="1339364" y="5119075"/>
            <a:ext cx="23004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8F87E26-C97F-4682-A827-670D55035290}"/>
              </a:ext>
            </a:extLst>
          </p:cNvPr>
          <p:cNvCxnSpPr>
            <a:cxnSpLocks/>
          </p:cNvCxnSpPr>
          <p:nvPr/>
        </p:nvCxnSpPr>
        <p:spPr>
          <a:xfrm>
            <a:off x="5455139" y="4574931"/>
            <a:ext cx="0" cy="17946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EF72FD48-0B33-44DD-B4BA-5C0966604862}"/>
              </a:ext>
            </a:extLst>
          </p:cNvPr>
          <p:cNvSpPr txBox="1"/>
          <p:nvPr/>
        </p:nvSpPr>
        <p:spPr>
          <a:xfrm>
            <a:off x="7815821" y="5962500"/>
            <a:ext cx="168430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How far into that group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is the median?</a:t>
            </a:r>
          </a:p>
        </p:txBody>
      </p:sp>
      <p:cxnSp>
        <p:nvCxnSpPr>
          <p:cNvPr id="155" name="Straight Connector 154">
            <a:extLst>
              <a:ext uri="{FF2B5EF4-FFF2-40B4-BE49-F238E27FC236}">
                <a16:creationId xmlns:a16="http://schemas.microsoft.com/office/drawing/2014/main" id="{454A3253-23D9-43CB-A3AC-79360DC6BCB7}"/>
              </a:ext>
            </a:extLst>
          </p:cNvPr>
          <p:cNvCxnSpPr>
            <a:cxnSpLocks/>
          </p:cNvCxnSpPr>
          <p:nvPr/>
        </p:nvCxnSpPr>
        <p:spPr>
          <a:xfrm>
            <a:off x="6212059" y="4831080"/>
            <a:ext cx="0" cy="153845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5002381-D24C-4B52-B088-E0AEE584E299}"/>
              </a:ext>
            </a:extLst>
          </p:cNvPr>
          <p:cNvCxnSpPr>
            <a:cxnSpLocks/>
          </p:cNvCxnSpPr>
          <p:nvPr/>
        </p:nvCxnSpPr>
        <p:spPr>
          <a:xfrm>
            <a:off x="4871818" y="36049"/>
            <a:ext cx="0" cy="67859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C77C1CDB-3F60-4148-8E5E-A5E737431D4C}"/>
              </a:ext>
            </a:extLst>
          </p:cNvPr>
          <p:cNvSpPr txBox="1"/>
          <p:nvPr/>
        </p:nvSpPr>
        <p:spPr>
          <a:xfrm>
            <a:off x="3886200" y="5467390"/>
            <a:ext cx="476412" cy="369332"/>
          </a:xfrm>
          <a:prstGeom prst="rect">
            <a:avLst/>
          </a:prstGeom>
          <a:solidFill>
            <a:schemeClr val="bg1"/>
          </a:solidFill>
          <a:ln w="19050">
            <a:solidFill>
              <a:srgbClr val="0070C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32" name="TextBox 131">
            <a:extLst>
              <a:ext uri="{FF2B5EF4-FFF2-40B4-BE49-F238E27FC236}">
                <a16:creationId xmlns:a16="http://schemas.microsoft.com/office/drawing/2014/main" id="{5144AD72-180A-4A10-9F30-6E0462632A80}"/>
              </a:ext>
            </a:extLst>
          </p:cNvPr>
          <p:cNvSpPr txBox="1"/>
          <p:nvPr/>
        </p:nvSpPr>
        <p:spPr>
          <a:xfrm>
            <a:off x="4108939" y="5961810"/>
            <a:ext cx="418704" cy="369332"/>
          </a:xfrm>
          <a:prstGeom prst="rect">
            <a:avLst/>
          </a:prstGeom>
          <a:solidFill>
            <a:schemeClr val="bg1"/>
          </a:solidFill>
          <a:ln w="19050">
            <a:solidFill>
              <a:srgbClr val="0070C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33" name="TextBox 132">
            <a:extLst>
              <a:ext uri="{FF2B5EF4-FFF2-40B4-BE49-F238E27FC236}">
                <a16:creationId xmlns:a16="http://schemas.microsoft.com/office/drawing/2014/main" id="{866894A1-4129-4607-9171-65EB44E1507C}"/>
              </a:ext>
            </a:extLst>
          </p:cNvPr>
          <p:cNvSpPr txBox="1"/>
          <p:nvPr/>
        </p:nvSpPr>
        <p:spPr>
          <a:xfrm>
            <a:off x="4658458" y="6278626"/>
            <a:ext cx="418704" cy="369332"/>
          </a:xfrm>
          <a:prstGeom prst="rect">
            <a:avLst/>
          </a:prstGeom>
          <a:solidFill>
            <a:schemeClr val="bg1"/>
          </a:solidFill>
          <a:ln w="19050">
            <a:solidFill>
              <a:srgbClr val="0070C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sp>
        <p:nvSpPr>
          <p:cNvPr id="134" name="TextBox 133">
            <a:extLst>
              <a:ext uri="{FF2B5EF4-FFF2-40B4-BE49-F238E27FC236}">
                <a16:creationId xmlns:a16="http://schemas.microsoft.com/office/drawing/2014/main" id="{6BFAB3A1-0E59-453D-A4EA-1E76712E78B2}"/>
              </a:ext>
            </a:extLst>
          </p:cNvPr>
          <p:cNvSpPr txBox="1"/>
          <p:nvPr/>
        </p:nvSpPr>
        <p:spPr>
          <a:xfrm>
            <a:off x="1926396" y="6532430"/>
            <a:ext cx="1505220" cy="307777"/>
          </a:xfrm>
          <a:prstGeom prst="rect">
            <a:avLst/>
          </a:prstGeom>
          <a:solidFill>
            <a:schemeClr val="bg1"/>
          </a:solidFill>
          <a:ln w="19050">
            <a:solidFill>
              <a:srgbClr val="0070C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It is grouped data.</a:t>
            </a:r>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0A5A3277-14CB-4DF0-9024-27A6BD593D8D}"/>
                  </a:ext>
                </a:extLst>
              </p:cNvPr>
              <p:cNvSpPr txBox="1"/>
              <p:nvPr/>
            </p:nvSpPr>
            <p:spPr>
              <a:xfrm>
                <a:off x="8037986" y="5584620"/>
                <a:ext cx="1287533" cy="369332"/>
              </a:xfrm>
              <a:prstGeom prst="rect">
                <a:avLst/>
              </a:prstGeom>
              <a:solidFill>
                <a:schemeClr val="bg1"/>
              </a:solidFill>
              <a:ln w="19050">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20 </a:t>
                </a:r>
                <a14:m>
                  <m:oMath xmlns:m="http://schemas.openxmlformats.org/officeDocument/2006/math">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&lt;</m:t>
                    </m:r>
                  </m:oMath>
                </a14:m>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t</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50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5" name="TextBox 134">
                <a:extLst>
                  <a:ext uri="{FF2B5EF4-FFF2-40B4-BE49-F238E27FC236}">
                    <a16:creationId xmlns:a16="http://schemas.microsoft.com/office/drawing/2014/main" id="{0A5A3277-14CB-4DF0-9024-27A6BD593D8D}"/>
                  </a:ext>
                </a:extLst>
              </p:cNvPr>
              <p:cNvSpPr txBox="1">
                <a:spLocks noRot="1" noChangeAspect="1" noMove="1" noResize="1" noEditPoints="1" noAdjustHandles="1" noChangeArrowheads="1" noChangeShapeType="1" noTextEdit="1"/>
              </p:cNvSpPr>
              <p:nvPr/>
            </p:nvSpPr>
            <p:spPr>
              <a:xfrm>
                <a:off x="8037986" y="5584620"/>
                <a:ext cx="1287533" cy="369332"/>
              </a:xfrm>
              <a:prstGeom prst="rect">
                <a:avLst/>
              </a:prstGeom>
              <a:blipFill>
                <a:blip r:embed="rId6"/>
                <a:stretch>
                  <a:fillRect l="-3271" t="-9375" r="-2336" b="-20313"/>
                </a:stretch>
              </a:blipFill>
              <a:ln w="19050">
                <a:solidFill>
                  <a:srgbClr val="0070C0"/>
                </a:solidFill>
              </a:ln>
            </p:spPr>
            <p:txBody>
              <a:bodyPr/>
              <a:lstStyle/>
              <a:p>
                <a:r>
                  <a:rPr lang="en-GB">
                    <a:noFill/>
                  </a:rPr>
                  <a:t> </a:t>
                </a:r>
              </a:p>
            </p:txBody>
          </p:sp>
        </mc:Fallback>
      </mc:AlternateContent>
      <p:sp>
        <p:nvSpPr>
          <p:cNvPr id="136" name="TextBox 135">
            <a:extLst>
              <a:ext uri="{FF2B5EF4-FFF2-40B4-BE49-F238E27FC236}">
                <a16:creationId xmlns:a16="http://schemas.microsoft.com/office/drawing/2014/main" id="{ED9F255C-303F-4215-BDDB-62CF8348F0FD}"/>
              </a:ext>
            </a:extLst>
          </p:cNvPr>
          <p:cNvSpPr txBox="1"/>
          <p:nvPr/>
        </p:nvSpPr>
        <p:spPr>
          <a:xfrm>
            <a:off x="8279208" y="6094574"/>
            <a:ext cx="805093" cy="369332"/>
          </a:xfrm>
          <a:prstGeom prst="rect">
            <a:avLst/>
          </a:prstGeom>
          <a:solidFill>
            <a:schemeClr val="bg1"/>
          </a:solidFill>
          <a:ln w="19050">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 third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BA00797D-B5F9-4697-AAFD-49AA146F236C}"/>
              </a:ext>
            </a:extLst>
          </p:cNvPr>
          <p:cNvSpPr txBox="1"/>
          <p:nvPr/>
        </p:nvSpPr>
        <p:spPr>
          <a:xfrm>
            <a:off x="5695871" y="4429604"/>
            <a:ext cx="1232132" cy="369332"/>
          </a:xfrm>
          <a:prstGeom prst="rect">
            <a:avLst/>
          </a:prstGeom>
          <a:solidFill>
            <a:schemeClr val="bg1"/>
          </a:solidFill>
          <a:ln w="19050">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30 minutes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0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223927B-3A33-4269-924F-BAD72E3353BC}"/>
              </a:ext>
            </a:extLst>
          </p:cNvPr>
          <p:cNvSpPr/>
          <p:nvPr/>
        </p:nvSpPr>
        <p:spPr>
          <a:xfrm>
            <a:off x="7620" y="7620"/>
            <a:ext cx="9874934" cy="6838950"/>
          </a:xfrm>
          <a:prstGeom prst="roundRect">
            <a:avLst>
              <a:gd name="adj" fmla="val 207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7E18450-7A47-4E2E-841B-B413166E4333}"/>
              </a:ext>
            </a:extLst>
          </p:cNvPr>
          <p:cNvSpPr txBox="1"/>
          <p:nvPr/>
        </p:nvSpPr>
        <p:spPr>
          <a:xfrm>
            <a:off x="1996057" y="-26377"/>
            <a:ext cx="90101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Histograms</a:t>
            </a:r>
          </a:p>
        </p:txBody>
      </p:sp>
      <p:sp>
        <p:nvSpPr>
          <p:cNvPr id="11" name="TextBox 10">
            <a:extLst>
              <a:ext uri="{FF2B5EF4-FFF2-40B4-BE49-F238E27FC236}">
                <a16:creationId xmlns:a16="http://schemas.microsoft.com/office/drawing/2014/main" id="{7CBD936F-0A13-4AC9-BEA1-8F0AB8BBFA55}"/>
              </a:ext>
            </a:extLst>
          </p:cNvPr>
          <p:cNvSpPr txBox="1"/>
          <p:nvPr/>
        </p:nvSpPr>
        <p:spPr>
          <a:xfrm>
            <a:off x="-30152" y="188177"/>
            <a:ext cx="461716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Shoppers were surveyed about their age. Complete the histogram.</a:t>
            </a:r>
          </a:p>
        </p:txBody>
      </p:sp>
      <p:pic>
        <p:nvPicPr>
          <p:cNvPr id="12" name="Picture 11">
            <a:extLst>
              <a:ext uri="{FF2B5EF4-FFF2-40B4-BE49-F238E27FC236}">
                <a16:creationId xmlns:a16="http://schemas.microsoft.com/office/drawing/2014/main" id="{F6ECFA48-ED68-420A-BDD2-3E1D23A64535}"/>
              </a:ext>
            </a:extLst>
          </p:cNvPr>
          <p:cNvPicPr>
            <a:picLocks noChangeAspect="1"/>
          </p:cNvPicPr>
          <p:nvPr/>
        </p:nvPicPr>
        <p:blipFill rotWithShape="1">
          <a:blip r:embed="rId2"/>
          <a:srcRect l="-793" t="69711" r="10008" b="-3"/>
          <a:stretch/>
        </p:blipFill>
        <p:spPr>
          <a:xfrm>
            <a:off x="448406" y="1508467"/>
            <a:ext cx="4299439" cy="1435594"/>
          </a:xfrm>
          <a:prstGeom prst="rect">
            <a:avLst/>
          </a:prstGeom>
        </p:spPr>
      </p:pic>
      <mc:AlternateContent xmlns:mc="http://schemas.openxmlformats.org/markup-compatibility/2006" xmlns:a14="http://schemas.microsoft.com/office/drawing/2010/main">
        <mc:Choice Requires="a14">
          <p:graphicFrame>
            <p:nvGraphicFramePr>
              <p:cNvPr id="13" name="Table 2">
                <a:extLst>
                  <a:ext uri="{FF2B5EF4-FFF2-40B4-BE49-F238E27FC236}">
                    <a16:creationId xmlns:a16="http://schemas.microsoft.com/office/drawing/2014/main" id="{631E1670-B2CF-4CAE-8C49-E041FC6B3598}"/>
                  </a:ext>
                </a:extLst>
              </p:cNvPr>
              <p:cNvGraphicFramePr>
                <a:graphicFrameLocks noGrp="1"/>
              </p:cNvGraphicFramePr>
              <p:nvPr>
                <p:extLst/>
              </p:nvPr>
            </p:nvGraphicFramePr>
            <p:xfrm>
              <a:off x="53340" y="451703"/>
              <a:ext cx="4720884" cy="971229"/>
            </p:xfrm>
            <a:graphic>
              <a:graphicData uri="http://schemas.openxmlformats.org/drawingml/2006/table">
                <a:tbl>
                  <a:tblPr firstRow="1" bandRow="1">
                    <a:tableStyleId>{5C22544A-7EE6-4342-B048-85BDC9FD1C3A}</a:tableStyleId>
                  </a:tblPr>
                  <a:tblGrid>
                    <a:gridCol w="901659">
                      <a:extLst>
                        <a:ext uri="{9D8B030D-6E8A-4147-A177-3AD203B41FA5}">
                          <a16:colId xmlns:a16="http://schemas.microsoft.com/office/drawing/2014/main" val="2494117476"/>
                        </a:ext>
                      </a:extLst>
                    </a:gridCol>
                    <a:gridCol w="901659">
                      <a:extLst>
                        <a:ext uri="{9D8B030D-6E8A-4147-A177-3AD203B41FA5}">
                          <a16:colId xmlns:a16="http://schemas.microsoft.com/office/drawing/2014/main" val="1082007068"/>
                        </a:ext>
                      </a:extLst>
                    </a:gridCol>
                    <a:gridCol w="901659">
                      <a:extLst>
                        <a:ext uri="{9D8B030D-6E8A-4147-A177-3AD203B41FA5}">
                          <a16:colId xmlns:a16="http://schemas.microsoft.com/office/drawing/2014/main" val="2815442780"/>
                        </a:ext>
                      </a:extLst>
                    </a:gridCol>
                    <a:gridCol w="901659">
                      <a:extLst>
                        <a:ext uri="{9D8B030D-6E8A-4147-A177-3AD203B41FA5}">
                          <a16:colId xmlns:a16="http://schemas.microsoft.com/office/drawing/2014/main" val="2831476083"/>
                        </a:ext>
                      </a:extLst>
                    </a:gridCol>
                    <a:gridCol w="1114248">
                      <a:extLst>
                        <a:ext uri="{9D8B030D-6E8A-4147-A177-3AD203B41FA5}">
                          <a16:colId xmlns:a16="http://schemas.microsoft.com/office/drawing/2014/main" val="1057715055"/>
                        </a:ext>
                      </a:extLst>
                    </a:gridCol>
                  </a:tblGrid>
                  <a:tr h="331233">
                    <a:tc>
                      <a:txBody>
                        <a:bodyPr/>
                        <a:lstStyle/>
                        <a:p>
                          <a:pPr algn="ctr"/>
                          <a:r>
                            <a:rPr lang="en-GB" sz="1200" b="1" dirty="0">
                              <a:solidFill>
                                <a:sysClr val="windowText" lastClr="000000"/>
                              </a:solidFill>
                              <a:latin typeface="+mn-lt"/>
                            </a:rPr>
                            <a:t>Age </a:t>
                          </a:r>
                        </a:p>
                        <a:p>
                          <a:pPr algn="ctr"/>
                          <a:r>
                            <a:rPr lang="en-GB" sz="1200" b="1" i="1" dirty="0">
                              <a:solidFill>
                                <a:sysClr val="windowText" lastClr="000000"/>
                              </a:solidFill>
                              <a:latin typeface="+mn-lt"/>
                            </a:rPr>
                            <a:t>a, </a:t>
                          </a:r>
                          <a:r>
                            <a:rPr lang="en-GB" sz="1200" b="1" i="0" dirty="0">
                              <a:solidFill>
                                <a:sysClr val="windowText" lastClr="000000"/>
                              </a:solidFill>
                              <a:latin typeface="+mn-lt"/>
                            </a:rPr>
                            <a:t>(years)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Cumulative</a:t>
                          </a:r>
                        </a:p>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11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a</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16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16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a</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24</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8</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24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a</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27</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bl>
              </a:graphicData>
            </a:graphic>
          </p:graphicFrame>
        </mc:Choice>
        <mc:Fallback xmlns="">
          <p:graphicFrame>
            <p:nvGraphicFramePr>
              <p:cNvPr id="13" name="Table 2">
                <a:extLst>
                  <a:ext uri="{FF2B5EF4-FFF2-40B4-BE49-F238E27FC236}">
                    <a16:creationId xmlns:a16="http://schemas.microsoft.com/office/drawing/2014/main" id="{631E1670-B2CF-4CAE-8C49-E041FC6B3598}"/>
                  </a:ext>
                </a:extLst>
              </p:cNvPr>
              <p:cNvGraphicFramePr>
                <a:graphicFrameLocks noGrp="1"/>
              </p:cNvGraphicFramePr>
              <p:nvPr>
                <p:extLst>
                  <p:ext uri="{D42A27DB-BD31-4B8C-83A1-F6EECF244321}">
                    <p14:modId xmlns:p14="http://schemas.microsoft.com/office/powerpoint/2010/main" val="3741367986"/>
                  </p:ext>
                </p:extLst>
              </p:nvPr>
            </p:nvGraphicFramePr>
            <p:xfrm>
              <a:off x="53340" y="451703"/>
              <a:ext cx="4720884" cy="971229"/>
            </p:xfrm>
            <a:graphic>
              <a:graphicData uri="http://schemas.openxmlformats.org/drawingml/2006/table">
                <a:tbl>
                  <a:tblPr firstRow="1" bandRow="1">
                    <a:tableStyleId>{5C22544A-7EE6-4342-B048-85BDC9FD1C3A}</a:tableStyleId>
                  </a:tblPr>
                  <a:tblGrid>
                    <a:gridCol w="901659">
                      <a:extLst>
                        <a:ext uri="{9D8B030D-6E8A-4147-A177-3AD203B41FA5}">
                          <a16:colId xmlns:a16="http://schemas.microsoft.com/office/drawing/2014/main" val="2494117476"/>
                        </a:ext>
                      </a:extLst>
                    </a:gridCol>
                    <a:gridCol w="901659">
                      <a:extLst>
                        <a:ext uri="{9D8B030D-6E8A-4147-A177-3AD203B41FA5}">
                          <a16:colId xmlns:a16="http://schemas.microsoft.com/office/drawing/2014/main" val="1082007068"/>
                        </a:ext>
                      </a:extLst>
                    </a:gridCol>
                    <a:gridCol w="901659">
                      <a:extLst>
                        <a:ext uri="{9D8B030D-6E8A-4147-A177-3AD203B41FA5}">
                          <a16:colId xmlns:a16="http://schemas.microsoft.com/office/drawing/2014/main" val="2815442780"/>
                        </a:ext>
                      </a:extLst>
                    </a:gridCol>
                    <a:gridCol w="901659">
                      <a:extLst>
                        <a:ext uri="{9D8B030D-6E8A-4147-A177-3AD203B41FA5}">
                          <a16:colId xmlns:a16="http://schemas.microsoft.com/office/drawing/2014/main" val="2831476083"/>
                        </a:ext>
                      </a:extLst>
                    </a:gridCol>
                    <a:gridCol w="1114248">
                      <a:extLst>
                        <a:ext uri="{9D8B030D-6E8A-4147-A177-3AD203B41FA5}">
                          <a16:colId xmlns:a16="http://schemas.microsoft.com/office/drawing/2014/main" val="1057715055"/>
                        </a:ext>
                      </a:extLst>
                    </a:gridCol>
                  </a:tblGrid>
                  <a:tr h="365760">
                    <a:tc>
                      <a:txBody>
                        <a:bodyPr/>
                        <a:lstStyle/>
                        <a:p>
                          <a:pPr algn="ctr"/>
                          <a:r>
                            <a:rPr lang="en-GB" sz="1200" b="1" dirty="0">
                              <a:solidFill>
                                <a:sysClr val="windowText" lastClr="000000"/>
                              </a:solidFill>
                              <a:latin typeface="+mn-lt"/>
                            </a:rPr>
                            <a:t>Age </a:t>
                          </a:r>
                        </a:p>
                        <a:p>
                          <a:pPr algn="ctr"/>
                          <a:r>
                            <a:rPr lang="en-GB" sz="1200" b="1" i="1" dirty="0">
                              <a:solidFill>
                                <a:sysClr val="windowText" lastClr="000000"/>
                              </a:solidFill>
                              <a:latin typeface="+mn-lt"/>
                            </a:rPr>
                            <a:t>a, </a:t>
                          </a:r>
                          <a:r>
                            <a:rPr lang="en-GB" sz="1200" b="1" i="0" dirty="0">
                              <a:solidFill>
                                <a:sysClr val="windowText" lastClr="000000"/>
                              </a:solidFill>
                              <a:latin typeface="+mn-lt"/>
                            </a:rPr>
                            <a:t>(years)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Cumulative</a:t>
                          </a:r>
                        </a:p>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l="-676" t="-200000" r="-425000" b="-235294"/>
                          </a:stretch>
                        </a:blip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l="-676" t="-309091" r="-425000" b="-142424"/>
                          </a:stretch>
                        </a:blip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8</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3"/>
                          <a:stretch>
                            <a:fillRect l="-676" t="-409091" r="-425000" b="-42424"/>
                          </a:stretch>
                        </a:blipFill>
                      </a:tcPr>
                    </a:tc>
                    <a:tc>
                      <a:txBody>
                        <a:bodyPr/>
                        <a:lstStyle/>
                        <a:p>
                          <a:pPr algn="ctr"/>
                          <a:r>
                            <a:rPr lang="en-GB" sz="1200" b="0" dirty="0">
                              <a:solidFill>
                                <a:sysClr val="windowText" lastClr="000000"/>
                              </a:solidFill>
                              <a:latin typeface="+mn-lt"/>
                            </a:rPr>
                            <a:t>15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5</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bl>
              </a:graphicData>
            </a:graphic>
          </p:graphicFrame>
        </mc:Fallback>
      </mc:AlternateContent>
      <p:sp>
        <p:nvSpPr>
          <p:cNvPr id="16" name="TextBox 15">
            <a:extLst>
              <a:ext uri="{FF2B5EF4-FFF2-40B4-BE49-F238E27FC236}">
                <a16:creationId xmlns:a16="http://schemas.microsoft.com/office/drawing/2014/main" id="{47A266C8-5ACF-4B9F-8701-257078D234FD}"/>
              </a:ext>
            </a:extLst>
          </p:cNvPr>
          <p:cNvSpPr txBox="1"/>
          <p:nvPr/>
        </p:nvSpPr>
        <p:spPr>
          <a:xfrm>
            <a:off x="232316" y="2794787"/>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4" name="TextBox 23">
            <a:extLst>
              <a:ext uri="{FF2B5EF4-FFF2-40B4-BE49-F238E27FC236}">
                <a16:creationId xmlns:a16="http://schemas.microsoft.com/office/drawing/2014/main" id="{5844192C-E419-46D3-8CEC-607FA97621B3}"/>
              </a:ext>
            </a:extLst>
          </p:cNvPr>
          <p:cNvSpPr txBox="1"/>
          <p:nvPr/>
        </p:nvSpPr>
        <p:spPr>
          <a:xfrm>
            <a:off x="2031754" y="3135835"/>
            <a:ext cx="109151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Age,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a, </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(years)</a:t>
            </a:r>
          </a:p>
        </p:txBody>
      </p:sp>
      <p:sp>
        <p:nvSpPr>
          <p:cNvPr id="25" name="TextBox 24">
            <a:extLst>
              <a:ext uri="{FF2B5EF4-FFF2-40B4-BE49-F238E27FC236}">
                <a16:creationId xmlns:a16="http://schemas.microsoft.com/office/drawing/2014/main" id="{D3031F0A-F4D3-4B1D-8B67-4AD088495E8C}"/>
              </a:ext>
            </a:extLst>
          </p:cNvPr>
          <p:cNvSpPr txBox="1"/>
          <p:nvPr/>
        </p:nvSpPr>
        <p:spPr>
          <a:xfrm rot="16200000">
            <a:off x="-519093" y="2110425"/>
            <a:ext cx="136595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Frequency Density</a:t>
            </a:r>
          </a:p>
        </p:txBody>
      </p:sp>
      <p:sp>
        <p:nvSpPr>
          <p:cNvPr id="26" name="TextBox 25">
            <a:extLst>
              <a:ext uri="{FF2B5EF4-FFF2-40B4-BE49-F238E27FC236}">
                <a16:creationId xmlns:a16="http://schemas.microsoft.com/office/drawing/2014/main" id="{D0890F65-CABF-4640-A983-FEAC6C040D81}"/>
              </a:ext>
            </a:extLst>
          </p:cNvPr>
          <p:cNvSpPr txBox="1"/>
          <p:nvPr/>
        </p:nvSpPr>
        <p:spPr>
          <a:xfrm>
            <a:off x="232316" y="2331237"/>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cxnSp>
        <p:nvCxnSpPr>
          <p:cNvPr id="37" name="Straight Connector 36">
            <a:extLst>
              <a:ext uri="{FF2B5EF4-FFF2-40B4-BE49-F238E27FC236}">
                <a16:creationId xmlns:a16="http://schemas.microsoft.com/office/drawing/2014/main" id="{652CAA09-A509-4F41-BF09-2FF4C258DED0}"/>
              </a:ext>
            </a:extLst>
          </p:cNvPr>
          <p:cNvCxnSpPr>
            <a:cxnSpLocks/>
          </p:cNvCxnSpPr>
          <p:nvPr/>
        </p:nvCxnSpPr>
        <p:spPr>
          <a:xfrm>
            <a:off x="445915" y="246228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C7FA77-0EDF-4F3B-B189-650F02C96BCC}"/>
              </a:ext>
            </a:extLst>
          </p:cNvPr>
          <p:cNvCxnSpPr>
            <a:cxnSpLocks/>
          </p:cNvCxnSpPr>
          <p:nvPr/>
        </p:nvCxnSpPr>
        <p:spPr>
          <a:xfrm>
            <a:off x="445915" y="2930769"/>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F68FB1-31E8-4E9E-A477-FD0D29BA3AB4}"/>
              </a:ext>
            </a:extLst>
          </p:cNvPr>
          <p:cNvCxnSpPr>
            <a:cxnSpLocks/>
          </p:cNvCxnSpPr>
          <p:nvPr/>
        </p:nvCxnSpPr>
        <p:spPr>
          <a:xfrm flipV="1">
            <a:off x="96915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A7B2F83-0579-4EDC-B864-899978B24C79}"/>
              </a:ext>
            </a:extLst>
          </p:cNvPr>
          <p:cNvSpPr txBox="1"/>
          <p:nvPr/>
        </p:nvSpPr>
        <p:spPr>
          <a:xfrm>
            <a:off x="373286" y="2947822"/>
            <a:ext cx="34176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11</a:t>
            </a:r>
          </a:p>
        </p:txBody>
      </p:sp>
      <p:cxnSp>
        <p:nvCxnSpPr>
          <p:cNvPr id="46" name="Straight Connector 45">
            <a:extLst>
              <a:ext uri="{FF2B5EF4-FFF2-40B4-BE49-F238E27FC236}">
                <a16:creationId xmlns:a16="http://schemas.microsoft.com/office/drawing/2014/main" id="{8E82A20E-F52C-4EB8-B3ED-DCFEC858F075}"/>
              </a:ext>
            </a:extLst>
          </p:cNvPr>
          <p:cNvCxnSpPr>
            <a:cxnSpLocks/>
          </p:cNvCxnSpPr>
          <p:nvPr/>
        </p:nvCxnSpPr>
        <p:spPr>
          <a:xfrm flipV="1">
            <a:off x="501160"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3D9068A-640D-4CA3-8412-0D3C79503E93}"/>
              </a:ext>
            </a:extLst>
          </p:cNvPr>
          <p:cNvSpPr txBox="1"/>
          <p:nvPr/>
        </p:nvSpPr>
        <p:spPr>
          <a:xfrm>
            <a:off x="798198" y="294782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cxnSp>
        <p:nvCxnSpPr>
          <p:cNvPr id="51" name="Straight Connector 50">
            <a:extLst>
              <a:ext uri="{FF2B5EF4-FFF2-40B4-BE49-F238E27FC236}">
                <a16:creationId xmlns:a16="http://schemas.microsoft.com/office/drawing/2014/main" id="{0B62CDF5-5376-4FDF-9272-3F341DF2F5BC}"/>
              </a:ext>
            </a:extLst>
          </p:cNvPr>
          <p:cNvCxnSpPr>
            <a:cxnSpLocks/>
          </p:cNvCxnSpPr>
          <p:nvPr/>
        </p:nvCxnSpPr>
        <p:spPr>
          <a:xfrm>
            <a:off x="4871818" y="36049"/>
            <a:ext cx="0" cy="67859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E1C2FE0-B1DA-4A3E-AFC9-D29EEE967DD5}"/>
              </a:ext>
            </a:extLst>
          </p:cNvPr>
          <p:cNvCxnSpPr>
            <a:cxnSpLocks/>
          </p:cNvCxnSpPr>
          <p:nvPr/>
        </p:nvCxnSpPr>
        <p:spPr>
          <a:xfrm flipV="1">
            <a:off x="143905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A23026AD-16C9-45B8-AB84-624624A739F5}"/>
              </a:ext>
            </a:extLst>
          </p:cNvPr>
          <p:cNvSpPr txBox="1"/>
          <p:nvPr/>
        </p:nvSpPr>
        <p:spPr>
          <a:xfrm>
            <a:off x="1268098" y="294782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cxnSp>
        <p:nvCxnSpPr>
          <p:cNvPr id="130" name="Straight Connector 129">
            <a:extLst>
              <a:ext uri="{FF2B5EF4-FFF2-40B4-BE49-F238E27FC236}">
                <a16:creationId xmlns:a16="http://schemas.microsoft.com/office/drawing/2014/main" id="{99BB1FFC-4926-49F9-9CBE-60CCCD40B48C}"/>
              </a:ext>
            </a:extLst>
          </p:cNvPr>
          <p:cNvCxnSpPr>
            <a:cxnSpLocks/>
          </p:cNvCxnSpPr>
          <p:nvPr/>
        </p:nvCxnSpPr>
        <p:spPr>
          <a:xfrm flipV="1">
            <a:off x="190641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C8A223FE-7DE8-4F60-99E2-BA172F67101D}"/>
              </a:ext>
            </a:extLst>
          </p:cNvPr>
          <p:cNvSpPr txBox="1"/>
          <p:nvPr/>
        </p:nvSpPr>
        <p:spPr>
          <a:xfrm>
            <a:off x="1735458" y="294782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cxnSp>
        <p:nvCxnSpPr>
          <p:cNvPr id="132" name="Straight Connector 131">
            <a:extLst>
              <a:ext uri="{FF2B5EF4-FFF2-40B4-BE49-F238E27FC236}">
                <a16:creationId xmlns:a16="http://schemas.microsoft.com/office/drawing/2014/main" id="{E3DA6203-A681-4132-8C56-EEFCFE5964EA}"/>
              </a:ext>
            </a:extLst>
          </p:cNvPr>
          <p:cNvCxnSpPr>
            <a:cxnSpLocks/>
          </p:cNvCxnSpPr>
          <p:nvPr/>
        </p:nvCxnSpPr>
        <p:spPr>
          <a:xfrm flipV="1">
            <a:off x="238139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626C582E-B573-4E88-BAA8-07AB84040EA3}"/>
              </a:ext>
            </a:extLst>
          </p:cNvPr>
          <p:cNvSpPr txBox="1"/>
          <p:nvPr/>
        </p:nvSpPr>
        <p:spPr>
          <a:xfrm>
            <a:off x="2210438" y="294782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19</a:t>
            </a:r>
          </a:p>
        </p:txBody>
      </p:sp>
      <p:cxnSp>
        <p:nvCxnSpPr>
          <p:cNvPr id="134" name="Straight Connector 133">
            <a:extLst>
              <a:ext uri="{FF2B5EF4-FFF2-40B4-BE49-F238E27FC236}">
                <a16:creationId xmlns:a16="http://schemas.microsoft.com/office/drawing/2014/main" id="{B7159F41-2F42-48E9-BC4E-EBCF0FCA7CFC}"/>
              </a:ext>
            </a:extLst>
          </p:cNvPr>
          <p:cNvCxnSpPr>
            <a:cxnSpLocks/>
          </p:cNvCxnSpPr>
          <p:nvPr/>
        </p:nvCxnSpPr>
        <p:spPr>
          <a:xfrm flipV="1">
            <a:off x="285129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358ACA9B-6E82-4790-8533-47EF9BCEE958}"/>
              </a:ext>
            </a:extLst>
          </p:cNvPr>
          <p:cNvSpPr txBox="1"/>
          <p:nvPr/>
        </p:nvSpPr>
        <p:spPr>
          <a:xfrm>
            <a:off x="2680338" y="294782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21</a:t>
            </a:r>
          </a:p>
        </p:txBody>
      </p:sp>
      <p:cxnSp>
        <p:nvCxnSpPr>
          <p:cNvPr id="136" name="Straight Connector 135">
            <a:extLst>
              <a:ext uri="{FF2B5EF4-FFF2-40B4-BE49-F238E27FC236}">
                <a16:creationId xmlns:a16="http://schemas.microsoft.com/office/drawing/2014/main" id="{28535BD9-50AB-4FF1-B08E-3882DADDB844}"/>
              </a:ext>
            </a:extLst>
          </p:cNvPr>
          <p:cNvCxnSpPr>
            <a:cxnSpLocks/>
          </p:cNvCxnSpPr>
          <p:nvPr/>
        </p:nvCxnSpPr>
        <p:spPr>
          <a:xfrm flipV="1">
            <a:off x="332119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CC026D7E-73D5-4793-B4F0-35AC95FF1259}"/>
              </a:ext>
            </a:extLst>
          </p:cNvPr>
          <p:cNvSpPr txBox="1"/>
          <p:nvPr/>
        </p:nvSpPr>
        <p:spPr>
          <a:xfrm>
            <a:off x="3150238" y="294782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23</a:t>
            </a:r>
          </a:p>
        </p:txBody>
      </p:sp>
      <p:cxnSp>
        <p:nvCxnSpPr>
          <p:cNvPr id="138" name="Straight Connector 137">
            <a:extLst>
              <a:ext uri="{FF2B5EF4-FFF2-40B4-BE49-F238E27FC236}">
                <a16:creationId xmlns:a16="http://schemas.microsoft.com/office/drawing/2014/main" id="{DBF2F5D4-A628-4FB3-84CF-88B1DF0EBE29}"/>
              </a:ext>
            </a:extLst>
          </p:cNvPr>
          <p:cNvCxnSpPr>
            <a:cxnSpLocks/>
          </p:cNvCxnSpPr>
          <p:nvPr/>
        </p:nvCxnSpPr>
        <p:spPr>
          <a:xfrm flipV="1">
            <a:off x="379871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9B3D65FF-DA06-4E92-9ECE-AB24652FC238}"/>
              </a:ext>
            </a:extLst>
          </p:cNvPr>
          <p:cNvSpPr txBox="1"/>
          <p:nvPr/>
        </p:nvSpPr>
        <p:spPr>
          <a:xfrm>
            <a:off x="3627758" y="294782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cxnSp>
        <p:nvCxnSpPr>
          <p:cNvPr id="140" name="Straight Connector 139">
            <a:extLst>
              <a:ext uri="{FF2B5EF4-FFF2-40B4-BE49-F238E27FC236}">
                <a16:creationId xmlns:a16="http://schemas.microsoft.com/office/drawing/2014/main" id="{3019BECF-7396-4C4E-A9CA-60F7613A9D63}"/>
              </a:ext>
            </a:extLst>
          </p:cNvPr>
          <p:cNvCxnSpPr>
            <a:cxnSpLocks/>
          </p:cNvCxnSpPr>
          <p:nvPr/>
        </p:nvCxnSpPr>
        <p:spPr>
          <a:xfrm flipV="1">
            <a:off x="4267345" y="2889005"/>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C725A0C8-50B1-4EF2-AE3E-C80DB2FAD0B8}"/>
              </a:ext>
            </a:extLst>
          </p:cNvPr>
          <p:cNvSpPr txBox="1"/>
          <p:nvPr/>
        </p:nvSpPr>
        <p:spPr>
          <a:xfrm>
            <a:off x="4096388" y="294782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154" name="Rectangle 153">
            <a:extLst>
              <a:ext uri="{FF2B5EF4-FFF2-40B4-BE49-F238E27FC236}">
                <a16:creationId xmlns:a16="http://schemas.microsoft.com/office/drawing/2014/main" id="{FB80CFEA-A719-47C9-8F7B-B357476DD26F}"/>
              </a:ext>
            </a:extLst>
          </p:cNvPr>
          <p:cNvSpPr/>
          <p:nvPr/>
        </p:nvSpPr>
        <p:spPr>
          <a:xfrm>
            <a:off x="487434" y="2688297"/>
            <a:ext cx="1184275" cy="24305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5E0B652E-2E0F-49BC-89CB-EDF8800BBAAE}"/>
              </a:ext>
            </a:extLst>
          </p:cNvPr>
          <p:cNvSpPr txBox="1"/>
          <p:nvPr/>
        </p:nvSpPr>
        <p:spPr>
          <a:xfrm>
            <a:off x="25658" y="3787726"/>
            <a:ext cx="29972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Complete the Cumulative Frequency column.</a:t>
            </a:r>
          </a:p>
        </p:txBody>
      </p:sp>
      <p:pic>
        <p:nvPicPr>
          <p:cNvPr id="162" name="Picture 161">
            <a:extLst>
              <a:ext uri="{FF2B5EF4-FFF2-40B4-BE49-F238E27FC236}">
                <a16:creationId xmlns:a16="http://schemas.microsoft.com/office/drawing/2014/main" id="{1C21C03E-8A53-480E-BEE8-84893E9ABFE9}"/>
              </a:ext>
            </a:extLst>
          </p:cNvPr>
          <p:cNvPicPr>
            <a:picLocks noChangeAspect="1"/>
          </p:cNvPicPr>
          <p:nvPr/>
        </p:nvPicPr>
        <p:blipFill rotWithShape="1">
          <a:blip r:embed="rId2"/>
          <a:srcRect l="39938" t="54746" r="54907" b="39967"/>
          <a:stretch/>
        </p:blipFill>
        <p:spPr>
          <a:xfrm>
            <a:off x="1006250" y="3411769"/>
            <a:ext cx="265430" cy="272414"/>
          </a:xfrm>
          <a:prstGeom prst="rect">
            <a:avLst/>
          </a:prstGeom>
        </p:spPr>
      </p:pic>
      <p:sp>
        <p:nvSpPr>
          <p:cNvPr id="163" name="TextBox 162">
            <a:extLst>
              <a:ext uri="{FF2B5EF4-FFF2-40B4-BE49-F238E27FC236}">
                <a16:creationId xmlns:a16="http://schemas.microsoft.com/office/drawing/2014/main" id="{108B0FAA-1B91-4E54-9217-FBD0180C6128}"/>
              </a:ext>
            </a:extLst>
          </p:cNvPr>
          <p:cNvSpPr txBox="1"/>
          <p:nvPr/>
        </p:nvSpPr>
        <p:spPr>
          <a:xfrm>
            <a:off x="1254570" y="3409477"/>
            <a:ext cx="266239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How many people is one square worth?</a:t>
            </a:r>
          </a:p>
        </p:txBody>
      </p:sp>
      <p:sp>
        <p:nvSpPr>
          <p:cNvPr id="57" name="TextBox 56">
            <a:extLst>
              <a:ext uri="{FF2B5EF4-FFF2-40B4-BE49-F238E27FC236}">
                <a16:creationId xmlns:a16="http://schemas.microsoft.com/office/drawing/2014/main" id="{3A355181-FB68-4D58-A7AE-5DA9CAF42008}"/>
              </a:ext>
            </a:extLst>
          </p:cNvPr>
          <p:cNvSpPr txBox="1"/>
          <p:nvPr/>
        </p:nvSpPr>
        <p:spPr>
          <a:xfrm>
            <a:off x="232316" y="2563647"/>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cxnSp>
        <p:nvCxnSpPr>
          <p:cNvPr id="58" name="Straight Connector 57">
            <a:extLst>
              <a:ext uri="{FF2B5EF4-FFF2-40B4-BE49-F238E27FC236}">
                <a16:creationId xmlns:a16="http://schemas.microsoft.com/office/drawing/2014/main" id="{67AF641F-CE3A-4ACC-8E19-4BCBB517EA97}"/>
              </a:ext>
            </a:extLst>
          </p:cNvPr>
          <p:cNvCxnSpPr>
            <a:cxnSpLocks/>
          </p:cNvCxnSpPr>
          <p:nvPr/>
        </p:nvCxnSpPr>
        <p:spPr>
          <a:xfrm>
            <a:off x="445915" y="269469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8E2FE78-198B-415A-8953-62096C9B8D85}"/>
              </a:ext>
            </a:extLst>
          </p:cNvPr>
          <p:cNvSpPr txBox="1"/>
          <p:nvPr/>
        </p:nvSpPr>
        <p:spPr>
          <a:xfrm>
            <a:off x="232316" y="2091207"/>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cxnSp>
        <p:nvCxnSpPr>
          <p:cNvPr id="60" name="Straight Connector 59">
            <a:extLst>
              <a:ext uri="{FF2B5EF4-FFF2-40B4-BE49-F238E27FC236}">
                <a16:creationId xmlns:a16="http://schemas.microsoft.com/office/drawing/2014/main" id="{8DA963D7-E7BB-468B-B94A-A90797020FD0}"/>
              </a:ext>
            </a:extLst>
          </p:cNvPr>
          <p:cNvCxnSpPr>
            <a:cxnSpLocks/>
          </p:cNvCxnSpPr>
          <p:nvPr/>
        </p:nvCxnSpPr>
        <p:spPr>
          <a:xfrm>
            <a:off x="445915" y="222225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F4812F9-6053-4EFD-A24A-FCF056E10194}"/>
              </a:ext>
            </a:extLst>
          </p:cNvPr>
          <p:cNvSpPr txBox="1"/>
          <p:nvPr/>
        </p:nvSpPr>
        <p:spPr>
          <a:xfrm>
            <a:off x="232316" y="1856892"/>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cxnSp>
        <p:nvCxnSpPr>
          <p:cNvPr id="62" name="Straight Connector 61">
            <a:extLst>
              <a:ext uri="{FF2B5EF4-FFF2-40B4-BE49-F238E27FC236}">
                <a16:creationId xmlns:a16="http://schemas.microsoft.com/office/drawing/2014/main" id="{5B681E55-C024-47B5-AD70-B696CD250205}"/>
              </a:ext>
            </a:extLst>
          </p:cNvPr>
          <p:cNvCxnSpPr>
            <a:cxnSpLocks/>
          </p:cNvCxnSpPr>
          <p:nvPr/>
        </p:nvCxnSpPr>
        <p:spPr>
          <a:xfrm>
            <a:off x="445915" y="1987940"/>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A7569AB-E097-4BE5-A858-38734F582ED3}"/>
              </a:ext>
            </a:extLst>
          </p:cNvPr>
          <p:cNvSpPr txBox="1"/>
          <p:nvPr/>
        </p:nvSpPr>
        <p:spPr>
          <a:xfrm>
            <a:off x="232316" y="1618767"/>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cxnSp>
        <p:nvCxnSpPr>
          <p:cNvPr id="64" name="Straight Connector 63">
            <a:extLst>
              <a:ext uri="{FF2B5EF4-FFF2-40B4-BE49-F238E27FC236}">
                <a16:creationId xmlns:a16="http://schemas.microsoft.com/office/drawing/2014/main" id="{2253DBE6-2FFD-4F85-807E-502784E12BC6}"/>
              </a:ext>
            </a:extLst>
          </p:cNvPr>
          <p:cNvCxnSpPr>
            <a:cxnSpLocks/>
          </p:cNvCxnSpPr>
          <p:nvPr/>
        </p:nvCxnSpPr>
        <p:spPr>
          <a:xfrm>
            <a:off x="445915" y="1749815"/>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EA634DED-0257-4FA9-9FDA-A844F0EAD611}"/>
              </a:ext>
            </a:extLst>
          </p:cNvPr>
          <p:cNvSpPr/>
          <p:nvPr/>
        </p:nvSpPr>
        <p:spPr>
          <a:xfrm>
            <a:off x="1671074" y="2337777"/>
            <a:ext cx="1890395" cy="59357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D806D3B-80CB-44CB-9546-EE02E0143E77}"/>
              </a:ext>
            </a:extLst>
          </p:cNvPr>
          <p:cNvSpPr/>
          <p:nvPr/>
        </p:nvSpPr>
        <p:spPr>
          <a:xfrm>
            <a:off x="3560834" y="1748497"/>
            <a:ext cx="706755" cy="118285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045C6EE1-EA6A-483A-AAB2-671754C4A37F}"/>
              </a:ext>
            </a:extLst>
          </p:cNvPr>
          <p:cNvCxnSpPr>
            <a:cxnSpLocks/>
          </p:cNvCxnSpPr>
          <p:nvPr/>
        </p:nvCxnSpPr>
        <p:spPr>
          <a:xfrm flipH="1">
            <a:off x="512885" y="2930769"/>
            <a:ext cx="42261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810A344-B074-4608-946E-0A222FA3B7FE}"/>
              </a:ext>
            </a:extLst>
          </p:cNvPr>
          <p:cNvSpPr txBox="1"/>
          <p:nvPr/>
        </p:nvSpPr>
        <p:spPr>
          <a:xfrm>
            <a:off x="25658" y="4153438"/>
            <a:ext cx="481407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In which class is the median value (20</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value)?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How far into the class is the median value?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Mark the median value on the histogram. What is the median 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Why is this an estimate?</a:t>
            </a:r>
          </a:p>
        </p:txBody>
      </p:sp>
      <p:cxnSp>
        <p:nvCxnSpPr>
          <p:cNvPr id="70" name="Straight Connector 69">
            <a:extLst>
              <a:ext uri="{FF2B5EF4-FFF2-40B4-BE49-F238E27FC236}">
                <a16:creationId xmlns:a16="http://schemas.microsoft.com/office/drawing/2014/main" id="{1B856806-D886-4A1C-A44B-7ABABD6EC9C9}"/>
              </a:ext>
            </a:extLst>
          </p:cNvPr>
          <p:cNvCxnSpPr>
            <a:cxnSpLocks/>
          </p:cNvCxnSpPr>
          <p:nvPr/>
        </p:nvCxnSpPr>
        <p:spPr>
          <a:xfrm>
            <a:off x="2135240" y="2358097"/>
            <a:ext cx="0" cy="57302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B514053-B6F8-496C-9E43-6E2F16687C1A}"/>
              </a:ext>
            </a:extLst>
          </p:cNvPr>
          <p:cNvCxnSpPr>
            <a:cxnSpLocks/>
          </p:cNvCxnSpPr>
          <p:nvPr/>
        </p:nvCxnSpPr>
        <p:spPr>
          <a:xfrm>
            <a:off x="3086216" y="2358097"/>
            <a:ext cx="0" cy="57302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CBC9EA6-BAEB-407B-9317-A02C7792D7DB}"/>
              </a:ext>
            </a:extLst>
          </p:cNvPr>
          <p:cNvCxnSpPr>
            <a:cxnSpLocks/>
          </p:cNvCxnSpPr>
          <p:nvPr/>
        </p:nvCxnSpPr>
        <p:spPr>
          <a:xfrm>
            <a:off x="3805192" y="1766785"/>
            <a:ext cx="0" cy="116433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588F01DB-664F-42D2-BA05-39350C61EC97}"/>
              </a:ext>
            </a:extLst>
          </p:cNvPr>
          <p:cNvSpPr txBox="1"/>
          <p:nvPr/>
        </p:nvSpPr>
        <p:spPr>
          <a:xfrm>
            <a:off x="25658" y="5073148"/>
            <a:ext cx="372877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  In which class is the lower quartile (10</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How far into the class is the lower quartile?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Use the histogram to estimate the lower quartile.</a:t>
            </a:r>
          </a:p>
        </p:txBody>
      </p:sp>
      <p:sp>
        <p:nvSpPr>
          <p:cNvPr id="79" name="TextBox 78">
            <a:extLst>
              <a:ext uri="{FF2B5EF4-FFF2-40B4-BE49-F238E27FC236}">
                <a16:creationId xmlns:a16="http://schemas.microsoft.com/office/drawing/2014/main" id="{B943B76F-3F92-4C0B-BC9C-3AC3F4C8D5B6}"/>
              </a:ext>
            </a:extLst>
          </p:cNvPr>
          <p:cNvSpPr txBox="1"/>
          <p:nvPr/>
        </p:nvSpPr>
        <p:spPr>
          <a:xfrm>
            <a:off x="25658" y="5808192"/>
            <a:ext cx="37435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  In which class is the upper quartile?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How far into the class is the upper quartile?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Use the histogram to estimate the upper quartile.</a:t>
            </a:r>
          </a:p>
        </p:txBody>
      </p:sp>
      <p:sp>
        <p:nvSpPr>
          <p:cNvPr id="80" name="TextBox 79">
            <a:extLst>
              <a:ext uri="{FF2B5EF4-FFF2-40B4-BE49-F238E27FC236}">
                <a16:creationId xmlns:a16="http://schemas.microsoft.com/office/drawing/2014/main" id="{46BDFC88-1F29-4950-A84A-A849DA15F8AF}"/>
              </a:ext>
            </a:extLst>
          </p:cNvPr>
          <p:cNvSpPr txBox="1"/>
          <p:nvPr/>
        </p:nvSpPr>
        <p:spPr>
          <a:xfrm>
            <a:off x="5084612" y="48650"/>
            <a:ext cx="292240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200 students were given an English test.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Complete the histogram.</a:t>
            </a:r>
          </a:p>
        </p:txBody>
      </p:sp>
      <p:pic>
        <p:nvPicPr>
          <p:cNvPr id="81" name="Picture 80">
            <a:extLst>
              <a:ext uri="{FF2B5EF4-FFF2-40B4-BE49-F238E27FC236}">
                <a16:creationId xmlns:a16="http://schemas.microsoft.com/office/drawing/2014/main" id="{FCEA2BA4-2B07-4B87-9322-770441B052CD}"/>
              </a:ext>
            </a:extLst>
          </p:cNvPr>
          <p:cNvPicPr>
            <a:picLocks noChangeAspect="1"/>
          </p:cNvPicPr>
          <p:nvPr/>
        </p:nvPicPr>
        <p:blipFill rotWithShape="1">
          <a:blip r:embed="rId2"/>
          <a:srcRect l="-794" t="59844" r="20028" b="-2"/>
          <a:stretch/>
        </p:blipFill>
        <p:spPr>
          <a:xfrm>
            <a:off x="5729263" y="1941195"/>
            <a:ext cx="3824947" cy="1903198"/>
          </a:xfrm>
          <a:prstGeom prst="rect">
            <a:avLst/>
          </a:prstGeom>
        </p:spPr>
      </p:pic>
      <mc:AlternateContent xmlns:mc="http://schemas.openxmlformats.org/markup-compatibility/2006" xmlns:a14="http://schemas.microsoft.com/office/drawing/2010/main">
        <mc:Choice Requires="a14">
          <p:graphicFrame>
            <p:nvGraphicFramePr>
              <p:cNvPr id="82" name="Table 2">
                <a:extLst>
                  <a:ext uri="{FF2B5EF4-FFF2-40B4-BE49-F238E27FC236}">
                    <a16:creationId xmlns:a16="http://schemas.microsoft.com/office/drawing/2014/main" id="{355F61A3-76E9-4065-9AEE-FD03C47E7450}"/>
                  </a:ext>
                </a:extLst>
              </p:cNvPr>
              <p:cNvGraphicFramePr>
                <a:graphicFrameLocks noGrp="1"/>
              </p:cNvGraphicFramePr>
              <p:nvPr>
                <p:extLst/>
              </p:nvPr>
            </p:nvGraphicFramePr>
            <p:xfrm>
              <a:off x="5029786" y="530831"/>
              <a:ext cx="4815840" cy="1173052"/>
            </p:xfrm>
            <a:graphic>
              <a:graphicData uri="http://schemas.openxmlformats.org/drawingml/2006/table">
                <a:tbl>
                  <a:tblPr firstRow="1" bandRow="1">
                    <a:tableStyleId>{5C22544A-7EE6-4342-B048-85BDC9FD1C3A}</a:tableStyleId>
                  </a:tblPr>
                  <a:tblGrid>
                    <a:gridCol w="1011350">
                      <a:extLst>
                        <a:ext uri="{9D8B030D-6E8A-4147-A177-3AD203B41FA5}">
                          <a16:colId xmlns:a16="http://schemas.microsoft.com/office/drawing/2014/main" val="2494117476"/>
                        </a:ext>
                      </a:extLst>
                    </a:gridCol>
                    <a:gridCol w="828240">
                      <a:extLst>
                        <a:ext uri="{9D8B030D-6E8A-4147-A177-3AD203B41FA5}">
                          <a16:colId xmlns:a16="http://schemas.microsoft.com/office/drawing/2014/main" val="1082007068"/>
                        </a:ext>
                      </a:extLst>
                    </a:gridCol>
                    <a:gridCol w="919795">
                      <a:extLst>
                        <a:ext uri="{9D8B030D-6E8A-4147-A177-3AD203B41FA5}">
                          <a16:colId xmlns:a16="http://schemas.microsoft.com/office/drawing/2014/main" val="2815442780"/>
                        </a:ext>
                      </a:extLst>
                    </a:gridCol>
                    <a:gridCol w="919795">
                      <a:extLst>
                        <a:ext uri="{9D8B030D-6E8A-4147-A177-3AD203B41FA5}">
                          <a16:colId xmlns:a16="http://schemas.microsoft.com/office/drawing/2014/main" val="2831476083"/>
                        </a:ext>
                      </a:extLst>
                    </a:gridCol>
                    <a:gridCol w="1136660">
                      <a:extLst>
                        <a:ext uri="{9D8B030D-6E8A-4147-A177-3AD203B41FA5}">
                          <a16:colId xmlns:a16="http://schemas.microsoft.com/office/drawing/2014/main" val="1057715055"/>
                        </a:ext>
                      </a:extLst>
                    </a:gridCol>
                  </a:tblGrid>
                  <a:tr h="331233">
                    <a:tc>
                      <a:txBody>
                        <a:bodyPr/>
                        <a:lstStyle/>
                        <a:p>
                          <a:pPr algn="ctr"/>
                          <a:r>
                            <a:rPr lang="en-GB" sz="1200" b="1" dirty="0">
                              <a:solidFill>
                                <a:sysClr val="windowText" lastClr="000000"/>
                              </a:solidFill>
                              <a:latin typeface="+mn-lt"/>
                            </a:rPr>
                            <a:t>Score, </a:t>
                          </a:r>
                          <a:r>
                            <a:rPr lang="en-GB" sz="1200" b="1" i="1" dirty="0">
                              <a:solidFill>
                                <a:sysClr val="windowText" lastClr="000000"/>
                              </a:solidFill>
                              <a:latin typeface="+mn-lt"/>
                            </a:rPr>
                            <a:t>s</a:t>
                          </a:r>
                          <a:endParaRPr lang="en-GB" sz="1200" b="1" i="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Cumulative</a:t>
                          </a:r>
                        </a:p>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50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s</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60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60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s</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80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60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80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s</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90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80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8</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01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mn-lt"/>
                              <a:ea typeface="+mn-ea"/>
                              <a:cs typeface="+mn-cs"/>
                            </a:rPr>
                            <a:t>90 </a:t>
                          </a:r>
                          <a14:m>
                            <m:oMath xmlns:m="http://schemas.openxmlformats.org/officeDocument/2006/math">
                              <m: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oMath>
                          </a14:m>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GB" sz="1200" b="0" i="1"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s</a:t>
                          </a:r>
                          <a:r>
                            <a:rPr kumimoji="0" lang="en-GB" sz="12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 120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60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8281658"/>
                      </a:ext>
                    </a:extLst>
                  </a:tr>
                </a:tbl>
              </a:graphicData>
            </a:graphic>
          </p:graphicFrame>
        </mc:Choice>
        <mc:Fallback xmlns="">
          <p:graphicFrame>
            <p:nvGraphicFramePr>
              <p:cNvPr id="82" name="Table 2">
                <a:extLst>
                  <a:ext uri="{FF2B5EF4-FFF2-40B4-BE49-F238E27FC236}">
                    <a16:creationId xmlns:a16="http://schemas.microsoft.com/office/drawing/2014/main" id="{355F61A3-76E9-4065-9AEE-FD03C47E7450}"/>
                  </a:ext>
                </a:extLst>
              </p:cNvPr>
              <p:cNvGraphicFramePr>
                <a:graphicFrameLocks noGrp="1"/>
              </p:cNvGraphicFramePr>
              <p:nvPr>
                <p:extLst>
                  <p:ext uri="{D42A27DB-BD31-4B8C-83A1-F6EECF244321}">
                    <p14:modId xmlns:p14="http://schemas.microsoft.com/office/powerpoint/2010/main" val="1529688783"/>
                  </p:ext>
                </p:extLst>
              </p:nvPr>
            </p:nvGraphicFramePr>
            <p:xfrm>
              <a:off x="5029786" y="530831"/>
              <a:ext cx="4815840" cy="1173052"/>
            </p:xfrm>
            <a:graphic>
              <a:graphicData uri="http://schemas.openxmlformats.org/drawingml/2006/table">
                <a:tbl>
                  <a:tblPr firstRow="1" bandRow="1">
                    <a:tableStyleId>{5C22544A-7EE6-4342-B048-85BDC9FD1C3A}</a:tableStyleId>
                  </a:tblPr>
                  <a:tblGrid>
                    <a:gridCol w="1011350">
                      <a:extLst>
                        <a:ext uri="{9D8B030D-6E8A-4147-A177-3AD203B41FA5}">
                          <a16:colId xmlns:a16="http://schemas.microsoft.com/office/drawing/2014/main" val="2494117476"/>
                        </a:ext>
                      </a:extLst>
                    </a:gridCol>
                    <a:gridCol w="828240">
                      <a:extLst>
                        <a:ext uri="{9D8B030D-6E8A-4147-A177-3AD203B41FA5}">
                          <a16:colId xmlns:a16="http://schemas.microsoft.com/office/drawing/2014/main" val="1082007068"/>
                        </a:ext>
                      </a:extLst>
                    </a:gridCol>
                    <a:gridCol w="919795">
                      <a:extLst>
                        <a:ext uri="{9D8B030D-6E8A-4147-A177-3AD203B41FA5}">
                          <a16:colId xmlns:a16="http://schemas.microsoft.com/office/drawing/2014/main" val="2815442780"/>
                        </a:ext>
                      </a:extLst>
                    </a:gridCol>
                    <a:gridCol w="919795">
                      <a:extLst>
                        <a:ext uri="{9D8B030D-6E8A-4147-A177-3AD203B41FA5}">
                          <a16:colId xmlns:a16="http://schemas.microsoft.com/office/drawing/2014/main" val="2831476083"/>
                        </a:ext>
                      </a:extLst>
                    </a:gridCol>
                    <a:gridCol w="1136660">
                      <a:extLst>
                        <a:ext uri="{9D8B030D-6E8A-4147-A177-3AD203B41FA5}">
                          <a16:colId xmlns:a16="http://schemas.microsoft.com/office/drawing/2014/main" val="1057715055"/>
                        </a:ext>
                      </a:extLst>
                    </a:gridCol>
                  </a:tblGrid>
                  <a:tr h="365760">
                    <a:tc>
                      <a:txBody>
                        <a:bodyPr/>
                        <a:lstStyle/>
                        <a:p>
                          <a:pPr algn="ctr"/>
                          <a:r>
                            <a:rPr lang="en-GB" sz="1200" b="1" dirty="0">
                              <a:solidFill>
                                <a:sysClr val="windowText" lastClr="000000"/>
                              </a:solidFill>
                              <a:latin typeface="+mn-lt"/>
                            </a:rPr>
                            <a:t>Score, </a:t>
                          </a:r>
                          <a:r>
                            <a:rPr lang="en-GB" sz="1200" b="1" i="1" dirty="0">
                              <a:solidFill>
                                <a:sysClr val="windowText" lastClr="000000"/>
                              </a:solidFill>
                              <a:latin typeface="+mn-lt"/>
                            </a:rPr>
                            <a:t>s</a:t>
                          </a:r>
                          <a:endParaRPr lang="en-GB" sz="1200" b="1" i="0" dirty="0">
                            <a:solidFill>
                              <a:sysClr val="windowText" lastClr="000000"/>
                            </a:solidFill>
                            <a:latin typeface="+mn-lt"/>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Cumulative</a:t>
                          </a:r>
                        </a:p>
                        <a:p>
                          <a:pPr algn="ctr"/>
                          <a:r>
                            <a:rPr lang="en-GB" sz="1200" b="1" dirty="0">
                              <a:solidFill>
                                <a:sysClr val="windowText" lastClr="000000"/>
                              </a:solidFill>
                              <a:latin typeface="+mn-lt"/>
                            </a:rPr>
                            <a:t>Frequency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Class Width</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dirty="0">
                              <a:solidFill>
                                <a:sysClr val="windowText" lastClr="000000"/>
                              </a:solidFill>
                              <a:latin typeface="+mn-lt"/>
                            </a:rPr>
                            <a:t>Frequency Density</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8483"/>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602" t="-206061" r="-377108" b="-345455"/>
                          </a:stretch>
                        </a:blip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4</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017438"/>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602" t="-297059" r="-377108" b="-235294"/>
                          </a:stretch>
                        </a:blip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60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938109"/>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602" t="-409091" r="-377108" b="-142424"/>
                          </a:stretch>
                        </a:blipFill>
                      </a:tcPr>
                    </a:tc>
                    <a:tc>
                      <a:txBody>
                        <a:bodyPr/>
                        <a:lstStyle/>
                        <a:p>
                          <a:pPr algn="ctr"/>
                          <a:r>
                            <a:rPr lang="en-GB" sz="1200" b="0" dirty="0">
                              <a:solidFill>
                                <a:sysClr val="windowText" lastClr="000000"/>
                              </a:solidFill>
                              <a:latin typeface="+mn-lt"/>
                            </a:rPr>
                            <a:t>80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140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10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8</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836912"/>
                      </a:ext>
                    </a:extLst>
                  </a:tr>
                  <a:tr h="201823">
                    <a:tc>
                      <a:txBody>
                        <a:bodyPr/>
                        <a:lstStyle/>
                        <a:p>
                          <a:endParaRPr lang="en-US"/>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blipFill>
                          <a:blip r:embed="rId4"/>
                          <a:stretch>
                            <a:fillRect l="-602" t="-509091" r="-377108" b="-42424"/>
                          </a:stretch>
                        </a:blipFill>
                      </a:tcPr>
                    </a:tc>
                    <a:tc>
                      <a:txBody>
                        <a:bodyPr/>
                        <a:lstStyle/>
                        <a:p>
                          <a:pPr algn="ctr"/>
                          <a:r>
                            <a:rPr lang="en-GB" sz="1200" b="0" dirty="0">
                              <a:solidFill>
                                <a:sysClr val="windowText" lastClr="000000"/>
                              </a:solidFill>
                              <a:latin typeface="+mn-lt"/>
                            </a:rPr>
                            <a:t>60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200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30</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latin typeface="+mn-lt"/>
                            </a:rPr>
                            <a:t>2</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8281658"/>
                      </a:ext>
                    </a:extLst>
                  </a:tr>
                </a:tbl>
              </a:graphicData>
            </a:graphic>
          </p:graphicFrame>
        </mc:Fallback>
      </mc:AlternateContent>
      <p:sp>
        <p:nvSpPr>
          <p:cNvPr id="83" name="TextBox 82">
            <a:extLst>
              <a:ext uri="{FF2B5EF4-FFF2-40B4-BE49-F238E27FC236}">
                <a16:creationId xmlns:a16="http://schemas.microsoft.com/office/drawing/2014/main" id="{AE105D2C-B074-4D8E-BDB1-E716EF0C7440}"/>
              </a:ext>
            </a:extLst>
          </p:cNvPr>
          <p:cNvSpPr txBox="1"/>
          <p:nvPr/>
        </p:nvSpPr>
        <p:spPr>
          <a:xfrm>
            <a:off x="5513173" y="3695119"/>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84" name="TextBox 83">
            <a:extLst>
              <a:ext uri="{FF2B5EF4-FFF2-40B4-BE49-F238E27FC236}">
                <a16:creationId xmlns:a16="http://schemas.microsoft.com/office/drawing/2014/main" id="{451B359A-3A7C-43BE-8865-28296326A216}"/>
              </a:ext>
            </a:extLst>
          </p:cNvPr>
          <p:cNvSpPr txBox="1"/>
          <p:nvPr/>
        </p:nvSpPr>
        <p:spPr>
          <a:xfrm>
            <a:off x="7350909" y="4036167"/>
            <a:ext cx="66947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Score, s</a:t>
            </a:r>
          </a:p>
        </p:txBody>
      </p:sp>
      <p:sp>
        <p:nvSpPr>
          <p:cNvPr id="85" name="TextBox 84">
            <a:extLst>
              <a:ext uri="{FF2B5EF4-FFF2-40B4-BE49-F238E27FC236}">
                <a16:creationId xmlns:a16="http://schemas.microsoft.com/office/drawing/2014/main" id="{48E8ED41-4811-46A4-BE98-CBEB6CADCEC2}"/>
              </a:ext>
            </a:extLst>
          </p:cNvPr>
          <p:cNvSpPr txBox="1"/>
          <p:nvPr/>
        </p:nvSpPr>
        <p:spPr>
          <a:xfrm rot="16200000">
            <a:off x="4733043" y="2693765"/>
            <a:ext cx="136595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Frequency Density</a:t>
            </a:r>
          </a:p>
        </p:txBody>
      </p:sp>
      <p:sp>
        <p:nvSpPr>
          <p:cNvPr id="86" name="TextBox 85">
            <a:extLst>
              <a:ext uri="{FF2B5EF4-FFF2-40B4-BE49-F238E27FC236}">
                <a16:creationId xmlns:a16="http://schemas.microsoft.com/office/drawing/2014/main" id="{4E04D09F-634F-4D0E-9932-E5F7054FC3E1}"/>
              </a:ext>
            </a:extLst>
          </p:cNvPr>
          <p:cNvSpPr txBox="1"/>
          <p:nvPr/>
        </p:nvSpPr>
        <p:spPr>
          <a:xfrm>
            <a:off x="5513173" y="3231569"/>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cxnSp>
        <p:nvCxnSpPr>
          <p:cNvPr id="87" name="Straight Connector 86">
            <a:extLst>
              <a:ext uri="{FF2B5EF4-FFF2-40B4-BE49-F238E27FC236}">
                <a16:creationId xmlns:a16="http://schemas.microsoft.com/office/drawing/2014/main" id="{6560B4BB-7D8D-4D4B-AE16-DA92DF05B98A}"/>
              </a:ext>
            </a:extLst>
          </p:cNvPr>
          <p:cNvCxnSpPr>
            <a:cxnSpLocks/>
          </p:cNvCxnSpPr>
          <p:nvPr/>
        </p:nvCxnSpPr>
        <p:spPr>
          <a:xfrm>
            <a:off x="5726772" y="336261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B9D0C3C-6B4E-4D8C-8BDF-519BDC4811B2}"/>
              </a:ext>
            </a:extLst>
          </p:cNvPr>
          <p:cNvCxnSpPr>
            <a:cxnSpLocks/>
          </p:cNvCxnSpPr>
          <p:nvPr/>
        </p:nvCxnSpPr>
        <p:spPr>
          <a:xfrm>
            <a:off x="5726772" y="3831101"/>
            <a:ext cx="555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18332A2-2D63-4B1E-B39D-2BEEBDC87EB0}"/>
              </a:ext>
            </a:extLst>
          </p:cNvPr>
          <p:cNvCxnSpPr>
            <a:cxnSpLocks/>
          </p:cNvCxnSpPr>
          <p:nvPr/>
        </p:nvCxnSpPr>
        <p:spPr>
          <a:xfrm flipV="1">
            <a:off x="601125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671E62B-F560-4CEA-9E41-734EF223D006}"/>
              </a:ext>
            </a:extLst>
          </p:cNvPr>
          <p:cNvCxnSpPr>
            <a:cxnSpLocks/>
          </p:cNvCxnSpPr>
          <p:nvPr/>
        </p:nvCxnSpPr>
        <p:spPr>
          <a:xfrm flipV="1">
            <a:off x="5782017"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96E56A9A-846F-452B-84DE-4AAC4A483132}"/>
              </a:ext>
            </a:extLst>
          </p:cNvPr>
          <p:cNvSpPr txBox="1"/>
          <p:nvPr/>
        </p:nvSpPr>
        <p:spPr>
          <a:xfrm>
            <a:off x="5840295" y="3848154"/>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93" name="Straight Connector 92">
            <a:extLst>
              <a:ext uri="{FF2B5EF4-FFF2-40B4-BE49-F238E27FC236}">
                <a16:creationId xmlns:a16="http://schemas.microsoft.com/office/drawing/2014/main" id="{E0A8D80B-37A5-4933-B3D1-B10F40B88A81}"/>
              </a:ext>
            </a:extLst>
          </p:cNvPr>
          <p:cNvCxnSpPr>
            <a:cxnSpLocks/>
          </p:cNvCxnSpPr>
          <p:nvPr/>
        </p:nvCxnSpPr>
        <p:spPr>
          <a:xfrm>
            <a:off x="5778207" y="1948815"/>
            <a:ext cx="0" cy="18793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6D73BC-7F67-40B4-B837-15FC8372DB78}"/>
              </a:ext>
            </a:extLst>
          </p:cNvPr>
          <p:cNvCxnSpPr>
            <a:cxnSpLocks/>
          </p:cNvCxnSpPr>
          <p:nvPr/>
        </p:nvCxnSpPr>
        <p:spPr>
          <a:xfrm flipV="1">
            <a:off x="648115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3808469-1CD8-4DEA-922D-B7B176BFDB9A}"/>
              </a:ext>
            </a:extLst>
          </p:cNvPr>
          <p:cNvSpPr txBox="1"/>
          <p:nvPr/>
        </p:nvSpPr>
        <p:spPr>
          <a:xfrm>
            <a:off x="6310195" y="3848154"/>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96" name="Straight Connector 95">
            <a:extLst>
              <a:ext uri="{FF2B5EF4-FFF2-40B4-BE49-F238E27FC236}">
                <a16:creationId xmlns:a16="http://schemas.microsoft.com/office/drawing/2014/main" id="{B1EAEF12-C545-47CD-B470-359EBF484BE9}"/>
              </a:ext>
            </a:extLst>
          </p:cNvPr>
          <p:cNvCxnSpPr>
            <a:cxnSpLocks/>
          </p:cNvCxnSpPr>
          <p:nvPr/>
        </p:nvCxnSpPr>
        <p:spPr>
          <a:xfrm flipV="1">
            <a:off x="694851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D75554CF-395F-448C-BAB0-D628CD284E7A}"/>
              </a:ext>
            </a:extLst>
          </p:cNvPr>
          <p:cNvSpPr txBox="1"/>
          <p:nvPr/>
        </p:nvSpPr>
        <p:spPr>
          <a:xfrm>
            <a:off x="6777555" y="3848154"/>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cxnSp>
        <p:nvCxnSpPr>
          <p:cNvPr id="98" name="Straight Connector 97">
            <a:extLst>
              <a:ext uri="{FF2B5EF4-FFF2-40B4-BE49-F238E27FC236}">
                <a16:creationId xmlns:a16="http://schemas.microsoft.com/office/drawing/2014/main" id="{50F277D8-569E-47F6-8F0D-B23EDC7DE68F}"/>
              </a:ext>
            </a:extLst>
          </p:cNvPr>
          <p:cNvCxnSpPr>
            <a:cxnSpLocks/>
          </p:cNvCxnSpPr>
          <p:nvPr/>
        </p:nvCxnSpPr>
        <p:spPr>
          <a:xfrm flipV="1">
            <a:off x="742349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235AFAED-1867-44DB-9A6D-CB36EAB0C8B6}"/>
              </a:ext>
            </a:extLst>
          </p:cNvPr>
          <p:cNvSpPr txBox="1"/>
          <p:nvPr/>
        </p:nvSpPr>
        <p:spPr>
          <a:xfrm>
            <a:off x="7252535" y="3848154"/>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cxnSp>
        <p:nvCxnSpPr>
          <p:cNvPr id="100" name="Straight Connector 99">
            <a:extLst>
              <a:ext uri="{FF2B5EF4-FFF2-40B4-BE49-F238E27FC236}">
                <a16:creationId xmlns:a16="http://schemas.microsoft.com/office/drawing/2014/main" id="{FE35266D-86BD-4164-8E51-25C52F791576}"/>
              </a:ext>
            </a:extLst>
          </p:cNvPr>
          <p:cNvCxnSpPr>
            <a:cxnSpLocks/>
          </p:cNvCxnSpPr>
          <p:nvPr/>
        </p:nvCxnSpPr>
        <p:spPr>
          <a:xfrm flipV="1">
            <a:off x="789339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266F8F8B-915E-45E6-A107-E896B566AA03}"/>
              </a:ext>
            </a:extLst>
          </p:cNvPr>
          <p:cNvSpPr txBox="1"/>
          <p:nvPr/>
        </p:nvSpPr>
        <p:spPr>
          <a:xfrm>
            <a:off x="7722435" y="3848154"/>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cxnSp>
        <p:nvCxnSpPr>
          <p:cNvPr id="102" name="Straight Connector 101">
            <a:extLst>
              <a:ext uri="{FF2B5EF4-FFF2-40B4-BE49-F238E27FC236}">
                <a16:creationId xmlns:a16="http://schemas.microsoft.com/office/drawing/2014/main" id="{3DFA14E7-99E7-48CD-BEB1-50C74DE0DD8D}"/>
              </a:ext>
            </a:extLst>
          </p:cNvPr>
          <p:cNvCxnSpPr>
            <a:cxnSpLocks/>
          </p:cNvCxnSpPr>
          <p:nvPr/>
        </p:nvCxnSpPr>
        <p:spPr>
          <a:xfrm flipV="1">
            <a:off x="836329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BE396EDC-404B-45A5-8F99-7D60C095E39D}"/>
              </a:ext>
            </a:extLst>
          </p:cNvPr>
          <p:cNvSpPr txBox="1"/>
          <p:nvPr/>
        </p:nvSpPr>
        <p:spPr>
          <a:xfrm>
            <a:off x="8153061" y="3848154"/>
            <a:ext cx="42030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cxnSp>
        <p:nvCxnSpPr>
          <p:cNvPr id="104" name="Straight Connector 103">
            <a:extLst>
              <a:ext uri="{FF2B5EF4-FFF2-40B4-BE49-F238E27FC236}">
                <a16:creationId xmlns:a16="http://schemas.microsoft.com/office/drawing/2014/main" id="{98D55DEF-B8FC-4C3D-A433-2401A01726F2}"/>
              </a:ext>
            </a:extLst>
          </p:cNvPr>
          <p:cNvCxnSpPr>
            <a:cxnSpLocks/>
          </p:cNvCxnSpPr>
          <p:nvPr/>
        </p:nvCxnSpPr>
        <p:spPr>
          <a:xfrm flipV="1">
            <a:off x="884081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DD1E1E86-1945-450A-812A-101A0B266D65}"/>
              </a:ext>
            </a:extLst>
          </p:cNvPr>
          <p:cNvSpPr txBox="1"/>
          <p:nvPr/>
        </p:nvSpPr>
        <p:spPr>
          <a:xfrm>
            <a:off x="8630581" y="3848154"/>
            <a:ext cx="42030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110</a:t>
            </a:r>
          </a:p>
        </p:txBody>
      </p:sp>
      <p:cxnSp>
        <p:nvCxnSpPr>
          <p:cNvPr id="106" name="Straight Connector 105">
            <a:extLst>
              <a:ext uri="{FF2B5EF4-FFF2-40B4-BE49-F238E27FC236}">
                <a16:creationId xmlns:a16="http://schemas.microsoft.com/office/drawing/2014/main" id="{5D7943D8-2F4E-421E-A935-C2F15168032C}"/>
              </a:ext>
            </a:extLst>
          </p:cNvPr>
          <p:cNvCxnSpPr>
            <a:cxnSpLocks/>
          </p:cNvCxnSpPr>
          <p:nvPr/>
        </p:nvCxnSpPr>
        <p:spPr>
          <a:xfrm flipV="1">
            <a:off x="9309442" y="3789337"/>
            <a:ext cx="0" cy="1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29386634-5B8D-4A7D-8E13-D98B9CA18C08}"/>
              </a:ext>
            </a:extLst>
          </p:cNvPr>
          <p:cNvSpPr txBox="1"/>
          <p:nvPr/>
        </p:nvSpPr>
        <p:spPr>
          <a:xfrm>
            <a:off x="9099211" y="3848154"/>
            <a:ext cx="42030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120</a:t>
            </a:r>
          </a:p>
        </p:txBody>
      </p:sp>
      <p:sp>
        <p:nvSpPr>
          <p:cNvPr id="109" name="TextBox 108">
            <a:extLst>
              <a:ext uri="{FF2B5EF4-FFF2-40B4-BE49-F238E27FC236}">
                <a16:creationId xmlns:a16="http://schemas.microsoft.com/office/drawing/2014/main" id="{8B3FD102-F9D7-42D0-B753-C8236C490251}"/>
              </a:ext>
            </a:extLst>
          </p:cNvPr>
          <p:cNvSpPr txBox="1"/>
          <p:nvPr/>
        </p:nvSpPr>
        <p:spPr>
          <a:xfrm>
            <a:off x="5513173" y="3463979"/>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cxnSp>
        <p:nvCxnSpPr>
          <p:cNvPr id="110" name="Straight Connector 109">
            <a:extLst>
              <a:ext uri="{FF2B5EF4-FFF2-40B4-BE49-F238E27FC236}">
                <a16:creationId xmlns:a16="http://schemas.microsoft.com/office/drawing/2014/main" id="{9F9FED67-4D3F-471A-B7F0-3AFC877BABBC}"/>
              </a:ext>
            </a:extLst>
          </p:cNvPr>
          <p:cNvCxnSpPr>
            <a:cxnSpLocks/>
          </p:cNvCxnSpPr>
          <p:nvPr/>
        </p:nvCxnSpPr>
        <p:spPr>
          <a:xfrm>
            <a:off x="5726772" y="359502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955D15F7-47CB-4D79-A8DF-E7812202486A}"/>
              </a:ext>
            </a:extLst>
          </p:cNvPr>
          <p:cNvSpPr txBox="1"/>
          <p:nvPr/>
        </p:nvSpPr>
        <p:spPr>
          <a:xfrm>
            <a:off x="5513173" y="2991539"/>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cxnSp>
        <p:nvCxnSpPr>
          <p:cNvPr id="112" name="Straight Connector 111">
            <a:extLst>
              <a:ext uri="{FF2B5EF4-FFF2-40B4-BE49-F238E27FC236}">
                <a16:creationId xmlns:a16="http://schemas.microsoft.com/office/drawing/2014/main" id="{1DE166CB-CC4E-4618-B757-149D9AB57C96}"/>
              </a:ext>
            </a:extLst>
          </p:cNvPr>
          <p:cNvCxnSpPr>
            <a:cxnSpLocks/>
          </p:cNvCxnSpPr>
          <p:nvPr/>
        </p:nvCxnSpPr>
        <p:spPr>
          <a:xfrm>
            <a:off x="5726772" y="312258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08738E4-7633-4DC5-B988-0DA1E4EC60CB}"/>
              </a:ext>
            </a:extLst>
          </p:cNvPr>
          <p:cNvSpPr txBox="1"/>
          <p:nvPr/>
        </p:nvSpPr>
        <p:spPr>
          <a:xfrm>
            <a:off x="5513173" y="2757224"/>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cxnSp>
        <p:nvCxnSpPr>
          <p:cNvPr id="114" name="Straight Connector 113">
            <a:extLst>
              <a:ext uri="{FF2B5EF4-FFF2-40B4-BE49-F238E27FC236}">
                <a16:creationId xmlns:a16="http://schemas.microsoft.com/office/drawing/2014/main" id="{138C20F3-EDCD-4C27-BCFD-D5EBB75EA3C0}"/>
              </a:ext>
            </a:extLst>
          </p:cNvPr>
          <p:cNvCxnSpPr>
            <a:cxnSpLocks/>
          </p:cNvCxnSpPr>
          <p:nvPr/>
        </p:nvCxnSpPr>
        <p:spPr>
          <a:xfrm>
            <a:off x="5726772" y="2888272"/>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3CF5EEF6-B7F5-4D7D-81D5-AF17BC65900C}"/>
              </a:ext>
            </a:extLst>
          </p:cNvPr>
          <p:cNvSpPr txBox="1"/>
          <p:nvPr/>
        </p:nvSpPr>
        <p:spPr>
          <a:xfrm>
            <a:off x="5513173" y="2519099"/>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cxnSp>
        <p:nvCxnSpPr>
          <p:cNvPr id="116" name="Straight Connector 115">
            <a:extLst>
              <a:ext uri="{FF2B5EF4-FFF2-40B4-BE49-F238E27FC236}">
                <a16:creationId xmlns:a16="http://schemas.microsoft.com/office/drawing/2014/main" id="{A53C60D6-4311-4ADC-91E6-11BA3030466B}"/>
              </a:ext>
            </a:extLst>
          </p:cNvPr>
          <p:cNvCxnSpPr>
            <a:cxnSpLocks/>
          </p:cNvCxnSpPr>
          <p:nvPr/>
        </p:nvCxnSpPr>
        <p:spPr>
          <a:xfrm>
            <a:off x="5726772" y="265014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BC504087-1731-4E1A-91C7-CEA5C899CB45}"/>
              </a:ext>
            </a:extLst>
          </p:cNvPr>
          <p:cNvSpPr/>
          <p:nvPr/>
        </p:nvSpPr>
        <p:spPr>
          <a:xfrm>
            <a:off x="6012131" y="2883408"/>
            <a:ext cx="464869" cy="948279"/>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5839C9A6-DF3E-405F-B271-BFEAE6C99E7A}"/>
              </a:ext>
            </a:extLst>
          </p:cNvPr>
          <p:cNvSpPr/>
          <p:nvPr/>
        </p:nvSpPr>
        <p:spPr>
          <a:xfrm>
            <a:off x="7884619" y="2648829"/>
            <a:ext cx="1428037" cy="118285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B21E83DB-39BE-4275-8A1A-900CA076FA81}"/>
              </a:ext>
            </a:extLst>
          </p:cNvPr>
          <p:cNvSpPr txBox="1"/>
          <p:nvPr/>
        </p:nvSpPr>
        <p:spPr>
          <a:xfrm>
            <a:off x="5513173" y="2286689"/>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cxnSp>
        <p:nvCxnSpPr>
          <p:cNvPr id="129" name="Straight Connector 128">
            <a:extLst>
              <a:ext uri="{FF2B5EF4-FFF2-40B4-BE49-F238E27FC236}">
                <a16:creationId xmlns:a16="http://schemas.microsoft.com/office/drawing/2014/main" id="{B88ABA9A-228D-48B9-A2E9-79D69223D91C}"/>
              </a:ext>
            </a:extLst>
          </p:cNvPr>
          <p:cNvCxnSpPr>
            <a:cxnSpLocks/>
          </p:cNvCxnSpPr>
          <p:nvPr/>
        </p:nvCxnSpPr>
        <p:spPr>
          <a:xfrm>
            <a:off x="5726772" y="241773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3979C10B-A751-424D-ACFA-A3D303CD0E62}"/>
              </a:ext>
            </a:extLst>
          </p:cNvPr>
          <p:cNvSpPr txBox="1"/>
          <p:nvPr/>
        </p:nvSpPr>
        <p:spPr>
          <a:xfrm>
            <a:off x="5513173" y="2050469"/>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cxnSp>
        <p:nvCxnSpPr>
          <p:cNvPr id="143" name="Straight Connector 142">
            <a:extLst>
              <a:ext uri="{FF2B5EF4-FFF2-40B4-BE49-F238E27FC236}">
                <a16:creationId xmlns:a16="http://schemas.microsoft.com/office/drawing/2014/main" id="{72F86170-1CD8-4D15-B580-FB02A7C3CD6F}"/>
              </a:ext>
            </a:extLst>
          </p:cNvPr>
          <p:cNvCxnSpPr>
            <a:cxnSpLocks/>
          </p:cNvCxnSpPr>
          <p:nvPr/>
        </p:nvCxnSpPr>
        <p:spPr>
          <a:xfrm>
            <a:off x="5726772" y="218151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75EC55D2-105F-4BC7-9FC9-A388A0DED202}"/>
              </a:ext>
            </a:extLst>
          </p:cNvPr>
          <p:cNvSpPr txBox="1"/>
          <p:nvPr/>
        </p:nvSpPr>
        <p:spPr>
          <a:xfrm>
            <a:off x="5513173" y="1818059"/>
            <a:ext cx="263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cxnSp>
        <p:nvCxnSpPr>
          <p:cNvPr id="147" name="Straight Connector 146">
            <a:extLst>
              <a:ext uri="{FF2B5EF4-FFF2-40B4-BE49-F238E27FC236}">
                <a16:creationId xmlns:a16="http://schemas.microsoft.com/office/drawing/2014/main" id="{9F4A5396-EF6D-4594-80B3-165523BBA777}"/>
              </a:ext>
            </a:extLst>
          </p:cNvPr>
          <p:cNvCxnSpPr>
            <a:cxnSpLocks/>
          </p:cNvCxnSpPr>
          <p:nvPr/>
        </p:nvCxnSpPr>
        <p:spPr>
          <a:xfrm>
            <a:off x="5726772" y="1949107"/>
            <a:ext cx="99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9ED6252-B090-4163-81A2-6119D0DA004F}"/>
              </a:ext>
            </a:extLst>
          </p:cNvPr>
          <p:cNvCxnSpPr>
            <a:cxnSpLocks/>
          </p:cNvCxnSpPr>
          <p:nvPr/>
        </p:nvCxnSpPr>
        <p:spPr>
          <a:xfrm flipH="1">
            <a:off x="5788025" y="3729990"/>
            <a:ext cx="51435" cy="1011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34020F5-F3A8-43C3-A86F-640713B6A2A9}"/>
              </a:ext>
            </a:extLst>
          </p:cNvPr>
          <p:cNvCxnSpPr>
            <a:cxnSpLocks/>
          </p:cNvCxnSpPr>
          <p:nvPr/>
        </p:nvCxnSpPr>
        <p:spPr>
          <a:xfrm>
            <a:off x="5841365" y="3726180"/>
            <a:ext cx="41910" cy="186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B0F1022-A656-4E24-B044-ECBA93F9F9D0}"/>
              </a:ext>
            </a:extLst>
          </p:cNvPr>
          <p:cNvCxnSpPr>
            <a:cxnSpLocks/>
          </p:cNvCxnSpPr>
          <p:nvPr/>
        </p:nvCxnSpPr>
        <p:spPr>
          <a:xfrm flipH="1">
            <a:off x="5885180" y="3830955"/>
            <a:ext cx="120015" cy="723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B71205C-416F-4D3A-8412-6D19CC48AD26}"/>
              </a:ext>
            </a:extLst>
          </p:cNvPr>
          <p:cNvSpPr/>
          <p:nvPr/>
        </p:nvSpPr>
        <p:spPr>
          <a:xfrm>
            <a:off x="6481523" y="3596640"/>
            <a:ext cx="935277" cy="23504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73307D3F-C8BB-4D35-9947-C6C55D4EE15D}"/>
              </a:ext>
            </a:extLst>
          </p:cNvPr>
          <p:cNvSpPr/>
          <p:nvPr/>
        </p:nvSpPr>
        <p:spPr>
          <a:xfrm>
            <a:off x="7420307" y="1944624"/>
            <a:ext cx="478077" cy="1887063"/>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9" name="Straight Connector 118">
            <a:extLst>
              <a:ext uri="{FF2B5EF4-FFF2-40B4-BE49-F238E27FC236}">
                <a16:creationId xmlns:a16="http://schemas.microsoft.com/office/drawing/2014/main" id="{12BD9BE5-9990-4AAA-8D50-7D4E257FD122}"/>
              </a:ext>
            </a:extLst>
          </p:cNvPr>
          <p:cNvCxnSpPr>
            <a:cxnSpLocks/>
          </p:cNvCxnSpPr>
          <p:nvPr/>
        </p:nvCxnSpPr>
        <p:spPr>
          <a:xfrm flipH="1">
            <a:off x="5999480" y="3831101"/>
            <a:ext cx="35547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C23BE3D-664D-48E0-BD85-5A9D79CC32A4}"/>
              </a:ext>
            </a:extLst>
          </p:cNvPr>
          <p:cNvSpPr txBox="1"/>
          <p:nvPr/>
        </p:nvSpPr>
        <p:spPr>
          <a:xfrm>
            <a:off x="5115993" y="4229276"/>
            <a:ext cx="3871701" cy="1569660"/>
          </a:xfrm>
          <a:prstGeom prst="rect">
            <a:avLst/>
          </a:prstGeom>
          <a:noFill/>
        </p:spPr>
        <p:txBody>
          <a:bodyPr wrap="none" rtlCol="0">
            <a:spAutoFit/>
          </a:bodyPr>
          <a:lstStyle/>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is the modal group?</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Calculate an estimate for the median.</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Calculate the lower and upper quartiles.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is the interquartile range?</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Estimate how many students got less than 55 marks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Estimate how many students got more than 115 marks.</a:t>
            </a:r>
          </a:p>
        </p:txBody>
      </p:sp>
      <p:sp>
        <p:nvSpPr>
          <p:cNvPr id="173" name="TextBox 172">
            <a:extLst>
              <a:ext uri="{FF2B5EF4-FFF2-40B4-BE49-F238E27FC236}">
                <a16:creationId xmlns:a16="http://schemas.microsoft.com/office/drawing/2014/main" id="{C2DDF048-81AD-4F47-9290-381CF0FB0F2D}"/>
              </a:ext>
            </a:extLst>
          </p:cNvPr>
          <p:cNvSpPr txBox="1"/>
          <p:nvPr/>
        </p:nvSpPr>
        <p:spPr>
          <a:xfrm>
            <a:off x="5186743" y="5917223"/>
            <a:ext cx="334085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20% of the students got an ‘outstanding’ score.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How many students got an outstanding score?</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score was the boundary for ‘outstanding’</a:t>
            </a:r>
          </a:p>
        </p:txBody>
      </p:sp>
      <p:cxnSp>
        <p:nvCxnSpPr>
          <p:cNvPr id="123" name="Straight Connector 122">
            <a:extLst>
              <a:ext uri="{FF2B5EF4-FFF2-40B4-BE49-F238E27FC236}">
                <a16:creationId xmlns:a16="http://schemas.microsoft.com/office/drawing/2014/main" id="{643AA88D-4D04-4631-9209-E218C6020BFC}"/>
              </a:ext>
            </a:extLst>
          </p:cNvPr>
          <p:cNvCxnSpPr>
            <a:cxnSpLocks/>
          </p:cNvCxnSpPr>
          <p:nvPr/>
        </p:nvCxnSpPr>
        <p:spPr>
          <a:xfrm>
            <a:off x="7661705" y="1958810"/>
            <a:ext cx="0" cy="188342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521DD905-3F71-481F-939B-F7BF5824224C}"/>
              </a:ext>
            </a:extLst>
          </p:cNvPr>
          <p:cNvCxnSpPr>
            <a:cxnSpLocks/>
          </p:cNvCxnSpPr>
          <p:nvPr/>
        </p:nvCxnSpPr>
        <p:spPr>
          <a:xfrm>
            <a:off x="6958320" y="3587262"/>
            <a:ext cx="0" cy="25497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2D6E0E12-4248-4875-A8DF-0347DCA643FD}"/>
              </a:ext>
            </a:extLst>
          </p:cNvPr>
          <p:cNvCxnSpPr>
            <a:cxnSpLocks/>
          </p:cNvCxnSpPr>
          <p:nvPr/>
        </p:nvCxnSpPr>
        <p:spPr>
          <a:xfrm>
            <a:off x="8154074" y="2655277"/>
            <a:ext cx="0" cy="118696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6684FE-5A66-45BE-AD00-7E75B17F4080}"/>
              </a:ext>
            </a:extLst>
          </p:cNvPr>
          <p:cNvCxnSpPr>
            <a:cxnSpLocks/>
          </p:cNvCxnSpPr>
          <p:nvPr/>
        </p:nvCxnSpPr>
        <p:spPr>
          <a:xfrm>
            <a:off x="9077266" y="2655277"/>
            <a:ext cx="0" cy="1186961"/>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5AB1253-00BD-40DB-A747-65F6D94E9B50}"/>
              </a:ext>
            </a:extLst>
          </p:cNvPr>
          <p:cNvCxnSpPr>
            <a:cxnSpLocks/>
          </p:cNvCxnSpPr>
          <p:nvPr/>
        </p:nvCxnSpPr>
        <p:spPr>
          <a:xfrm>
            <a:off x="6254935" y="2875085"/>
            <a:ext cx="0" cy="967153"/>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C35E46-FAA7-46CF-B344-AE7B308510FF}"/>
              </a:ext>
            </a:extLst>
          </p:cNvPr>
          <p:cNvCxnSpPr>
            <a:cxnSpLocks/>
          </p:cNvCxnSpPr>
          <p:nvPr/>
        </p:nvCxnSpPr>
        <p:spPr>
          <a:xfrm>
            <a:off x="497350" y="1510372"/>
            <a:ext cx="0" cy="1417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D549F213-12A9-4450-B16B-D2A430592EFC}"/>
              </a:ext>
            </a:extLst>
          </p:cNvPr>
          <p:cNvSpPr txBox="1"/>
          <p:nvPr/>
        </p:nvSpPr>
        <p:spPr>
          <a:xfrm>
            <a:off x="25658" y="6543236"/>
            <a:ext cx="24550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  Estimate the inter-quartile range.</a:t>
            </a:r>
          </a:p>
        </p:txBody>
      </p:sp>
      <p:cxnSp>
        <p:nvCxnSpPr>
          <p:cNvPr id="194" name="Straight Connector 193">
            <a:extLst>
              <a:ext uri="{FF2B5EF4-FFF2-40B4-BE49-F238E27FC236}">
                <a16:creationId xmlns:a16="http://schemas.microsoft.com/office/drawing/2014/main" id="{3E0D709B-F48F-48C1-80FD-A7197827CA39}"/>
              </a:ext>
            </a:extLst>
          </p:cNvPr>
          <p:cNvCxnSpPr>
            <a:cxnSpLocks/>
          </p:cNvCxnSpPr>
          <p:nvPr/>
        </p:nvCxnSpPr>
        <p:spPr>
          <a:xfrm>
            <a:off x="8376226" y="2655277"/>
            <a:ext cx="0" cy="1186961"/>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EA437660-317C-49B8-AAE4-D2D3862BE9BF}"/>
              </a:ext>
            </a:extLst>
          </p:cNvPr>
          <p:cNvSpPr txBox="1"/>
          <p:nvPr/>
        </p:nvSpPr>
        <p:spPr>
          <a:xfrm>
            <a:off x="3915323" y="3357238"/>
            <a:ext cx="331362" cy="369332"/>
          </a:xfrm>
          <a:prstGeom prst="rect">
            <a:avLst/>
          </a:prstGeom>
          <a:solidFill>
            <a:schemeClr val="bg1"/>
          </a:solidFill>
          <a:ln w="19050">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6EBB24DC-7131-4231-ABCD-3869769327EC}"/>
                  </a:ext>
                </a:extLst>
              </p:cNvPr>
              <p:cNvSpPr txBox="1"/>
              <p:nvPr/>
            </p:nvSpPr>
            <p:spPr>
              <a:xfrm>
                <a:off x="3405368" y="4007869"/>
                <a:ext cx="1362191" cy="369332"/>
              </a:xfrm>
              <a:prstGeom prst="rect">
                <a:avLst/>
              </a:prstGeom>
              <a:solidFill>
                <a:schemeClr val="bg1"/>
              </a:solidFill>
              <a:ln w="190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16 </a:t>
                </a:r>
                <a14:m>
                  <m:oMath xmlns:m="http://schemas.openxmlformats.org/officeDocument/2006/math">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&lt;</m:t>
                    </m:r>
                  </m:oMath>
                </a14:m>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a</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24</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8" name="TextBox 157">
                <a:extLst>
                  <a:ext uri="{FF2B5EF4-FFF2-40B4-BE49-F238E27FC236}">
                    <a16:creationId xmlns:a16="http://schemas.microsoft.com/office/drawing/2014/main" id="{6EBB24DC-7131-4231-ABCD-3869769327EC}"/>
                  </a:ext>
                </a:extLst>
              </p:cNvPr>
              <p:cNvSpPr txBox="1">
                <a:spLocks noRot="1" noChangeAspect="1" noMove="1" noResize="1" noEditPoints="1" noAdjustHandles="1" noChangeArrowheads="1" noChangeShapeType="1" noTextEdit="1"/>
              </p:cNvSpPr>
              <p:nvPr/>
            </p:nvSpPr>
            <p:spPr>
              <a:xfrm>
                <a:off x="3405368" y="4007869"/>
                <a:ext cx="1362191" cy="369332"/>
              </a:xfrm>
              <a:prstGeom prst="rect">
                <a:avLst/>
              </a:prstGeom>
              <a:blipFill>
                <a:blip r:embed="rId5"/>
                <a:stretch>
                  <a:fillRect l="-2212" t="-9375" r="-885" b="-20313"/>
                </a:stretch>
              </a:blipFill>
              <a:ln w="19050">
                <a:solidFill>
                  <a:srgbClr val="0070C0"/>
                </a:solidFill>
              </a:ln>
            </p:spPr>
            <p:txBody>
              <a:bodyPr/>
              <a:lstStyle/>
              <a:p>
                <a:r>
                  <a:rPr lang="en-GB">
                    <a:noFill/>
                  </a:rPr>
                  <a:t> </a:t>
                </a:r>
              </a:p>
            </p:txBody>
          </p:sp>
        </mc:Fallback>
      </mc:AlternateContent>
      <p:sp>
        <p:nvSpPr>
          <p:cNvPr id="159" name="TextBox 158">
            <a:extLst>
              <a:ext uri="{FF2B5EF4-FFF2-40B4-BE49-F238E27FC236}">
                <a16:creationId xmlns:a16="http://schemas.microsoft.com/office/drawing/2014/main" id="{5D4D458F-9D0A-4AE9-AF72-B1A550CA4BCB}"/>
              </a:ext>
            </a:extLst>
          </p:cNvPr>
          <p:cNvSpPr txBox="1"/>
          <p:nvPr/>
        </p:nvSpPr>
        <p:spPr>
          <a:xfrm>
            <a:off x="2833869" y="1924092"/>
            <a:ext cx="507502" cy="369332"/>
          </a:xfrm>
          <a:prstGeom prst="rect">
            <a:avLst/>
          </a:prstGeom>
          <a:solidFill>
            <a:schemeClr val="bg1"/>
          </a:solidFill>
          <a:ln w="190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22</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C0118816-566E-4703-B8DD-AA52DC9A0CEF}"/>
              </a:ext>
            </a:extLst>
          </p:cNvPr>
          <p:cNvSpPr txBox="1"/>
          <p:nvPr/>
        </p:nvSpPr>
        <p:spPr>
          <a:xfrm>
            <a:off x="3405369" y="4359562"/>
            <a:ext cx="526552" cy="369332"/>
          </a:xfrm>
          <a:prstGeom prst="rect">
            <a:avLst/>
          </a:prstGeom>
          <a:solidFill>
            <a:schemeClr val="bg1"/>
          </a:solidFill>
          <a:ln w="190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3/4</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0B9A1709-3E91-4906-96DA-40F976C399C1}"/>
              </a:ext>
            </a:extLst>
          </p:cNvPr>
          <p:cNvSpPr txBox="1"/>
          <p:nvPr/>
        </p:nvSpPr>
        <p:spPr>
          <a:xfrm>
            <a:off x="1893091" y="1915300"/>
            <a:ext cx="464243" cy="369332"/>
          </a:xfrm>
          <a:prstGeom prst="rect">
            <a:avLst/>
          </a:prstGeom>
          <a:solidFill>
            <a:schemeClr val="bg1"/>
          </a:solidFill>
          <a:ln w="19050">
            <a:solidFill>
              <a:srgbClr val="0070C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sp>
        <p:nvSpPr>
          <p:cNvPr id="165" name="TextBox 164">
            <a:extLst>
              <a:ext uri="{FF2B5EF4-FFF2-40B4-BE49-F238E27FC236}">
                <a16:creationId xmlns:a16="http://schemas.microsoft.com/office/drawing/2014/main" id="{BFFFD421-6142-4478-9569-C8FBA7459EDE}"/>
              </a:ext>
            </a:extLst>
          </p:cNvPr>
          <p:cNvSpPr txBox="1"/>
          <p:nvPr/>
        </p:nvSpPr>
        <p:spPr>
          <a:xfrm>
            <a:off x="3572422" y="1440517"/>
            <a:ext cx="464243" cy="369332"/>
          </a:xfrm>
          <a:prstGeom prst="rect">
            <a:avLst/>
          </a:prstGeom>
          <a:solidFill>
            <a:schemeClr val="bg1"/>
          </a:solidFill>
          <a:ln w="19050">
            <a:solidFill>
              <a:srgbClr val="0070C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66" name="TextBox 165">
            <a:extLst>
              <a:ext uri="{FF2B5EF4-FFF2-40B4-BE49-F238E27FC236}">
                <a16:creationId xmlns:a16="http://schemas.microsoft.com/office/drawing/2014/main" id="{D6B4BE02-49AF-4A7C-9F8F-291AA5145494}"/>
              </a:ext>
            </a:extLst>
          </p:cNvPr>
          <p:cNvSpPr txBox="1"/>
          <p:nvPr/>
        </p:nvSpPr>
        <p:spPr>
          <a:xfrm>
            <a:off x="2510188" y="6447153"/>
            <a:ext cx="464243" cy="369332"/>
          </a:xfrm>
          <a:prstGeom prst="rect">
            <a:avLst/>
          </a:prstGeom>
          <a:solidFill>
            <a:schemeClr val="bg1"/>
          </a:solidFill>
          <a:ln w="19050">
            <a:solidFill>
              <a:srgbClr val="0070C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196" name="TextBox 195">
            <a:extLst>
              <a:ext uri="{FF2B5EF4-FFF2-40B4-BE49-F238E27FC236}">
                <a16:creationId xmlns:a16="http://schemas.microsoft.com/office/drawing/2014/main" id="{6D99F9F4-1BDA-47C6-9BE6-448EA38EECD6}"/>
              </a:ext>
            </a:extLst>
          </p:cNvPr>
          <p:cNvSpPr txBox="1"/>
          <p:nvPr/>
        </p:nvSpPr>
        <p:spPr>
          <a:xfrm>
            <a:off x="7427674" y="1738165"/>
            <a:ext cx="450820" cy="369332"/>
          </a:xfrm>
          <a:prstGeom prst="rect">
            <a:avLst/>
          </a:prstGeom>
          <a:solidFill>
            <a:schemeClr val="bg1"/>
          </a:solidFill>
          <a:ln w="1905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85</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013A0A66-BB2E-4AD9-B257-DA6C9A01CE6E}"/>
                  </a:ext>
                </a:extLst>
              </p:cNvPr>
              <p:cNvSpPr txBox="1"/>
              <p:nvPr/>
            </p:nvSpPr>
            <p:spPr>
              <a:xfrm>
                <a:off x="8059431" y="4063554"/>
                <a:ext cx="1405274" cy="369332"/>
              </a:xfrm>
              <a:prstGeom prst="rect">
                <a:avLst/>
              </a:prstGeom>
              <a:solidFill>
                <a:schemeClr val="bg1"/>
              </a:solidFill>
              <a:ln w="1905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80 </a:t>
                </a:r>
                <a14:m>
                  <m:oMath xmlns:m="http://schemas.openxmlformats.org/officeDocument/2006/math">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&lt;</m:t>
                    </m:r>
                  </m:oMath>
                </a14:m>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a:t>
                </a: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s</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 90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7" name="TextBox 196">
                <a:extLst>
                  <a:ext uri="{FF2B5EF4-FFF2-40B4-BE49-F238E27FC236}">
                    <a16:creationId xmlns:a16="http://schemas.microsoft.com/office/drawing/2014/main" id="{013A0A66-BB2E-4AD9-B257-DA6C9A01CE6E}"/>
                  </a:ext>
                </a:extLst>
              </p:cNvPr>
              <p:cNvSpPr txBox="1">
                <a:spLocks noRot="1" noChangeAspect="1" noMove="1" noResize="1" noEditPoints="1" noAdjustHandles="1" noChangeArrowheads="1" noChangeShapeType="1" noTextEdit="1"/>
              </p:cNvSpPr>
              <p:nvPr/>
            </p:nvSpPr>
            <p:spPr>
              <a:xfrm>
                <a:off x="8059431" y="4063554"/>
                <a:ext cx="1405274" cy="369332"/>
              </a:xfrm>
              <a:prstGeom prst="rect">
                <a:avLst/>
              </a:prstGeom>
              <a:blipFill>
                <a:blip r:embed="rId6"/>
                <a:stretch>
                  <a:fillRect t="-11111" b="-22222"/>
                </a:stretch>
              </a:blipFill>
              <a:ln w="19050">
                <a:solidFill>
                  <a:srgbClr val="FF0000"/>
                </a:solidFill>
              </a:ln>
            </p:spPr>
            <p:txBody>
              <a:bodyPr/>
              <a:lstStyle/>
              <a:p>
                <a:r>
                  <a:rPr lang="en-GB">
                    <a:noFill/>
                  </a:rPr>
                  <a:t> </a:t>
                </a:r>
              </a:p>
            </p:txBody>
          </p:sp>
        </mc:Fallback>
      </mc:AlternateContent>
      <p:sp>
        <p:nvSpPr>
          <p:cNvPr id="198" name="TextBox 197">
            <a:extLst>
              <a:ext uri="{FF2B5EF4-FFF2-40B4-BE49-F238E27FC236}">
                <a16:creationId xmlns:a16="http://schemas.microsoft.com/office/drawing/2014/main" id="{428E1B14-F418-4E4F-92BD-C58265B49DCE}"/>
              </a:ext>
            </a:extLst>
          </p:cNvPr>
          <p:cNvSpPr txBox="1"/>
          <p:nvPr/>
        </p:nvSpPr>
        <p:spPr>
          <a:xfrm>
            <a:off x="8122265" y="4491799"/>
            <a:ext cx="1201213" cy="369332"/>
          </a:xfrm>
          <a:prstGeom prst="rect">
            <a:avLst/>
          </a:prstGeom>
          <a:solidFill>
            <a:schemeClr val="bg1"/>
          </a:solidFill>
          <a:ln w="1905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70 &amp; 95</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9" name="TextBox 198">
            <a:extLst>
              <a:ext uri="{FF2B5EF4-FFF2-40B4-BE49-F238E27FC236}">
                <a16:creationId xmlns:a16="http://schemas.microsoft.com/office/drawing/2014/main" id="{EE7185E2-D088-41FB-B0D1-9E1929E45C62}"/>
              </a:ext>
            </a:extLst>
          </p:cNvPr>
          <p:cNvSpPr txBox="1"/>
          <p:nvPr/>
        </p:nvSpPr>
        <p:spPr>
          <a:xfrm>
            <a:off x="8138677" y="4796950"/>
            <a:ext cx="481301" cy="369332"/>
          </a:xfrm>
          <a:prstGeom prst="rect">
            <a:avLst/>
          </a:prstGeom>
          <a:solidFill>
            <a:schemeClr val="bg1"/>
          </a:solidFill>
          <a:ln w="1905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25</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0" name="TextBox 199">
            <a:extLst>
              <a:ext uri="{FF2B5EF4-FFF2-40B4-BE49-F238E27FC236}">
                <a16:creationId xmlns:a16="http://schemas.microsoft.com/office/drawing/2014/main" id="{392E2D1F-B510-4D36-8AFD-AE9343529D92}"/>
              </a:ext>
            </a:extLst>
          </p:cNvPr>
          <p:cNvSpPr txBox="1"/>
          <p:nvPr/>
        </p:nvSpPr>
        <p:spPr>
          <a:xfrm>
            <a:off x="8697282" y="5056616"/>
            <a:ext cx="481301" cy="369332"/>
          </a:xfrm>
          <a:prstGeom prst="rect">
            <a:avLst/>
          </a:prstGeom>
          <a:solidFill>
            <a:schemeClr val="bg1"/>
          </a:solidFill>
          <a:ln w="19050">
            <a:solidFill>
              <a:srgbClr val="0070C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1" name="TextBox 200">
            <a:extLst>
              <a:ext uri="{FF2B5EF4-FFF2-40B4-BE49-F238E27FC236}">
                <a16:creationId xmlns:a16="http://schemas.microsoft.com/office/drawing/2014/main" id="{F1BA3189-7DDA-495C-A62D-D1B3CCCEFB57}"/>
              </a:ext>
            </a:extLst>
          </p:cNvPr>
          <p:cNvSpPr txBox="1"/>
          <p:nvPr/>
        </p:nvSpPr>
        <p:spPr>
          <a:xfrm>
            <a:off x="9040182" y="5442892"/>
            <a:ext cx="481301" cy="369332"/>
          </a:xfrm>
          <a:prstGeom prst="rect">
            <a:avLst/>
          </a:prstGeom>
          <a:solidFill>
            <a:schemeClr val="bg1"/>
          </a:solidFill>
          <a:ln w="19050">
            <a:solidFill>
              <a:srgbClr val="0070C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2" name="TextBox 201">
            <a:extLst>
              <a:ext uri="{FF2B5EF4-FFF2-40B4-BE49-F238E27FC236}">
                <a16:creationId xmlns:a16="http://schemas.microsoft.com/office/drawing/2014/main" id="{269C1C22-97D4-4D01-B39C-8F0DF8667348}"/>
              </a:ext>
            </a:extLst>
          </p:cNvPr>
          <p:cNvSpPr txBox="1"/>
          <p:nvPr/>
        </p:nvSpPr>
        <p:spPr>
          <a:xfrm>
            <a:off x="8546055" y="6129277"/>
            <a:ext cx="481301" cy="369332"/>
          </a:xfrm>
          <a:prstGeom prst="rect">
            <a:avLst/>
          </a:prstGeom>
          <a:solidFill>
            <a:schemeClr val="bg1"/>
          </a:solidFill>
          <a:ln w="19050">
            <a:solidFill>
              <a:srgbClr val="00B05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40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 name="TextBox 202">
            <a:extLst>
              <a:ext uri="{FF2B5EF4-FFF2-40B4-BE49-F238E27FC236}">
                <a16:creationId xmlns:a16="http://schemas.microsoft.com/office/drawing/2014/main" id="{36FB5B95-7D26-4892-932C-CAFA9F10C787}"/>
              </a:ext>
            </a:extLst>
          </p:cNvPr>
          <p:cNvSpPr txBox="1"/>
          <p:nvPr/>
        </p:nvSpPr>
        <p:spPr>
          <a:xfrm>
            <a:off x="9091178" y="6394805"/>
            <a:ext cx="647666" cy="369332"/>
          </a:xfrm>
          <a:prstGeom prst="rect">
            <a:avLst/>
          </a:prstGeom>
          <a:solidFill>
            <a:schemeClr val="bg1"/>
          </a:solidFill>
          <a:ln w="19050">
            <a:solidFill>
              <a:srgbClr val="00B05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100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TextBox 203">
            <a:extLst>
              <a:ext uri="{FF2B5EF4-FFF2-40B4-BE49-F238E27FC236}">
                <a16:creationId xmlns:a16="http://schemas.microsoft.com/office/drawing/2014/main" id="{D9420AFF-634C-41F5-B596-552346A575BB}"/>
              </a:ext>
            </a:extLst>
          </p:cNvPr>
          <p:cNvSpPr txBox="1"/>
          <p:nvPr/>
        </p:nvSpPr>
        <p:spPr>
          <a:xfrm>
            <a:off x="2097650" y="4704802"/>
            <a:ext cx="1505220" cy="307777"/>
          </a:xfrm>
          <a:prstGeom prst="rect">
            <a:avLst/>
          </a:prstGeom>
          <a:solidFill>
            <a:schemeClr val="bg1"/>
          </a:solidFill>
          <a:ln w="19050">
            <a:solidFill>
              <a:srgbClr val="0070C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It is grouped data.</a:t>
            </a:r>
          </a:p>
        </p:txBody>
      </p:sp>
      <p:sp>
        <p:nvSpPr>
          <p:cNvPr id="205" name="TextBox 204">
            <a:extLst>
              <a:ext uri="{FF2B5EF4-FFF2-40B4-BE49-F238E27FC236}">
                <a16:creationId xmlns:a16="http://schemas.microsoft.com/office/drawing/2014/main" id="{AF64999C-33A4-4252-9F6A-8E135728AD20}"/>
              </a:ext>
            </a:extLst>
          </p:cNvPr>
          <p:cNvSpPr txBox="1"/>
          <p:nvPr/>
        </p:nvSpPr>
        <p:spPr>
          <a:xfrm>
            <a:off x="3563631" y="5885321"/>
            <a:ext cx="639094" cy="369332"/>
          </a:xfrm>
          <a:prstGeom prst="rect">
            <a:avLst/>
          </a:prstGeom>
          <a:solidFill>
            <a:schemeClr val="bg1"/>
          </a:solidFill>
          <a:ln w="190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1/3</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238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1A1E46-820E-482D-ABD2-79C3B1CAFF14}"/>
              </a:ext>
            </a:extLst>
          </p:cNvPr>
          <p:cNvPicPr>
            <a:picLocks noChangeAspect="1"/>
          </p:cNvPicPr>
          <p:nvPr/>
        </p:nvPicPr>
        <p:blipFill>
          <a:blip r:embed="rId2">
            <a:duotone>
              <a:schemeClr val="bg2">
                <a:shade val="45000"/>
                <a:satMod val="135000"/>
              </a:schemeClr>
              <a:prstClr val="white"/>
            </a:duotone>
          </a:blip>
          <a:stretch>
            <a:fillRect/>
          </a:stretch>
        </p:blipFill>
        <p:spPr>
          <a:xfrm>
            <a:off x="4355921" y="2028846"/>
            <a:ext cx="478675" cy="588715"/>
          </a:xfrm>
          <a:prstGeom prst="rect">
            <a:avLst/>
          </a:prstGeom>
        </p:spPr>
      </p:pic>
      <p:pic>
        <p:nvPicPr>
          <p:cNvPr id="3" name="Picture 2">
            <a:extLst>
              <a:ext uri="{FF2B5EF4-FFF2-40B4-BE49-F238E27FC236}">
                <a16:creationId xmlns:a16="http://schemas.microsoft.com/office/drawing/2014/main" id="{215B283A-C411-4FAB-A1F6-BE8E8AF8098A}"/>
              </a:ext>
            </a:extLst>
          </p:cNvPr>
          <p:cNvPicPr>
            <a:picLocks noChangeAspect="1"/>
          </p:cNvPicPr>
          <p:nvPr/>
        </p:nvPicPr>
        <p:blipFill>
          <a:blip r:embed="rId3">
            <a:duotone>
              <a:schemeClr val="bg2">
                <a:shade val="45000"/>
                <a:satMod val="135000"/>
              </a:schemeClr>
              <a:prstClr val="white"/>
            </a:duotone>
          </a:blip>
          <a:stretch>
            <a:fillRect/>
          </a:stretch>
        </p:blipFill>
        <p:spPr>
          <a:xfrm>
            <a:off x="4381448" y="3901246"/>
            <a:ext cx="472994" cy="530079"/>
          </a:xfrm>
          <a:prstGeom prst="rect">
            <a:avLst/>
          </a:prstGeom>
        </p:spPr>
      </p:pic>
      <p:sp>
        <p:nvSpPr>
          <p:cNvPr id="4" name="Rectangle: Rounded Corners 1">
            <a:extLst>
              <a:ext uri="{FF2B5EF4-FFF2-40B4-BE49-F238E27FC236}">
                <a16:creationId xmlns:a16="http://schemas.microsoft.com/office/drawing/2014/main" id="{B853EE0B-B7FE-4A2D-AC77-4A4311C29DDB}"/>
              </a:ext>
            </a:extLst>
          </p:cNvPr>
          <p:cNvSpPr/>
          <p:nvPr/>
        </p:nvSpPr>
        <p:spPr>
          <a:xfrm>
            <a:off x="7620" y="7620"/>
            <a:ext cx="4877888" cy="6838950"/>
          </a:xfrm>
          <a:prstGeom prst="roundRect">
            <a:avLst>
              <a:gd name="adj" fmla="val 273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5" name="TextBox 4">
            <a:extLst>
              <a:ext uri="{FF2B5EF4-FFF2-40B4-BE49-F238E27FC236}">
                <a16:creationId xmlns:a16="http://schemas.microsoft.com/office/drawing/2014/main" id="{07E18450-7A47-4E2E-841B-B413166E4333}"/>
              </a:ext>
            </a:extLst>
          </p:cNvPr>
          <p:cNvSpPr txBox="1"/>
          <p:nvPr/>
        </p:nvSpPr>
        <p:spPr>
          <a:xfrm>
            <a:off x="1652760" y="-26377"/>
            <a:ext cx="1587615" cy="276999"/>
          </a:xfrm>
          <a:prstGeom prst="rect">
            <a:avLst/>
          </a:prstGeom>
          <a:noFill/>
        </p:spPr>
        <p:txBody>
          <a:bodyPr wrap="none" rtlCol="0">
            <a:spAutoFit/>
          </a:bodyPr>
          <a:lstStyle/>
          <a:p>
            <a:pPr algn="ctr"/>
            <a:r>
              <a:rPr lang="en-GB" sz="1200" b="1" u="sng" dirty="0"/>
              <a:t>Stem &amp; Leaf Diagrams</a:t>
            </a:r>
          </a:p>
        </p:txBody>
      </p:sp>
      <p:cxnSp>
        <p:nvCxnSpPr>
          <p:cNvPr id="6" name="Straight Connector 5">
            <a:extLst>
              <a:ext uri="{FF2B5EF4-FFF2-40B4-BE49-F238E27FC236}">
                <a16:creationId xmlns:a16="http://schemas.microsoft.com/office/drawing/2014/main" id="{BD0308EC-7BDD-4352-9B62-13B7B0A50430}"/>
              </a:ext>
            </a:extLst>
          </p:cNvPr>
          <p:cNvCxnSpPr>
            <a:cxnSpLocks/>
          </p:cNvCxnSpPr>
          <p:nvPr/>
        </p:nvCxnSpPr>
        <p:spPr>
          <a:xfrm>
            <a:off x="2226213" y="2511476"/>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A0525B-E33C-41A5-82FD-28F1CC5DDE19}"/>
              </a:ext>
            </a:extLst>
          </p:cNvPr>
          <p:cNvCxnSpPr>
            <a:cxnSpLocks/>
          </p:cNvCxnSpPr>
          <p:nvPr/>
        </p:nvCxnSpPr>
        <p:spPr>
          <a:xfrm>
            <a:off x="1920979" y="2797226"/>
            <a:ext cx="13670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9E5806-E5A2-4654-B1AE-6F6544B2BC3F}"/>
              </a:ext>
            </a:extLst>
          </p:cNvPr>
          <p:cNvCxnSpPr>
            <a:cxnSpLocks/>
          </p:cNvCxnSpPr>
          <p:nvPr/>
        </p:nvCxnSpPr>
        <p:spPr>
          <a:xfrm>
            <a:off x="1920979" y="3144522"/>
            <a:ext cx="13403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216395-0F98-4C97-A6DF-D8448CFA7AD3}"/>
              </a:ext>
            </a:extLst>
          </p:cNvPr>
          <p:cNvCxnSpPr>
            <a:cxnSpLocks/>
          </p:cNvCxnSpPr>
          <p:nvPr/>
        </p:nvCxnSpPr>
        <p:spPr>
          <a:xfrm>
            <a:off x="1920979" y="3491818"/>
            <a:ext cx="13251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17C7C3-9BCE-4C38-A60E-DFD83DD943AC}"/>
              </a:ext>
            </a:extLst>
          </p:cNvPr>
          <p:cNvGrpSpPr/>
          <p:nvPr/>
        </p:nvGrpSpPr>
        <p:grpSpPr>
          <a:xfrm>
            <a:off x="3409148" y="2699044"/>
            <a:ext cx="1486754" cy="703738"/>
            <a:chOff x="3302468" y="3181643"/>
            <a:chExt cx="1486754" cy="703738"/>
          </a:xfrm>
        </p:grpSpPr>
        <p:sp>
          <p:nvSpPr>
            <p:cNvPr id="11" name="TextBox 10">
              <a:extLst>
                <a:ext uri="{FF2B5EF4-FFF2-40B4-BE49-F238E27FC236}">
                  <a16:creationId xmlns:a16="http://schemas.microsoft.com/office/drawing/2014/main" id="{D2829CB6-9CC4-4335-AF6D-1901D7862A0D}"/>
                </a:ext>
              </a:extLst>
            </p:cNvPr>
            <p:cNvSpPr txBox="1"/>
            <p:nvPr/>
          </p:nvSpPr>
          <p:spPr>
            <a:xfrm>
              <a:off x="3821520" y="3181643"/>
              <a:ext cx="448648" cy="276999"/>
            </a:xfrm>
            <a:prstGeom prst="rect">
              <a:avLst/>
            </a:prstGeom>
            <a:noFill/>
          </p:spPr>
          <p:txBody>
            <a:bodyPr wrap="none" rtlCol="0">
              <a:spAutoFit/>
            </a:bodyPr>
            <a:lstStyle/>
            <a:p>
              <a:pPr algn="ctr"/>
              <a:r>
                <a:rPr lang="en-GB" sz="1200" dirty="0"/>
                <a:t>Key:</a:t>
              </a:r>
            </a:p>
          </p:txBody>
        </p:sp>
        <p:sp>
          <p:nvSpPr>
            <p:cNvPr id="12" name="TextBox 11">
              <a:extLst>
                <a:ext uri="{FF2B5EF4-FFF2-40B4-BE49-F238E27FC236}">
                  <a16:creationId xmlns:a16="http://schemas.microsoft.com/office/drawing/2014/main" id="{C30CBAF5-867A-407C-B814-2E9B7E4366B7}"/>
                </a:ext>
              </a:extLst>
            </p:cNvPr>
            <p:cNvSpPr txBox="1"/>
            <p:nvPr/>
          </p:nvSpPr>
          <p:spPr>
            <a:xfrm>
              <a:off x="3828352" y="3421878"/>
              <a:ext cx="184730" cy="276999"/>
            </a:xfrm>
            <a:prstGeom prst="rect">
              <a:avLst/>
            </a:prstGeom>
            <a:noFill/>
          </p:spPr>
          <p:txBody>
            <a:bodyPr wrap="none" rtlCol="0">
              <a:spAutoFit/>
            </a:bodyPr>
            <a:lstStyle/>
            <a:p>
              <a:pPr algn="ctr"/>
              <a:endParaRPr lang="en-GB" sz="1200" dirty="0"/>
            </a:p>
          </p:txBody>
        </p:sp>
        <p:sp>
          <p:nvSpPr>
            <p:cNvPr id="13" name="TextBox 12">
              <a:extLst>
                <a:ext uri="{FF2B5EF4-FFF2-40B4-BE49-F238E27FC236}">
                  <a16:creationId xmlns:a16="http://schemas.microsoft.com/office/drawing/2014/main" id="{ABCB63D5-D5F1-4767-BB6D-3585B38F82ED}"/>
                </a:ext>
              </a:extLst>
            </p:cNvPr>
            <p:cNvSpPr txBox="1"/>
            <p:nvPr/>
          </p:nvSpPr>
          <p:spPr>
            <a:xfrm>
              <a:off x="4082156" y="3421878"/>
              <a:ext cx="184730" cy="276999"/>
            </a:xfrm>
            <a:prstGeom prst="rect">
              <a:avLst/>
            </a:prstGeom>
            <a:noFill/>
          </p:spPr>
          <p:txBody>
            <a:bodyPr wrap="none" rtlCol="0">
              <a:spAutoFit/>
            </a:bodyPr>
            <a:lstStyle/>
            <a:p>
              <a:pPr algn="ctr"/>
              <a:endParaRPr lang="en-GB" sz="1200" dirty="0"/>
            </a:p>
          </p:txBody>
        </p:sp>
        <p:sp>
          <p:nvSpPr>
            <p:cNvPr id="14" name="TextBox 13">
              <a:extLst>
                <a:ext uri="{FF2B5EF4-FFF2-40B4-BE49-F238E27FC236}">
                  <a16:creationId xmlns:a16="http://schemas.microsoft.com/office/drawing/2014/main" id="{544A396E-7083-4964-8026-0EFF7DD869B5}"/>
                </a:ext>
              </a:extLst>
            </p:cNvPr>
            <p:cNvSpPr txBox="1"/>
            <p:nvPr/>
          </p:nvSpPr>
          <p:spPr>
            <a:xfrm>
              <a:off x="3302468" y="3608382"/>
              <a:ext cx="1486754" cy="276999"/>
            </a:xfrm>
            <a:prstGeom prst="rect">
              <a:avLst/>
            </a:prstGeom>
            <a:noFill/>
          </p:spPr>
          <p:txBody>
            <a:bodyPr wrap="none" rtlCol="0">
              <a:spAutoFit/>
            </a:bodyPr>
            <a:lstStyle/>
            <a:p>
              <a:pPr algn="ctr"/>
              <a:r>
                <a:rPr lang="en-GB" sz="1200" dirty="0"/>
                <a:t>Represents </a:t>
              </a:r>
              <a:r>
                <a:rPr lang="en-GB" sz="1200" dirty="0">
                  <a:solidFill>
                    <a:schemeClr val="bg1"/>
                  </a:solidFill>
                </a:rPr>
                <a:t>34</a:t>
              </a:r>
              <a:r>
                <a:rPr lang="en-GB" sz="1200" dirty="0"/>
                <a:t> </a:t>
              </a:r>
              <a:r>
                <a:rPr lang="en-GB" sz="1200" dirty="0">
                  <a:solidFill>
                    <a:schemeClr val="bg1"/>
                  </a:solidFill>
                </a:rPr>
                <a:t>marks</a:t>
              </a:r>
            </a:p>
          </p:txBody>
        </p:sp>
        <p:sp>
          <p:nvSpPr>
            <p:cNvPr id="15" name="Rectangle 14">
              <a:extLst>
                <a:ext uri="{FF2B5EF4-FFF2-40B4-BE49-F238E27FC236}">
                  <a16:creationId xmlns:a16="http://schemas.microsoft.com/office/drawing/2014/main" id="{EA53C5AF-DFFD-4EDB-95B5-DBBBA8E95886}"/>
                </a:ext>
              </a:extLst>
            </p:cNvPr>
            <p:cNvSpPr/>
            <p:nvPr/>
          </p:nvSpPr>
          <p:spPr>
            <a:xfrm>
              <a:off x="3388995" y="3249930"/>
              <a:ext cx="1318260" cy="600076"/>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600"/>
            </a:p>
          </p:txBody>
        </p:sp>
        <p:cxnSp>
          <p:nvCxnSpPr>
            <p:cNvPr id="16" name="Straight Connector 15">
              <a:extLst>
                <a:ext uri="{FF2B5EF4-FFF2-40B4-BE49-F238E27FC236}">
                  <a16:creationId xmlns:a16="http://schemas.microsoft.com/office/drawing/2014/main" id="{05E16572-4FAB-4B0E-B21F-2152F3212A2E}"/>
                </a:ext>
              </a:extLst>
            </p:cNvPr>
            <p:cNvCxnSpPr>
              <a:cxnSpLocks/>
            </p:cNvCxnSpPr>
            <p:nvPr/>
          </p:nvCxnSpPr>
          <p:spPr>
            <a:xfrm>
              <a:off x="4045844" y="3453130"/>
              <a:ext cx="0" cy="1911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E7399597-861E-4958-99C5-B50F8804EA58}"/>
              </a:ext>
            </a:extLst>
          </p:cNvPr>
          <p:cNvSpPr txBox="1"/>
          <p:nvPr/>
        </p:nvSpPr>
        <p:spPr>
          <a:xfrm>
            <a:off x="-13567" y="1963030"/>
            <a:ext cx="4475969" cy="461665"/>
          </a:xfrm>
          <a:prstGeom prst="rect">
            <a:avLst/>
          </a:prstGeom>
          <a:noFill/>
        </p:spPr>
        <p:txBody>
          <a:bodyPr wrap="none" rtlCol="0">
            <a:spAutoFit/>
          </a:bodyPr>
          <a:lstStyle/>
          <a:p>
            <a:r>
              <a:rPr lang="en-GB" sz="1200" b="1" dirty="0"/>
              <a:t>2) </a:t>
            </a:r>
            <a:r>
              <a:rPr lang="en-GB" sz="1200" dirty="0"/>
              <a:t>A class of 16 students take a science test. </a:t>
            </a:r>
          </a:p>
          <a:p>
            <a:r>
              <a:rPr lang="en-GB" sz="1200" dirty="0"/>
              <a:t>Use the table of results to complete an ordered stem &amp; leaf diagram.</a:t>
            </a:r>
          </a:p>
        </p:txBody>
      </p:sp>
      <p:graphicFrame>
        <p:nvGraphicFramePr>
          <p:cNvPr id="18" name="Table 55">
            <a:extLst>
              <a:ext uri="{FF2B5EF4-FFF2-40B4-BE49-F238E27FC236}">
                <a16:creationId xmlns:a16="http://schemas.microsoft.com/office/drawing/2014/main" id="{26600257-9FAB-4705-9D97-F96C68154B06}"/>
              </a:ext>
            </a:extLst>
          </p:cNvPr>
          <p:cNvGraphicFramePr>
            <a:graphicFrameLocks noGrp="1"/>
          </p:cNvGraphicFramePr>
          <p:nvPr/>
        </p:nvGraphicFramePr>
        <p:xfrm>
          <a:off x="111759" y="2557773"/>
          <a:ext cx="1541508" cy="1097280"/>
        </p:xfrm>
        <a:graphic>
          <a:graphicData uri="http://schemas.openxmlformats.org/drawingml/2006/table">
            <a:tbl>
              <a:tblPr firstRow="1" bandRow="1">
                <a:tableStyleId>{5C22544A-7EE6-4342-B048-85BDC9FD1C3A}</a:tableStyleId>
              </a:tblPr>
              <a:tblGrid>
                <a:gridCol w="385377">
                  <a:extLst>
                    <a:ext uri="{9D8B030D-6E8A-4147-A177-3AD203B41FA5}">
                      <a16:colId xmlns:a16="http://schemas.microsoft.com/office/drawing/2014/main" val="1514964140"/>
                    </a:ext>
                  </a:extLst>
                </a:gridCol>
                <a:gridCol w="385377">
                  <a:extLst>
                    <a:ext uri="{9D8B030D-6E8A-4147-A177-3AD203B41FA5}">
                      <a16:colId xmlns:a16="http://schemas.microsoft.com/office/drawing/2014/main" val="2519411397"/>
                    </a:ext>
                  </a:extLst>
                </a:gridCol>
                <a:gridCol w="385377">
                  <a:extLst>
                    <a:ext uri="{9D8B030D-6E8A-4147-A177-3AD203B41FA5}">
                      <a16:colId xmlns:a16="http://schemas.microsoft.com/office/drawing/2014/main" val="2445037331"/>
                    </a:ext>
                  </a:extLst>
                </a:gridCol>
                <a:gridCol w="385377">
                  <a:extLst>
                    <a:ext uri="{9D8B030D-6E8A-4147-A177-3AD203B41FA5}">
                      <a16:colId xmlns:a16="http://schemas.microsoft.com/office/drawing/2014/main" val="1790918797"/>
                    </a:ext>
                  </a:extLst>
                </a:gridCol>
              </a:tblGrid>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33</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54</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28</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7505920"/>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48</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31</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46</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6371233"/>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29</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51</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23</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9508801"/>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24</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34</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29</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912257"/>
                  </a:ext>
                </a:extLst>
              </a:tr>
            </a:tbl>
          </a:graphicData>
        </a:graphic>
      </p:graphicFrame>
      <p:cxnSp>
        <p:nvCxnSpPr>
          <p:cNvPr id="19" name="Straight Connector 18">
            <a:extLst>
              <a:ext uri="{FF2B5EF4-FFF2-40B4-BE49-F238E27FC236}">
                <a16:creationId xmlns:a16="http://schemas.microsoft.com/office/drawing/2014/main" id="{97725DF7-C0FA-4DAB-A056-D97EC275BE16}"/>
              </a:ext>
            </a:extLst>
          </p:cNvPr>
          <p:cNvCxnSpPr>
            <a:cxnSpLocks/>
          </p:cNvCxnSpPr>
          <p:nvPr/>
        </p:nvCxnSpPr>
        <p:spPr>
          <a:xfrm>
            <a:off x="2050953" y="692835"/>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25ABF1E-8A76-4027-AF25-D465A9C1182D}"/>
              </a:ext>
            </a:extLst>
          </p:cNvPr>
          <p:cNvGrpSpPr/>
          <p:nvPr/>
        </p:nvGrpSpPr>
        <p:grpSpPr>
          <a:xfrm>
            <a:off x="1745719" y="978585"/>
            <a:ext cx="1043982" cy="694592"/>
            <a:chOff x="2015741" y="1828801"/>
            <a:chExt cx="1043982" cy="694592"/>
          </a:xfrm>
        </p:grpSpPr>
        <p:cxnSp>
          <p:nvCxnSpPr>
            <p:cNvPr id="21" name="Straight Connector 20">
              <a:extLst>
                <a:ext uri="{FF2B5EF4-FFF2-40B4-BE49-F238E27FC236}">
                  <a16:creationId xmlns:a16="http://schemas.microsoft.com/office/drawing/2014/main" id="{28C7A82B-3829-436F-B7D1-A717EB873909}"/>
                </a:ext>
              </a:extLst>
            </p:cNvPr>
            <p:cNvCxnSpPr>
              <a:cxnSpLocks/>
            </p:cNvCxnSpPr>
            <p:nvPr/>
          </p:nvCxnSpPr>
          <p:spPr>
            <a:xfrm>
              <a:off x="2015741" y="1828801"/>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1459C5-397A-4355-8262-F06D2CCEA708}"/>
                </a:ext>
              </a:extLst>
            </p:cNvPr>
            <p:cNvCxnSpPr>
              <a:cxnSpLocks/>
            </p:cNvCxnSpPr>
            <p:nvPr/>
          </p:nvCxnSpPr>
          <p:spPr>
            <a:xfrm>
              <a:off x="2015741" y="2176097"/>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9C6848-17E6-400D-87C0-CFAC48BC2E74}"/>
                </a:ext>
              </a:extLst>
            </p:cNvPr>
            <p:cNvCxnSpPr>
              <a:cxnSpLocks/>
            </p:cNvCxnSpPr>
            <p:nvPr/>
          </p:nvCxnSpPr>
          <p:spPr>
            <a:xfrm>
              <a:off x="2015741" y="2523393"/>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0746C004-2969-45D6-885D-FEA84985722A}"/>
              </a:ext>
            </a:extLst>
          </p:cNvPr>
          <p:cNvSpPr txBox="1"/>
          <p:nvPr/>
        </p:nvSpPr>
        <p:spPr>
          <a:xfrm>
            <a:off x="1754374" y="672426"/>
            <a:ext cx="263214" cy="276999"/>
          </a:xfrm>
          <a:prstGeom prst="rect">
            <a:avLst/>
          </a:prstGeom>
          <a:noFill/>
        </p:spPr>
        <p:txBody>
          <a:bodyPr wrap="square" rtlCol="0">
            <a:spAutoFit/>
          </a:bodyPr>
          <a:lstStyle/>
          <a:p>
            <a:pPr algn="ctr"/>
            <a:r>
              <a:rPr lang="en-GB" sz="1200" dirty="0"/>
              <a:t>1</a:t>
            </a:r>
          </a:p>
        </p:txBody>
      </p:sp>
      <p:sp>
        <p:nvSpPr>
          <p:cNvPr id="25" name="TextBox 24">
            <a:extLst>
              <a:ext uri="{FF2B5EF4-FFF2-40B4-BE49-F238E27FC236}">
                <a16:creationId xmlns:a16="http://schemas.microsoft.com/office/drawing/2014/main" id="{F668760C-C6BD-4140-B4F8-68D5492A2BE0}"/>
              </a:ext>
            </a:extLst>
          </p:cNvPr>
          <p:cNvSpPr txBox="1"/>
          <p:nvPr/>
        </p:nvSpPr>
        <p:spPr>
          <a:xfrm>
            <a:off x="1754374" y="1011614"/>
            <a:ext cx="263214" cy="276999"/>
          </a:xfrm>
          <a:prstGeom prst="rect">
            <a:avLst/>
          </a:prstGeom>
          <a:noFill/>
        </p:spPr>
        <p:txBody>
          <a:bodyPr wrap="none" rtlCol="0">
            <a:spAutoFit/>
          </a:bodyPr>
          <a:lstStyle/>
          <a:p>
            <a:pPr algn="ctr"/>
            <a:r>
              <a:rPr lang="en-GB" sz="1200" dirty="0"/>
              <a:t>2</a:t>
            </a:r>
          </a:p>
        </p:txBody>
      </p:sp>
      <p:sp>
        <p:nvSpPr>
          <p:cNvPr id="26" name="TextBox 25">
            <a:extLst>
              <a:ext uri="{FF2B5EF4-FFF2-40B4-BE49-F238E27FC236}">
                <a16:creationId xmlns:a16="http://schemas.microsoft.com/office/drawing/2014/main" id="{220FE881-2127-4680-BD75-90321847F20A}"/>
              </a:ext>
            </a:extLst>
          </p:cNvPr>
          <p:cNvSpPr txBox="1"/>
          <p:nvPr/>
        </p:nvSpPr>
        <p:spPr>
          <a:xfrm>
            <a:off x="1754374" y="1364674"/>
            <a:ext cx="263214" cy="276999"/>
          </a:xfrm>
          <a:prstGeom prst="rect">
            <a:avLst/>
          </a:prstGeom>
          <a:noFill/>
        </p:spPr>
        <p:txBody>
          <a:bodyPr wrap="none" rtlCol="0">
            <a:spAutoFit/>
          </a:bodyPr>
          <a:lstStyle/>
          <a:p>
            <a:pPr algn="ctr"/>
            <a:r>
              <a:rPr lang="en-GB" sz="1200" dirty="0"/>
              <a:t>3</a:t>
            </a:r>
          </a:p>
        </p:txBody>
      </p:sp>
      <p:sp>
        <p:nvSpPr>
          <p:cNvPr id="27" name="TextBox 26">
            <a:extLst>
              <a:ext uri="{FF2B5EF4-FFF2-40B4-BE49-F238E27FC236}">
                <a16:creationId xmlns:a16="http://schemas.microsoft.com/office/drawing/2014/main" id="{5937C153-3B69-459A-9292-DF826EA5A100}"/>
              </a:ext>
            </a:extLst>
          </p:cNvPr>
          <p:cNvSpPr txBox="1"/>
          <p:nvPr/>
        </p:nvSpPr>
        <p:spPr>
          <a:xfrm>
            <a:off x="1754374" y="1707574"/>
            <a:ext cx="263214" cy="276999"/>
          </a:xfrm>
          <a:prstGeom prst="rect">
            <a:avLst/>
          </a:prstGeom>
          <a:noFill/>
        </p:spPr>
        <p:txBody>
          <a:bodyPr wrap="none" rtlCol="0">
            <a:spAutoFit/>
          </a:bodyPr>
          <a:lstStyle/>
          <a:p>
            <a:pPr algn="ctr"/>
            <a:r>
              <a:rPr lang="en-GB" sz="1200" dirty="0"/>
              <a:t>4</a:t>
            </a:r>
          </a:p>
        </p:txBody>
      </p:sp>
      <p:sp>
        <p:nvSpPr>
          <p:cNvPr id="28" name="TextBox 27">
            <a:extLst>
              <a:ext uri="{FF2B5EF4-FFF2-40B4-BE49-F238E27FC236}">
                <a16:creationId xmlns:a16="http://schemas.microsoft.com/office/drawing/2014/main" id="{9F82312A-6BCF-46FC-96BC-3E336FEACA2D}"/>
              </a:ext>
            </a:extLst>
          </p:cNvPr>
          <p:cNvSpPr txBox="1"/>
          <p:nvPr/>
        </p:nvSpPr>
        <p:spPr>
          <a:xfrm>
            <a:off x="2094734" y="672426"/>
            <a:ext cx="263214" cy="276999"/>
          </a:xfrm>
          <a:prstGeom prst="rect">
            <a:avLst/>
          </a:prstGeom>
          <a:noFill/>
        </p:spPr>
        <p:txBody>
          <a:bodyPr wrap="square" rtlCol="0">
            <a:spAutoFit/>
          </a:bodyPr>
          <a:lstStyle/>
          <a:p>
            <a:pPr algn="ctr"/>
            <a:r>
              <a:rPr lang="en-GB" sz="1200" dirty="0"/>
              <a:t>2</a:t>
            </a:r>
          </a:p>
        </p:txBody>
      </p:sp>
      <p:sp>
        <p:nvSpPr>
          <p:cNvPr id="29" name="TextBox 28">
            <a:extLst>
              <a:ext uri="{FF2B5EF4-FFF2-40B4-BE49-F238E27FC236}">
                <a16:creationId xmlns:a16="http://schemas.microsoft.com/office/drawing/2014/main" id="{1BEDF594-A197-4FD9-B3B0-4D716EA3D9EC}"/>
              </a:ext>
            </a:extLst>
          </p:cNvPr>
          <p:cNvSpPr txBox="1"/>
          <p:nvPr/>
        </p:nvSpPr>
        <p:spPr>
          <a:xfrm>
            <a:off x="2294547" y="672426"/>
            <a:ext cx="263214" cy="276999"/>
          </a:xfrm>
          <a:prstGeom prst="rect">
            <a:avLst/>
          </a:prstGeom>
          <a:noFill/>
        </p:spPr>
        <p:txBody>
          <a:bodyPr wrap="square" rtlCol="0">
            <a:spAutoFit/>
          </a:bodyPr>
          <a:lstStyle/>
          <a:p>
            <a:pPr algn="ctr"/>
            <a:r>
              <a:rPr lang="en-GB" sz="1200" dirty="0"/>
              <a:t>0</a:t>
            </a:r>
          </a:p>
        </p:txBody>
      </p:sp>
      <p:sp>
        <p:nvSpPr>
          <p:cNvPr id="30" name="TextBox 29">
            <a:extLst>
              <a:ext uri="{FF2B5EF4-FFF2-40B4-BE49-F238E27FC236}">
                <a16:creationId xmlns:a16="http://schemas.microsoft.com/office/drawing/2014/main" id="{6A275D36-E6CA-4021-A5A1-489203D16877}"/>
              </a:ext>
            </a:extLst>
          </p:cNvPr>
          <p:cNvSpPr txBox="1"/>
          <p:nvPr/>
        </p:nvSpPr>
        <p:spPr>
          <a:xfrm>
            <a:off x="2494360" y="672426"/>
            <a:ext cx="263214" cy="276999"/>
          </a:xfrm>
          <a:prstGeom prst="rect">
            <a:avLst/>
          </a:prstGeom>
          <a:noFill/>
        </p:spPr>
        <p:txBody>
          <a:bodyPr wrap="square" rtlCol="0">
            <a:spAutoFit/>
          </a:bodyPr>
          <a:lstStyle/>
          <a:p>
            <a:pPr algn="ctr"/>
            <a:r>
              <a:rPr lang="en-GB" sz="1200" dirty="0"/>
              <a:t>1</a:t>
            </a:r>
          </a:p>
        </p:txBody>
      </p:sp>
      <p:sp>
        <p:nvSpPr>
          <p:cNvPr id="31" name="TextBox 30">
            <a:extLst>
              <a:ext uri="{FF2B5EF4-FFF2-40B4-BE49-F238E27FC236}">
                <a16:creationId xmlns:a16="http://schemas.microsoft.com/office/drawing/2014/main" id="{E67F4289-8B5D-4B5F-8A4B-3A7EF3B6A09D}"/>
              </a:ext>
            </a:extLst>
          </p:cNvPr>
          <p:cNvSpPr txBox="1"/>
          <p:nvPr/>
        </p:nvSpPr>
        <p:spPr>
          <a:xfrm>
            <a:off x="2094734" y="1017866"/>
            <a:ext cx="263214" cy="276999"/>
          </a:xfrm>
          <a:prstGeom prst="rect">
            <a:avLst/>
          </a:prstGeom>
          <a:noFill/>
        </p:spPr>
        <p:txBody>
          <a:bodyPr wrap="square" rtlCol="0">
            <a:spAutoFit/>
          </a:bodyPr>
          <a:lstStyle/>
          <a:p>
            <a:pPr algn="ctr"/>
            <a:r>
              <a:rPr lang="en-GB" sz="1200" dirty="0"/>
              <a:t>4</a:t>
            </a:r>
          </a:p>
        </p:txBody>
      </p:sp>
      <p:sp>
        <p:nvSpPr>
          <p:cNvPr id="32" name="TextBox 31">
            <a:extLst>
              <a:ext uri="{FF2B5EF4-FFF2-40B4-BE49-F238E27FC236}">
                <a16:creationId xmlns:a16="http://schemas.microsoft.com/office/drawing/2014/main" id="{019823F3-3E57-4F87-9F49-A23307B65882}"/>
              </a:ext>
            </a:extLst>
          </p:cNvPr>
          <p:cNvSpPr txBox="1"/>
          <p:nvPr/>
        </p:nvSpPr>
        <p:spPr>
          <a:xfrm>
            <a:off x="2294547" y="1017866"/>
            <a:ext cx="263214" cy="276999"/>
          </a:xfrm>
          <a:prstGeom prst="rect">
            <a:avLst/>
          </a:prstGeom>
          <a:noFill/>
        </p:spPr>
        <p:txBody>
          <a:bodyPr wrap="square" rtlCol="0">
            <a:spAutoFit/>
          </a:bodyPr>
          <a:lstStyle/>
          <a:p>
            <a:pPr algn="ctr"/>
            <a:r>
              <a:rPr lang="en-GB" sz="1200" dirty="0"/>
              <a:t>3</a:t>
            </a:r>
          </a:p>
        </p:txBody>
      </p:sp>
      <p:sp>
        <p:nvSpPr>
          <p:cNvPr id="33" name="TextBox 32">
            <a:extLst>
              <a:ext uri="{FF2B5EF4-FFF2-40B4-BE49-F238E27FC236}">
                <a16:creationId xmlns:a16="http://schemas.microsoft.com/office/drawing/2014/main" id="{30395623-299F-44D9-8DCE-C45DD8BA41CF}"/>
              </a:ext>
            </a:extLst>
          </p:cNvPr>
          <p:cNvSpPr txBox="1"/>
          <p:nvPr/>
        </p:nvSpPr>
        <p:spPr>
          <a:xfrm>
            <a:off x="2494360" y="1017866"/>
            <a:ext cx="263214" cy="276999"/>
          </a:xfrm>
          <a:prstGeom prst="rect">
            <a:avLst/>
          </a:prstGeom>
          <a:noFill/>
        </p:spPr>
        <p:txBody>
          <a:bodyPr wrap="square" rtlCol="0">
            <a:spAutoFit/>
          </a:bodyPr>
          <a:lstStyle/>
          <a:p>
            <a:pPr algn="ctr"/>
            <a:r>
              <a:rPr lang="en-GB" sz="1200" dirty="0"/>
              <a:t>4</a:t>
            </a:r>
          </a:p>
        </p:txBody>
      </p:sp>
      <p:sp>
        <p:nvSpPr>
          <p:cNvPr id="34" name="TextBox 33">
            <a:extLst>
              <a:ext uri="{FF2B5EF4-FFF2-40B4-BE49-F238E27FC236}">
                <a16:creationId xmlns:a16="http://schemas.microsoft.com/office/drawing/2014/main" id="{E2A849E4-6CD3-4794-9ED6-F2797C94C862}"/>
              </a:ext>
            </a:extLst>
          </p:cNvPr>
          <p:cNvSpPr txBox="1"/>
          <p:nvPr/>
        </p:nvSpPr>
        <p:spPr>
          <a:xfrm>
            <a:off x="2094734" y="1363306"/>
            <a:ext cx="263214" cy="276999"/>
          </a:xfrm>
          <a:prstGeom prst="rect">
            <a:avLst/>
          </a:prstGeom>
          <a:noFill/>
        </p:spPr>
        <p:txBody>
          <a:bodyPr wrap="square" rtlCol="0">
            <a:spAutoFit/>
          </a:bodyPr>
          <a:lstStyle/>
          <a:p>
            <a:pPr algn="ctr"/>
            <a:r>
              <a:rPr lang="en-GB" sz="1200" dirty="0"/>
              <a:t>2</a:t>
            </a:r>
          </a:p>
        </p:txBody>
      </p:sp>
      <p:sp>
        <p:nvSpPr>
          <p:cNvPr id="35" name="TextBox 34">
            <a:extLst>
              <a:ext uri="{FF2B5EF4-FFF2-40B4-BE49-F238E27FC236}">
                <a16:creationId xmlns:a16="http://schemas.microsoft.com/office/drawing/2014/main" id="{32CCF1F6-89EA-464F-A2E7-F383DFDFA43E}"/>
              </a:ext>
            </a:extLst>
          </p:cNvPr>
          <p:cNvSpPr txBox="1"/>
          <p:nvPr/>
        </p:nvSpPr>
        <p:spPr>
          <a:xfrm>
            <a:off x="2294547" y="1363306"/>
            <a:ext cx="263214" cy="276999"/>
          </a:xfrm>
          <a:prstGeom prst="rect">
            <a:avLst/>
          </a:prstGeom>
          <a:noFill/>
        </p:spPr>
        <p:txBody>
          <a:bodyPr wrap="square" rtlCol="0">
            <a:spAutoFit/>
          </a:bodyPr>
          <a:lstStyle/>
          <a:p>
            <a:pPr algn="ctr"/>
            <a:r>
              <a:rPr lang="en-GB" sz="1200" dirty="0"/>
              <a:t>8</a:t>
            </a:r>
          </a:p>
        </p:txBody>
      </p:sp>
      <p:sp>
        <p:nvSpPr>
          <p:cNvPr id="36" name="TextBox 35">
            <a:extLst>
              <a:ext uri="{FF2B5EF4-FFF2-40B4-BE49-F238E27FC236}">
                <a16:creationId xmlns:a16="http://schemas.microsoft.com/office/drawing/2014/main" id="{D2A98FFA-2C85-4A59-B304-29F6CCF51500}"/>
              </a:ext>
            </a:extLst>
          </p:cNvPr>
          <p:cNvSpPr txBox="1"/>
          <p:nvPr/>
        </p:nvSpPr>
        <p:spPr>
          <a:xfrm>
            <a:off x="2494360" y="1363306"/>
            <a:ext cx="263214" cy="276999"/>
          </a:xfrm>
          <a:prstGeom prst="rect">
            <a:avLst/>
          </a:prstGeom>
          <a:noFill/>
        </p:spPr>
        <p:txBody>
          <a:bodyPr wrap="square" rtlCol="0">
            <a:spAutoFit/>
          </a:bodyPr>
          <a:lstStyle/>
          <a:p>
            <a:pPr algn="ctr"/>
            <a:r>
              <a:rPr lang="en-GB" sz="1200" dirty="0"/>
              <a:t>0</a:t>
            </a:r>
          </a:p>
        </p:txBody>
      </p:sp>
      <p:sp>
        <p:nvSpPr>
          <p:cNvPr id="37" name="TextBox 36">
            <a:extLst>
              <a:ext uri="{FF2B5EF4-FFF2-40B4-BE49-F238E27FC236}">
                <a16:creationId xmlns:a16="http://schemas.microsoft.com/office/drawing/2014/main" id="{F455FE72-8918-4DED-9959-FD8867CD5960}"/>
              </a:ext>
            </a:extLst>
          </p:cNvPr>
          <p:cNvSpPr txBox="1"/>
          <p:nvPr/>
        </p:nvSpPr>
        <p:spPr>
          <a:xfrm>
            <a:off x="2694174" y="1363306"/>
            <a:ext cx="263214" cy="276999"/>
          </a:xfrm>
          <a:prstGeom prst="rect">
            <a:avLst/>
          </a:prstGeom>
          <a:noFill/>
        </p:spPr>
        <p:txBody>
          <a:bodyPr wrap="square" rtlCol="0">
            <a:spAutoFit/>
          </a:bodyPr>
          <a:lstStyle/>
          <a:p>
            <a:pPr algn="ctr"/>
            <a:r>
              <a:rPr lang="en-GB" sz="1200" dirty="0"/>
              <a:t>2</a:t>
            </a:r>
          </a:p>
        </p:txBody>
      </p:sp>
      <p:sp>
        <p:nvSpPr>
          <p:cNvPr id="38" name="TextBox 37">
            <a:extLst>
              <a:ext uri="{FF2B5EF4-FFF2-40B4-BE49-F238E27FC236}">
                <a16:creationId xmlns:a16="http://schemas.microsoft.com/office/drawing/2014/main" id="{0107A534-1E8F-4208-BF30-72D36747361E}"/>
              </a:ext>
            </a:extLst>
          </p:cNvPr>
          <p:cNvSpPr txBox="1"/>
          <p:nvPr/>
        </p:nvSpPr>
        <p:spPr>
          <a:xfrm>
            <a:off x="2094734" y="1703666"/>
            <a:ext cx="263214" cy="276999"/>
          </a:xfrm>
          <a:prstGeom prst="rect">
            <a:avLst/>
          </a:prstGeom>
          <a:noFill/>
        </p:spPr>
        <p:txBody>
          <a:bodyPr wrap="square" rtlCol="0">
            <a:spAutoFit/>
          </a:bodyPr>
          <a:lstStyle/>
          <a:p>
            <a:pPr algn="ctr"/>
            <a:r>
              <a:rPr lang="en-GB" sz="1200" dirty="0"/>
              <a:t>1</a:t>
            </a:r>
          </a:p>
        </p:txBody>
      </p:sp>
      <p:sp>
        <p:nvSpPr>
          <p:cNvPr id="39" name="TextBox 38">
            <a:extLst>
              <a:ext uri="{FF2B5EF4-FFF2-40B4-BE49-F238E27FC236}">
                <a16:creationId xmlns:a16="http://schemas.microsoft.com/office/drawing/2014/main" id="{529642A2-3E78-4FDD-B682-F8C8842D4831}"/>
              </a:ext>
            </a:extLst>
          </p:cNvPr>
          <p:cNvSpPr txBox="1"/>
          <p:nvPr/>
        </p:nvSpPr>
        <p:spPr>
          <a:xfrm>
            <a:off x="2294547" y="1703666"/>
            <a:ext cx="263214" cy="276999"/>
          </a:xfrm>
          <a:prstGeom prst="rect">
            <a:avLst/>
          </a:prstGeom>
          <a:noFill/>
        </p:spPr>
        <p:txBody>
          <a:bodyPr wrap="square" rtlCol="0">
            <a:spAutoFit/>
          </a:bodyPr>
          <a:lstStyle/>
          <a:p>
            <a:pPr algn="ctr"/>
            <a:r>
              <a:rPr lang="en-GB" sz="1200" dirty="0"/>
              <a:t>5</a:t>
            </a:r>
          </a:p>
        </p:txBody>
      </p:sp>
      <p:sp>
        <p:nvSpPr>
          <p:cNvPr id="40" name="TextBox 39">
            <a:extLst>
              <a:ext uri="{FF2B5EF4-FFF2-40B4-BE49-F238E27FC236}">
                <a16:creationId xmlns:a16="http://schemas.microsoft.com/office/drawing/2014/main" id="{5BC0258D-463B-41BC-B353-573E8D5C9604}"/>
              </a:ext>
            </a:extLst>
          </p:cNvPr>
          <p:cNvSpPr txBox="1"/>
          <p:nvPr/>
        </p:nvSpPr>
        <p:spPr>
          <a:xfrm>
            <a:off x="2494360" y="1703666"/>
            <a:ext cx="263214" cy="276999"/>
          </a:xfrm>
          <a:prstGeom prst="rect">
            <a:avLst/>
          </a:prstGeom>
          <a:noFill/>
        </p:spPr>
        <p:txBody>
          <a:bodyPr wrap="square" rtlCol="0">
            <a:spAutoFit/>
          </a:bodyPr>
          <a:lstStyle/>
          <a:p>
            <a:pPr algn="ctr"/>
            <a:r>
              <a:rPr lang="en-GB" sz="1200" dirty="0"/>
              <a:t>7</a:t>
            </a:r>
          </a:p>
        </p:txBody>
      </p:sp>
      <p:sp>
        <p:nvSpPr>
          <p:cNvPr id="41" name="TextBox 40">
            <a:extLst>
              <a:ext uri="{FF2B5EF4-FFF2-40B4-BE49-F238E27FC236}">
                <a16:creationId xmlns:a16="http://schemas.microsoft.com/office/drawing/2014/main" id="{28A99481-A9F4-4EFC-BC49-C665CA90FA52}"/>
              </a:ext>
            </a:extLst>
          </p:cNvPr>
          <p:cNvSpPr txBox="1"/>
          <p:nvPr/>
        </p:nvSpPr>
        <p:spPr>
          <a:xfrm>
            <a:off x="2694174" y="1703666"/>
            <a:ext cx="263214" cy="276999"/>
          </a:xfrm>
          <a:prstGeom prst="rect">
            <a:avLst/>
          </a:prstGeom>
          <a:noFill/>
        </p:spPr>
        <p:txBody>
          <a:bodyPr wrap="square" rtlCol="0">
            <a:spAutoFit/>
          </a:bodyPr>
          <a:lstStyle/>
          <a:p>
            <a:pPr algn="ctr"/>
            <a:r>
              <a:rPr lang="en-GB" sz="1200" dirty="0"/>
              <a:t>3</a:t>
            </a:r>
          </a:p>
        </p:txBody>
      </p:sp>
      <p:sp>
        <p:nvSpPr>
          <p:cNvPr id="42" name="TextBox 41">
            <a:extLst>
              <a:ext uri="{FF2B5EF4-FFF2-40B4-BE49-F238E27FC236}">
                <a16:creationId xmlns:a16="http://schemas.microsoft.com/office/drawing/2014/main" id="{49D51D83-B676-4B67-93B9-4CDD769CE04F}"/>
              </a:ext>
            </a:extLst>
          </p:cNvPr>
          <p:cNvSpPr txBox="1"/>
          <p:nvPr/>
        </p:nvSpPr>
        <p:spPr>
          <a:xfrm>
            <a:off x="-13567" y="212383"/>
            <a:ext cx="4212115" cy="461665"/>
          </a:xfrm>
          <a:prstGeom prst="rect">
            <a:avLst/>
          </a:prstGeom>
          <a:noFill/>
        </p:spPr>
        <p:txBody>
          <a:bodyPr wrap="none" rtlCol="0">
            <a:spAutoFit/>
          </a:bodyPr>
          <a:lstStyle/>
          <a:p>
            <a:r>
              <a:rPr lang="en-GB" sz="1200" b="1" dirty="0"/>
              <a:t>1) </a:t>
            </a:r>
            <a:r>
              <a:rPr lang="en-GB" sz="1200" dirty="0"/>
              <a:t>This is an </a:t>
            </a:r>
            <a:r>
              <a:rPr lang="en-GB" sz="1200" b="1" dirty="0"/>
              <a:t>unordered</a:t>
            </a:r>
            <a:r>
              <a:rPr lang="en-GB" sz="1200" dirty="0"/>
              <a:t> stem &amp; leaf diagram. </a:t>
            </a:r>
          </a:p>
          <a:p>
            <a:r>
              <a:rPr lang="en-GB" sz="1200" dirty="0"/>
              <a:t>Use the template and complete an </a:t>
            </a:r>
            <a:r>
              <a:rPr lang="en-GB" sz="1200" b="1" dirty="0"/>
              <a:t>ordered</a:t>
            </a:r>
            <a:r>
              <a:rPr lang="en-GB" sz="1200" dirty="0"/>
              <a:t> stem &amp; leaf diagram.</a:t>
            </a:r>
          </a:p>
        </p:txBody>
      </p:sp>
      <p:grpSp>
        <p:nvGrpSpPr>
          <p:cNvPr id="43" name="Group 42">
            <a:extLst>
              <a:ext uri="{FF2B5EF4-FFF2-40B4-BE49-F238E27FC236}">
                <a16:creationId xmlns:a16="http://schemas.microsoft.com/office/drawing/2014/main" id="{E2471057-A386-4494-A3ED-92CCAC15CE07}"/>
              </a:ext>
            </a:extLst>
          </p:cNvPr>
          <p:cNvGrpSpPr/>
          <p:nvPr/>
        </p:nvGrpSpPr>
        <p:grpSpPr>
          <a:xfrm>
            <a:off x="53300" y="960921"/>
            <a:ext cx="1486754" cy="703738"/>
            <a:chOff x="3302468" y="3181643"/>
            <a:chExt cx="1486754" cy="703738"/>
          </a:xfrm>
        </p:grpSpPr>
        <p:sp>
          <p:nvSpPr>
            <p:cNvPr id="44" name="TextBox 43">
              <a:extLst>
                <a:ext uri="{FF2B5EF4-FFF2-40B4-BE49-F238E27FC236}">
                  <a16:creationId xmlns:a16="http://schemas.microsoft.com/office/drawing/2014/main" id="{092746CA-F309-4D28-B026-32BB5922595A}"/>
                </a:ext>
              </a:extLst>
            </p:cNvPr>
            <p:cNvSpPr txBox="1"/>
            <p:nvPr/>
          </p:nvSpPr>
          <p:spPr>
            <a:xfrm>
              <a:off x="3821520" y="3181643"/>
              <a:ext cx="448648" cy="276999"/>
            </a:xfrm>
            <a:prstGeom prst="rect">
              <a:avLst/>
            </a:prstGeom>
            <a:noFill/>
          </p:spPr>
          <p:txBody>
            <a:bodyPr wrap="none" rtlCol="0">
              <a:spAutoFit/>
            </a:bodyPr>
            <a:lstStyle/>
            <a:p>
              <a:pPr algn="ctr"/>
              <a:r>
                <a:rPr lang="en-GB" sz="1200" dirty="0"/>
                <a:t>Key:</a:t>
              </a:r>
            </a:p>
          </p:txBody>
        </p:sp>
        <p:sp>
          <p:nvSpPr>
            <p:cNvPr id="45" name="TextBox 44">
              <a:extLst>
                <a:ext uri="{FF2B5EF4-FFF2-40B4-BE49-F238E27FC236}">
                  <a16:creationId xmlns:a16="http://schemas.microsoft.com/office/drawing/2014/main" id="{D5A8A216-8731-420F-B2D2-BC33FE347452}"/>
                </a:ext>
              </a:extLst>
            </p:cNvPr>
            <p:cNvSpPr txBox="1"/>
            <p:nvPr/>
          </p:nvSpPr>
          <p:spPr>
            <a:xfrm>
              <a:off x="3789110" y="3421878"/>
              <a:ext cx="263214" cy="276999"/>
            </a:xfrm>
            <a:prstGeom prst="rect">
              <a:avLst/>
            </a:prstGeom>
            <a:noFill/>
          </p:spPr>
          <p:txBody>
            <a:bodyPr wrap="none" rtlCol="0">
              <a:spAutoFit/>
            </a:bodyPr>
            <a:lstStyle/>
            <a:p>
              <a:pPr algn="ctr"/>
              <a:r>
                <a:rPr lang="en-GB" sz="1200" dirty="0"/>
                <a:t>3</a:t>
              </a:r>
            </a:p>
          </p:txBody>
        </p:sp>
        <p:sp>
          <p:nvSpPr>
            <p:cNvPr id="46" name="TextBox 45">
              <a:extLst>
                <a:ext uri="{FF2B5EF4-FFF2-40B4-BE49-F238E27FC236}">
                  <a16:creationId xmlns:a16="http://schemas.microsoft.com/office/drawing/2014/main" id="{5873C8CF-D721-40D0-930B-814FB27CBC2F}"/>
                </a:ext>
              </a:extLst>
            </p:cNvPr>
            <p:cNvSpPr txBox="1"/>
            <p:nvPr/>
          </p:nvSpPr>
          <p:spPr>
            <a:xfrm>
              <a:off x="4042914" y="3421878"/>
              <a:ext cx="263214" cy="276999"/>
            </a:xfrm>
            <a:prstGeom prst="rect">
              <a:avLst/>
            </a:prstGeom>
            <a:noFill/>
          </p:spPr>
          <p:txBody>
            <a:bodyPr wrap="none" rtlCol="0">
              <a:spAutoFit/>
            </a:bodyPr>
            <a:lstStyle/>
            <a:p>
              <a:pPr algn="ctr"/>
              <a:r>
                <a:rPr lang="en-GB" sz="1200" dirty="0"/>
                <a:t>4</a:t>
              </a:r>
            </a:p>
          </p:txBody>
        </p:sp>
        <p:sp>
          <p:nvSpPr>
            <p:cNvPr id="47" name="TextBox 46">
              <a:extLst>
                <a:ext uri="{FF2B5EF4-FFF2-40B4-BE49-F238E27FC236}">
                  <a16:creationId xmlns:a16="http://schemas.microsoft.com/office/drawing/2014/main" id="{4C579D83-B886-415B-9846-84655C3EB2E8}"/>
                </a:ext>
              </a:extLst>
            </p:cNvPr>
            <p:cNvSpPr txBox="1"/>
            <p:nvPr/>
          </p:nvSpPr>
          <p:spPr>
            <a:xfrm>
              <a:off x="3302468" y="3608382"/>
              <a:ext cx="1486754" cy="276999"/>
            </a:xfrm>
            <a:prstGeom prst="rect">
              <a:avLst/>
            </a:prstGeom>
            <a:noFill/>
          </p:spPr>
          <p:txBody>
            <a:bodyPr wrap="none" rtlCol="0">
              <a:spAutoFit/>
            </a:bodyPr>
            <a:lstStyle/>
            <a:p>
              <a:pPr algn="ctr"/>
              <a:r>
                <a:rPr lang="en-GB" sz="1200" dirty="0"/>
                <a:t>Represents 34 marks</a:t>
              </a:r>
            </a:p>
          </p:txBody>
        </p:sp>
        <p:sp>
          <p:nvSpPr>
            <p:cNvPr id="48" name="Rectangle 47">
              <a:extLst>
                <a:ext uri="{FF2B5EF4-FFF2-40B4-BE49-F238E27FC236}">
                  <a16:creationId xmlns:a16="http://schemas.microsoft.com/office/drawing/2014/main" id="{CE4C77DF-2398-4D97-9B60-BD063CBE07CE}"/>
                </a:ext>
              </a:extLst>
            </p:cNvPr>
            <p:cNvSpPr/>
            <p:nvPr/>
          </p:nvSpPr>
          <p:spPr>
            <a:xfrm>
              <a:off x="3388995" y="3249930"/>
              <a:ext cx="1318260" cy="600076"/>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600"/>
            </a:p>
          </p:txBody>
        </p:sp>
        <p:cxnSp>
          <p:nvCxnSpPr>
            <p:cNvPr id="49" name="Straight Connector 48">
              <a:extLst>
                <a:ext uri="{FF2B5EF4-FFF2-40B4-BE49-F238E27FC236}">
                  <a16:creationId xmlns:a16="http://schemas.microsoft.com/office/drawing/2014/main" id="{35984A67-99D2-4EEF-8528-D07273772F14}"/>
                </a:ext>
              </a:extLst>
            </p:cNvPr>
            <p:cNvCxnSpPr>
              <a:cxnSpLocks/>
            </p:cNvCxnSpPr>
            <p:nvPr/>
          </p:nvCxnSpPr>
          <p:spPr>
            <a:xfrm>
              <a:off x="4045844" y="3453130"/>
              <a:ext cx="0" cy="1911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Arrow: Right 91">
            <a:extLst>
              <a:ext uri="{FF2B5EF4-FFF2-40B4-BE49-F238E27FC236}">
                <a16:creationId xmlns:a16="http://schemas.microsoft.com/office/drawing/2014/main" id="{47DDE2A6-89C6-4BF8-B72D-F4EEE2CE73F2}"/>
              </a:ext>
            </a:extLst>
          </p:cNvPr>
          <p:cNvSpPr/>
          <p:nvPr/>
        </p:nvSpPr>
        <p:spPr>
          <a:xfrm>
            <a:off x="3084165" y="1162558"/>
            <a:ext cx="261041" cy="394329"/>
          </a:xfrm>
          <a:prstGeom prst="right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cxnSp>
        <p:nvCxnSpPr>
          <p:cNvPr id="51" name="Straight Connector 50">
            <a:extLst>
              <a:ext uri="{FF2B5EF4-FFF2-40B4-BE49-F238E27FC236}">
                <a16:creationId xmlns:a16="http://schemas.microsoft.com/office/drawing/2014/main" id="{A56BA56E-4FA7-4B80-B1E5-C0BF5BDE2B46}"/>
              </a:ext>
            </a:extLst>
          </p:cNvPr>
          <p:cNvCxnSpPr>
            <a:cxnSpLocks/>
          </p:cNvCxnSpPr>
          <p:nvPr/>
        </p:nvCxnSpPr>
        <p:spPr>
          <a:xfrm>
            <a:off x="3757833" y="692835"/>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FF5FD4BA-CD7A-4125-AE86-7F70A8A32D4C}"/>
              </a:ext>
            </a:extLst>
          </p:cNvPr>
          <p:cNvGrpSpPr/>
          <p:nvPr/>
        </p:nvGrpSpPr>
        <p:grpSpPr>
          <a:xfrm>
            <a:off x="3452599" y="978585"/>
            <a:ext cx="1043982" cy="694592"/>
            <a:chOff x="2015741" y="1828801"/>
            <a:chExt cx="1043982" cy="694592"/>
          </a:xfrm>
        </p:grpSpPr>
        <p:cxnSp>
          <p:nvCxnSpPr>
            <p:cNvPr id="53" name="Straight Connector 52">
              <a:extLst>
                <a:ext uri="{FF2B5EF4-FFF2-40B4-BE49-F238E27FC236}">
                  <a16:creationId xmlns:a16="http://schemas.microsoft.com/office/drawing/2014/main" id="{E42F03EF-10C3-4C2A-A8F4-B48EB0B584E8}"/>
                </a:ext>
              </a:extLst>
            </p:cNvPr>
            <p:cNvCxnSpPr>
              <a:cxnSpLocks/>
            </p:cNvCxnSpPr>
            <p:nvPr/>
          </p:nvCxnSpPr>
          <p:spPr>
            <a:xfrm>
              <a:off x="2015741" y="1828801"/>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229E004-0AA4-4954-A754-62F7A84EA0DD}"/>
                </a:ext>
              </a:extLst>
            </p:cNvPr>
            <p:cNvCxnSpPr>
              <a:cxnSpLocks/>
            </p:cNvCxnSpPr>
            <p:nvPr/>
          </p:nvCxnSpPr>
          <p:spPr>
            <a:xfrm>
              <a:off x="2015741" y="2176097"/>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E90F492-A5AC-4156-95F6-55E08B2DC125}"/>
                </a:ext>
              </a:extLst>
            </p:cNvPr>
            <p:cNvCxnSpPr>
              <a:cxnSpLocks/>
            </p:cNvCxnSpPr>
            <p:nvPr/>
          </p:nvCxnSpPr>
          <p:spPr>
            <a:xfrm>
              <a:off x="2015741" y="2523393"/>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4C43F411-0C16-4727-9324-04D968B86E21}"/>
              </a:ext>
            </a:extLst>
          </p:cNvPr>
          <p:cNvSpPr txBox="1"/>
          <p:nvPr/>
        </p:nvSpPr>
        <p:spPr>
          <a:xfrm>
            <a:off x="3461254" y="672426"/>
            <a:ext cx="263214" cy="276999"/>
          </a:xfrm>
          <a:prstGeom prst="rect">
            <a:avLst/>
          </a:prstGeom>
          <a:noFill/>
        </p:spPr>
        <p:txBody>
          <a:bodyPr wrap="square" rtlCol="0">
            <a:spAutoFit/>
          </a:bodyPr>
          <a:lstStyle/>
          <a:p>
            <a:pPr algn="ctr"/>
            <a:r>
              <a:rPr lang="en-GB" sz="1200" dirty="0"/>
              <a:t>1</a:t>
            </a:r>
          </a:p>
        </p:txBody>
      </p:sp>
      <p:sp>
        <p:nvSpPr>
          <p:cNvPr id="57" name="TextBox 56">
            <a:extLst>
              <a:ext uri="{FF2B5EF4-FFF2-40B4-BE49-F238E27FC236}">
                <a16:creationId xmlns:a16="http://schemas.microsoft.com/office/drawing/2014/main" id="{0CAF8823-5BF1-4E68-A720-0E78E5CDBD89}"/>
              </a:ext>
            </a:extLst>
          </p:cNvPr>
          <p:cNvSpPr txBox="1"/>
          <p:nvPr/>
        </p:nvSpPr>
        <p:spPr>
          <a:xfrm>
            <a:off x="3461254" y="1011614"/>
            <a:ext cx="263214" cy="276999"/>
          </a:xfrm>
          <a:prstGeom prst="rect">
            <a:avLst/>
          </a:prstGeom>
          <a:noFill/>
        </p:spPr>
        <p:txBody>
          <a:bodyPr wrap="none" rtlCol="0">
            <a:spAutoFit/>
          </a:bodyPr>
          <a:lstStyle/>
          <a:p>
            <a:pPr algn="ctr"/>
            <a:r>
              <a:rPr lang="en-GB" sz="1200" dirty="0"/>
              <a:t>2</a:t>
            </a:r>
          </a:p>
        </p:txBody>
      </p:sp>
      <p:sp>
        <p:nvSpPr>
          <p:cNvPr id="58" name="TextBox 57">
            <a:extLst>
              <a:ext uri="{FF2B5EF4-FFF2-40B4-BE49-F238E27FC236}">
                <a16:creationId xmlns:a16="http://schemas.microsoft.com/office/drawing/2014/main" id="{EFA44801-E8BA-420E-80EF-E3515C6E3982}"/>
              </a:ext>
            </a:extLst>
          </p:cNvPr>
          <p:cNvSpPr txBox="1"/>
          <p:nvPr/>
        </p:nvSpPr>
        <p:spPr>
          <a:xfrm>
            <a:off x="3461254" y="1364674"/>
            <a:ext cx="263214" cy="276999"/>
          </a:xfrm>
          <a:prstGeom prst="rect">
            <a:avLst/>
          </a:prstGeom>
          <a:noFill/>
        </p:spPr>
        <p:txBody>
          <a:bodyPr wrap="none" rtlCol="0">
            <a:spAutoFit/>
          </a:bodyPr>
          <a:lstStyle/>
          <a:p>
            <a:pPr algn="ctr"/>
            <a:r>
              <a:rPr lang="en-GB" sz="1200" dirty="0"/>
              <a:t>3</a:t>
            </a:r>
          </a:p>
        </p:txBody>
      </p:sp>
      <p:sp>
        <p:nvSpPr>
          <p:cNvPr id="59" name="TextBox 58">
            <a:extLst>
              <a:ext uri="{FF2B5EF4-FFF2-40B4-BE49-F238E27FC236}">
                <a16:creationId xmlns:a16="http://schemas.microsoft.com/office/drawing/2014/main" id="{0649888D-E92E-4964-9746-3AE6EEB28A77}"/>
              </a:ext>
            </a:extLst>
          </p:cNvPr>
          <p:cNvSpPr txBox="1"/>
          <p:nvPr/>
        </p:nvSpPr>
        <p:spPr>
          <a:xfrm>
            <a:off x="3461254" y="1707574"/>
            <a:ext cx="263214" cy="276999"/>
          </a:xfrm>
          <a:prstGeom prst="rect">
            <a:avLst/>
          </a:prstGeom>
          <a:noFill/>
        </p:spPr>
        <p:txBody>
          <a:bodyPr wrap="none" rtlCol="0">
            <a:spAutoFit/>
          </a:bodyPr>
          <a:lstStyle/>
          <a:p>
            <a:pPr algn="ctr"/>
            <a:r>
              <a:rPr lang="en-GB" sz="1200" dirty="0"/>
              <a:t>4</a:t>
            </a:r>
          </a:p>
        </p:txBody>
      </p:sp>
      <p:cxnSp>
        <p:nvCxnSpPr>
          <p:cNvPr id="60" name="Straight Connector 59">
            <a:extLst>
              <a:ext uri="{FF2B5EF4-FFF2-40B4-BE49-F238E27FC236}">
                <a16:creationId xmlns:a16="http://schemas.microsoft.com/office/drawing/2014/main" id="{4A1275D7-3789-4AC7-9D17-CD865DFD1375}"/>
              </a:ext>
            </a:extLst>
          </p:cNvPr>
          <p:cNvCxnSpPr>
            <a:cxnSpLocks/>
          </p:cNvCxnSpPr>
          <p:nvPr/>
        </p:nvCxnSpPr>
        <p:spPr>
          <a:xfrm>
            <a:off x="2537017" y="4636161"/>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B1B746-E540-4A74-8DC7-6E9E07FB367F}"/>
              </a:ext>
            </a:extLst>
          </p:cNvPr>
          <p:cNvCxnSpPr>
            <a:cxnSpLocks/>
          </p:cNvCxnSpPr>
          <p:nvPr/>
        </p:nvCxnSpPr>
        <p:spPr>
          <a:xfrm>
            <a:off x="2341437" y="4636161"/>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2" name="Table 55">
            <a:extLst>
              <a:ext uri="{FF2B5EF4-FFF2-40B4-BE49-F238E27FC236}">
                <a16:creationId xmlns:a16="http://schemas.microsoft.com/office/drawing/2014/main" id="{4C95A888-A3D9-44C7-B4A1-431A35E80CB7}"/>
              </a:ext>
            </a:extLst>
          </p:cNvPr>
          <p:cNvGraphicFramePr>
            <a:graphicFrameLocks noGrp="1"/>
          </p:cNvGraphicFramePr>
          <p:nvPr/>
        </p:nvGraphicFramePr>
        <p:xfrm>
          <a:off x="3763107" y="4708607"/>
          <a:ext cx="1084616" cy="1060712"/>
        </p:xfrm>
        <a:graphic>
          <a:graphicData uri="http://schemas.openxmlformats.org/drawingml/2006/table">
            <a:tbl>
              <a:tblPr firstRow="1" bandRow="1">
                <a:tableStyleId>{5C22544A-7EE6-4342-B048-85BDC9FD1C3A}</a:tableStyleId>
              </a:tblPr>
              <a:tblGrid>
                <a:gridCol w="271154">
                  <a:extLst>
                    <a:ext uri="{9D8B030D-6E8A-4147-A177-3AD203B41FA5}">
                      <a16:colId xmlns:a16="http://schemas.microsoft.com/office/drawing/2014/main" val="1514964140"/>
                    </a:ext>
                  </a:extLst>
                </a:gridCol>
                <a:gridCol w="271154">
                  <a:extLst>
                    <a:ext uri="{9D8B030D-6E8A-4147-A177-3AD203B41FA5}">
                      <a16:colId xmlns:a16="http://schemas.microsoft.com/office/drawing/2014/main" val="2519411397"/>
                    </a:ext>
                  </a:extLst>
                </a:gridCol>
                <a:gridCol w="271154">
                  <a:extLst>
                    <a:ext uri="{9D8B030D-6E8A-4147-A177-3AD203B41FA5}">
                      <a16:colId xmlns:a16="http://schemas.microsoft.com/office/drawing/2014/main" val="2445037331"/>
                    </a:ext>
                  </a:extLst>
                </a:gridCol>
                <a:gridCol w="271154">
                  <a:extLst>
                    <a:ext uri="{9D8B030D-6E8A-4147-A177-3AD203B41FA5}">
                      <a16:colId xmlns:a16="http://schemas.microsoft.com/office/drawing/2014/main" val="1790918797"/>
                    </a:ext>
                  </a:extLst>
                </a:gridCol>
              </a:tblGrid>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7505920"/>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6371233"/>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9508801"/>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912257"/>
                  </a:ext>
                </a:extLst>
              </a:tr>
            </a:tbl>
          </a:graphicData>
        </a:graphic>
      </p:graphicFrame>
      <p:sp>
        <p:nvSpPr>
          <p:cNvPr id="63" name="TextBox 62">
            <a:extLst>
              <a:ext uri="{FF2B5EF4-FFF2-40B4-BE49-F238E27FC236}">
                <a16:creationId xmlns:a16="http://schemas.microsoft.com/office/drawing/2014/main" id="{D8749CFA-C28E-4A27-A752-3CBE6A28CC49}"/>
              </a:ext>
            </a:extLst>
          </p:cNvPr>
          <p:cNvSpPr txBox="1"/>
          <p:nvPr/>
        </p:nvSpPr>
        <p:spPr>
          <a:xfrm>
            <a:off x="-13567" y="3853377"/>
            <a:ext cx="4351191" cy="461665"/>
          </a:xfrm>
          <a:prstGeom prst="rect">
            <a:avLst/>
          </a:prstGeom>
          <a:noFill/>
        </p:spPr>
        <p:txBody>
          <a:bodyPr wrap="none" rtlCol="0">
            <a:spAutoFit/>
          </a:bodyPr>
          <a:lstStyle/>
          <a:p>
            <a:r>
              <a:rPr lang="en-GB" sz="1200" b="1" dirty="0"/>
              <a:t>3) </a:t>
            </a:r>
            <a:r>
              <a:rPr lang="en-GB" sz="1200" dirty="0"/>
              <a:t>2 different classes took the same English test. </a:t>
            </a:r>
          </a:p>
          <a:p>
            <a:r>
              <a:rPr lang="en-GB" sz="1200" dirty="0"/>
              <a:t>Use the results to complete a </a:t>
            </a:r>
            <a:r>
              <a:rPr lang="en-GB" sz="1200" b="1" dirty="0"/>
              <a:t>double</a:t>
            </a:r>
            <a:r>
              <a:rPr lang="en-GB" sz="1200" dirty="0"/>
              <a:t> ordered stem &amp; leaf diagram.</a:t>
            </a:r>
          </a:p>
        </p:txBody>
      </p:sp>
      <p:sp>
        <p:nvSpPr>
          <p:cNvPr id="64" name="TextBox 63">
            <a:extLst>
              <a:ext uri="{FF2B5EF4-FFF2-40B4-BE49-F238E27FC236}">
                <a16:creationId xmlns:a16="http://schemas.microsoft.com/office/drawing/2014/main" id="{D4E0F5F5-91C0-4919-B580-102F690F41BD}"/>
              </a:ext>
            </a:extLst>
          </p:cNvPr>
          <p:cNvSpPr txBox="1"/>
          <p:nvPr/>
        </p:nvSpPr>
        <p:spPr>
          <a:xfrm>
            <a:off x="12330" y="5899857"/>
            <a:ext cx="4731873" cy="276999"/>
          </a:xfrm>
          <a:prstGeom prst="rect">
            <a:avLst/>
          </a:prstGeom>
          <a:noFill/>
        </p:spPr>
        <p:txBody>
          <a:bodyPr wrap="none" rtlCol="0">
            <a:spAutoFit/>
          </a:bodyPr>
          <a:lstStyle/>
          <a:p>
            <a:r>
              <a:rPr lang="en-GB" sz="1200" dirty="0"/>
              <a:t>What comments can you make about the results of the different classes?</a:t>
            </a:r>
          </a:p>
        </p:txBody>
      </p:sp>
      <p:sp>
        <p:nvSpPr>
          <p:cNvPr id="65" name="Rectangle 64">
            <a:extLst>
              <a:ext uri="{FF2B5EF4-FFF2-40B4-BE49-F238E27FC236}">
                <a16:creationId xmlns:a16="http://schemas.microsoft.com/office/drawing/2014/main" id="{556000EF-8528-41BA-856B-F8B912E6E25A}"/>
              </a:ext>
            </a:extLst>
          </p:cNvPr>
          <p:cNvSpPr/>
          <p:nvPr/>
        </p:nvSpPr>
        <p:spPr>
          <a:xfrm>
            <a:off x="1513839" y="4322984"/>
            <a:ext cx="1968502" cy="280084"/>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600"/>
          </a:p>
        </p:txBody>
      </p:sp>
      <p:graphicFrame>
        <p:nvGraphicFramePr>
          <p:cNvPr id="66" name="Table 55">
            <a:extLst>
              <a:ext uri="{FF2B5EF4-FFF2-40B4-BE49-F238E27FC236}">
                <a16:creationId xmlns:a16="http://schemas.microsoft.com/office/drawing/2014/main" id="{DFE69EDA-5236-4536-A86E-3E31E56D64C6}"/>
              </a:ext>
            </a:extLst>
          </p:cNvPr>
          <p:cNvGraphicFramePr>
            <a:graphicFrameLocks noGrp="1"/>
          </p:cNvGraphicFramePr>
          <p:nvPr/>
        </p:nvGraphicFramePr>
        <p:xfrm>
          <a:off x="123092" y="4708607"/>
          <a:ext cx="1084616" cy="1060712"/>
        </p:xfrm>
        <a:graphic>
          <a:graphicData uri="http://schemas.openxmlformats.org/drawingml/2006/table">
            <a:tbl>
              <a:tblPr firstRow="1" bandRow="1">
                <a:tableStyleId>{5C22544A-7EE6-4342-B048-85BDC9FD1C3A}</a:tableStyleId>
              </a:tblPr>
              <a:tblGrid>
                <a:gridCol w="271154">
                  <a:extLst>
                    <a:ext uri="{9D8B030D-6E8A-4147-A177-3AD203B41FA5}">
                      <a16:colId xmlns:a16="http://schemas.microsoft.com/office/drawing/2014/main" val="1514964140"/>
                    </a:ext>
                  </a:extLst>
                </a:gridCol>
                <a:gridCol w="271154">
                  <a:extLst>
                    <a:ext uri="{9D8B030D-6E8A-4147-A177-3AD203B41FA5}">
                      <a16:colId xmlns:a16="http://schemas.microsoft.com/office/drawing/2014/main" val="2519411397"/>
                    </a:ext>
                  </a:extLst>
                </a:gridCol>
                <a:gridCol w="271154">
                  <a:extLst>
                    <a:ext uri="{9D8B030D-6E8A-4147-A177-3AD203B41FA5}">
                      <a16:colId xmlns:a16="http://schemas.microsoft.com/office/drawing/2014/main" val="2445037331"/>
                    </a:ext>
                  </a:extLst>
                </a:gridCol>
                <a:gridCol w="271154">
                  <a:extLst>
                    <a:ext uri="{9D8B030D-6E8A-4147-A177-3AD203B41FA5}">
                      <a16:colId xmlns:a16="http://schemas.microsoft.com/office/drawing/2014/main" val="1790918797"/>
                    </a:ext>
                  </a:extLst>
                </a:gridCol>
              </a:tblGrid>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48</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38</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7505920"/>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6371233"/>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9508801"/>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912257"/>
                  </a:ext>
                </a:extLst>
              </a:tr>
            </a:tbl>
          </a:graphicData>
        </a:graphic>
      </p:graphicFrame>
      <p:sp>
        <p:nvSpPr>
          <p:cNvPr id="67" name="TextBox 66">
            <a:extLst>
              <a:ext uri="{FF2B5EF4-FFF2-40B4-BE49-F238E27FC236}">
                <a16:creationId xmlns:a16="http://schemas.microsoft.com/office/drawing/2014/main" id="{3C0B6AC9-BF6A-4F60-9B11-4A2835C0CE56}"/>
              </a:ext>
            </a:extLst>
          </p:cNvPr>
          <p:cNvSpPr txBox="1"/>
          <p:nvPr/>
        </p:nvSpPr>
        <p:spPr>
          <a:xfrm>
            <a:off x="2315368" y="4658268"/>
            <a:ext cx="263214" cy="276999"/>
          </a:xfrm>
          <a:prstGeom prst="rect">
            <a:avLst/>
          </a:prstGeom>
          <a:noFill/>
        </p:spPr>
        <p:txBody>
          <a:bodyPr wrap="square" rtlCol="0">
            <a:spAutoFit/>
          </a:bodyPr>
          <a:lstStyle/>
          <a:p>
            <a:pPr algn="ctr"/>
            <a:r>
              <a:rPr lang="en-GB" sz="1200" dirty="0"/>
              <a:t>3</a:t>
            </a:r>
          </a:p>
        </p:txBody>
      </p:sp>
      <p:cxnSp>
        <p:nvCxnSpPr>
          <p:cNvPr id="68" name="Straight Connector 67">
            <a:extLst>
              <a:ext uri="{FF2B5EF4-FFF2-40B4-BE49-F238E27FC236}">
                <a16:creationId xmlns:a16="http://schemas.microsoft.com/office/drawing/2014/main" id="{58F918AE-5872-4AF7-88F9-8E6C02E9BE0C}"/>
              </a:ext>
            </a:extLst>
          </p:cNvPr>
          <p:cNvCxnSpPr>
            <a:cxnSpLocks/>
          </p:cNvCxnSpPr>
          <p:nvPr/>
        </p:nvCxnSpPr>
        <p:spPr>
          <a:xfrm>
            <a:off x="1351280" y="4907277"/>
            <a:ext cx="2194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F3BAF913-D576-49C4-BBF7-272A60C721F3}"/>
              </a:ext>
            </a:extLst>
          </p:cNvPr>
          <p:cNvSpPr txBox="1"/>
          <p:nvPr/>
        </p:nvSpPr>
        <p:spPr>
          <a:xfrm>
            <a:off x="2315368" y="4897028"/>
            <a:ext cx="263214" cy="276999"/>
          </a:xfrm>
          <a:prstGeom prst="rect">
            <a:avLst/>
          </a:prstGeom>
          <a:noFill/>
        </p:spPr>
        <p:txBody>
          <a:bodyPr wrap="square" rtlCol="0">
            <a:spAutoFit/>
          </a:bodyPr>
          <a:lstStyle/>
          <a:p>
            <a:pPr algn="ctr"/>
            <a:r>
              <a:rPr lang="en-GB" sz="1200" dirty="0"/>
              <a:t>4</a:t>
            </a:r>
          </a:p>
        </p:txBody>
      </p:sp>
      <p:cxnSp>
        <p:nvCxnSpPr>
          <p:cNvPr id="70" name="Straight Connector 69">
            <a:extLst>
              <a:ext uri="{FF2B5EF4-FFF2-40B4-BE49-F238E27FC236}">
                <a16:creationId xmlns:a16="http://schemas.microsoft.com/office/drawing/2014/main" id="{B407C5EE-4DEA-4632-AFD8-DB067C3D9988}"/>
              </a:ext>
            </a:extLst>
          </p:cNvPr>
          <p:cNvCxnSpPr>
            <a:cxnSpLocks/>
          </p:cNvCxnSpPr>
          <p:nvPr/>
        </p:nvCxnSpPr>
        <p:spPr>
          <a:xfrm>
            <a:off x="1351280" y="5146037"/>
            <a:ext cx="2194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90045E00-16E2-4F54-BDC8-E4F19D9F122E}"/>
              </a:ext>
            </a:extLst>
          </p:cNvPr>
          <p:cNvSpPr txBox="1"/>
          <p:nvPr/>
        </p:nvSpPr>
        <p:spPr>
          <a:xfrm>
            <a:off x="2315368" y="5135788"/>
            <a:ext cx="263214" cy="276999"/>
          </a:xfrm>
          <a:prstGeom prst="rect">
            <a:avLst/>
          </a:prstGeom>
          <a:noFill/>
        </p:spPr>
        <p:txBody>
          <a:bodyPr wrap="square" rtlCol="0">
            <a:spAutoFit/>
          </a:bodyPr>
          <a:lstStyle/>
          <a:p>
            <a:pPr algn="ctr"/>
            <a:r>
              <a:rPr lang="en-GB" sz="1200" dirty="0"/>
              <a:t>5</a:t>
            </a:r>
          </a:p>
        </p:txBody>
      </p:sp>
      <p:cxnSp>
        <p:nvCxnSpPr>
          <p:cNvPr id="72" name="Straight Connector 71">
            <a:extLst>
              <a:ext uri="{FF2B5EF4-FFF2-40B4-BE49-F238E27FC236}">
                <a16:creationId xmlns:a16="http://schemas.microsoft.com/office/drawing/2014/main" id="{8601C5A1-9407-4DA1-8B2C-11CDEA50090D}"/>
              </a:ext>
            </a:extLst>
          </p:cNvPr>
          <p:cNvCxnSpPr>
            <a:cxnSpLocks/>
          </p:cNvCxnSpPr>
          <p:nvPr/>
        </p:nvCxnSpPr>
        <p:spPr>
          <a:xfrm>
            <a:off x="1351280" y="5384797"/>
            <a:ext cx="2194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C8024C6-592C-40CD-B6E3-5AB4AA5DE144}"/>
              </a:ext>
            </a:extLst>
          </p:cNvPr>
          <p:cNvCxnSpPr>
            <a:cxnSpLocks/>
          </p:cNvCxnSpPr>
          <p:nvPr/>
        </p:nvCxnSpPr>
        <p:spPr>
          <a:xfrm>
            <a:off x="1351280" y="5623557"/>
            <a:ext cx="2194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79D6E11-12DA-46B7-8600-D30CFF7128F9}"/>
              </a:ext>
            </a:extLst>
          </p:cNvPr>
          <p:cNvSpPr txBox="1"/>
          <p:nvPr/>
        </p:nvSpPr>
        <p:spPr>
          <a:xfrm>
            <a:off x="341876" y="4488716"/>
            <a:ext cx="630301" cy="276999"/>
          </a:xfrm>
          <a:prstGeom prst="rect">
            <a:avLst/>
          </a:prstGeom>
          <a:noFill/>
        </p:spPr>
        <p:txBody>
          <a:bodyPr wrap="none" rtlCol="0">
            <a:spAutoFit/>
          </a:bodyPr>
          <a:lstStyle/>
          <a:p>
            <a:pPr algn="ctr"/>
            <a:r>
              <a:rPr lang="en-GB" sz="1200" dirty="0"/>
              <a:t>Class</a:t>
            </a:r>
            <a:r>
              <a:rPr lang="en-GB" sz="1200" b="1" dirty="0"/>
              <a:t> A</a:t>
            </a:r>
            <a:endParaRPr lang="en-GB" sz="1200" dirty="0"/>
          </a:p>
        </p:txBody>
      </p:sp>
      <p:sp>
        <p:nvSpPr>
          <p:cNvPr id="75" name="TextBox 74">
            <a:extLst>
              <a:ext uri="{FF2B5EF4-FFF2-40B4-BE49-F238E27FC236}">
                <a16:creationId xmlns:a16="http://schemas.microsoft.com/office/drawing/2014/main" id="{FB458303-E27A-475F-9898-4FC185A73B31}"/>
              </a:ext>
            </a:extLst>
          </p:cNvPr>
          <p:cNvSpPr txBox="1"/>
          <p:nvPr/>
        </p:nvSpPr>
        <p:spPr>
          <a:xfrm>
            <a:off x="3981188" y="4488716"/>
            <a:ext cx="630301" cy="276999"/>
          </a:xfrm>
          <a:prstGeom prst="rect">
            <a:avLst/>
          </a:prstGeom>
          <a:noFill/>
        </p:spPr>
        <p:txBody>
          <a:bodyPr wrap="none" rtlCol="0">
            <a:spAutoFit/>
          </a:bodyPr>
          <a:lstStyle/>
          <a:p>
            <a:pPr algn="ctr"/>
            <a:r>
              <a:rPr lang="en-GB" sz="1200" dirty="0"/>
              <a:t>Class</a:t>
            </a:r>
            <a:r>
              <a:rPr lang="en-GB" sz="1200" b="1" dirty="0"/>
              <a:t> B</a:t>
            </a:r>
            <a:endParaRPr lang="en-GB" sz="1200" dirty="0"/>
          </a:p>
        </p:txBody>
      </p:sp>
      <p:cxnSp>
        <p:nvCxnSpPr>
          <p:cNvPr id="76" name="Straight Connector 75">
            <a:extLst>
              <a:ext uri="{FF2B5EF4-FFF2-40B4-BE49-F238E27FC236}">
                <a16:creationId xmlns:a16="http://schemas.microsoft.com/office/drawing/2014/main" id="{B2A9EDD4-7255-4704-A128-3A45D54CDB18}"/>
              </a:ext>
            </a:extLst>
          </p:cNvPr>
          <p:cNvCxnSpPr>
            <a:cxnSpLocks/>
          </p:cNvCxnSpPr>
          <p:nvPr/>
        </p:nvCxnSpPr>
        <p:spPr>
          <a:xfrm flipH="1">
            <a:off x="208672" y="6551345"/>
            <a:ext cx="445125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984B433-F7EC-4E96-8F9C-5071A5E5DC37}"/>
              </a:ext>
            </a:extLst>
          </p:cNvPr>
          <p:cNvCxnSpPr>
            <a:cxnSpLocks/>
          </p:cNvCxnSpPr>
          <p:nvPr/>
        </p:nvCxnSpPr>
        <p:spPr>
          <a:xfrm flipH="1">
            <a:off x="208672" y="6806224"/>
            <a:ext cx="445125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CB3826A-8023-4699-8FEC-9BEF75132EB6}"/>
              </a:ext>
            </a:extLst>
          </p:cNvPr>
          <p:cNvCxnSpPr>
            <a:cxnSpLocks/>
          </p:cNvCxnSpPr>
          <p:nvPr/>
        </p:nvCxnSpPr>
        <p:spPr>
          <a:xfrm flipH="1">
            <a:off x="208672" y="6296465"/>
            <a:ext cx="445125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Rectangle: Rounded Corners 19">
            <a:extLst>
              <a:ext uri="{FF2B5EF4-FFF2-40B4-BE49-F238E27FC236}">
                <a16:creationId xmlns:a16="http://schemas.microsoft.com/office/drawing/2014/main" id="{654B9A74-02B3-44CB-9079-D46EB9CC17E1}"/>
              </a:ext>
            </a:extLst>
          </p:cNvPr>
          <p:cNvSpPr/>
          <p:nvPr/>
        </p:nvSpPr>
        <p:spPr>
          <a:xfrm>
            <a:off x="5015680" y="174440"/>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80" name="Rectangle 79">
            <a:extLst>
              <a:ext uri="{FF2B5EF4-FFF2-40B4-BE49-F238E27FC236}">
                <a16:creationId xmlns:a16="http://schemas.microsoft.com/office/drawing/2014/main" id="{EE3924E9-83F1-46E1-8D38-B9CCF2CEE51D}"/>
              </a:ext>
            </a:extLst>
          </p:cNvPr>
          <p:cNvSpPr/>
          <p:nvPr/>
        </p:nvSpPr>
        <p:spPr>
          <a:xfrm>
            <a:off x="4989830" y="43376"/>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pic>
        <p:nvPicPr>
          <p:cNvPr id="81" name="Picture 9" descr="Screen Clipping">
            <a:extLst>
              <a:ext uri="{FF2B5EF4-FFF2-40B4-BE49-F238E27FC236}">
                <a16:creationId xmlns:a16="http://schemas.microsoft.com/office/drawing/2014/main" id="{C47F2444-649A-4627-9DFD-B70305A6193B}"/>
              </a:ext>
            </a:extLst>
          </p:cNvPr>
          <p:cNvPicPr>
            <a:picLocks noChangeAspect="1"/>
          </p:cNvPicPr>
          <p:nvPr/>
        </p:nvPicPr>
        <p:blipFill>
          <a:blip r:embed="rId4">
            <a:clrChange>
              <a:clrFrom>
                <a:srgbClr val="FFFFFF"/>
              </a:clrFrom>
              <a:clrTo>
                <a:srgbClr val="FFFFFF">
                  <a:alpha val="0"/>
                </a:srgbClr>
              </a:clrTo>
            </a:clrChange>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45280" y="12896"/>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81">
            <a:extLst>
              <a:ext uri="{FF2B5EF4-FFF2-40B4-BE49-F238E27FC236}">
                <a16:creationId xmlns:a16="http://schemas.microsoft.com/office/drawing/2014/main" id="{F5F10CCC-FB14-4504-81A2-B3BAA88234FE}"/>
              </a:ext>
            </a:extLst>
          </p:cNvPr>
          <p:cNvSpPr txBox="1"/>
          <p:nvPr/>
        </p:nvSpPr>
        <p:spPr>
          <a:xfrm>
            <a:off x="5889802" y="43971"/>
            <a:ext cx="3264035" cy="276999"/>
          </a:xfrm>
          <a:prstGeom prst="rect">
            <a:avLst/>
          </a:prstGeom>
          <a:solidFill>
            <a:schemeClr val="bg1"/>
          </a:solidFill>
        </p:spPr>
        <p:txBody>
          <a:bodyPr wrap="none" rtlCol="0">
            <a:spAutoFit/>
          </a:bodyPr>
          <a:lstStyle/>
          <a:p>
            <a:r>
              <a:rPr lang="en-GB" sz="1200" dirty="0">
                <a:latin typeface="Times New Roman" panose="02020603050405020304" pitchFamily="18" charset="0"/>
                <a:cs typeface="Times New Roman" panose="02020603050405020304" pitchFamily="18" charset="0"/>
              </a:rPr>
              <a:t>Cambridge Extended: October 2019 Paper 4, Q2c</a:t>
            </a:r>
          </a:p>
        </p:txBody>
      </p:sp>
      <p:grpSp>
        <p:nvGrpSpPr>
          <p:cNvPr id="83" name="Group 82">
            <a:extLst>
              <a:ext uri="{FF2B5EF4-FFF2-40B4-BE49-F238E27FC236}">
                <a16:creationId xmlns:a16="http://schemas.microsoft.com/office/drawing/2014/main" id="{B0C04B68-9F1E-4DA1-AE32-627158B4F3CE}"/>
              </a:ext>
            </a:extLst>
          </p:cNvPr>
          <p:cNvGrpSpPr/>
          <p:nvPr/>
        </p:nvGrpSpPr>
        <p:grpSpPr>
          <a:xfrm>
            <a:off x="7634450" y="1484268"/>
            <a:ext cx="2253172" cy="261610"/>
            <a:chOff x="2656050" y="920388"/>
            <a:chExt cx="2253172" cy="261610"/>
          </a:xfrm>
        </p:grpSpPr>
        <p:cxnSp>
          <p:nvCxnSpPr>
            <p:cNvPr id="84" name="Straight Connector 83">
              <a:extLst>
                <a:ext uri="{FF2B5EF4-FFF2-40B4-BE49-F238E27FC236}">
                  <a16:creationId xmlns:a16="http://schemas.microsoft.com/office/drawing/2014/main" id="{D20B1EB8-640E-4286-A0A1-4968889E67AA}"/>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BBD90549-C19A-4A4A-9D8E-F6D65AF39227}"/>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[3]</a:t>
              </a:r>
              <a:endParaRPr lang="en-GB" sz="1100" baseline="30000" dirty="0">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71E1697B-F6F4-4BF6-9BA6-FBB23874F9F2}"/>
                </a:ext>
              </a:extLst>
            </p:cNvPr>
            <p:cNvSpPr txBox="1"/>
            <p:nvPr/>
          </p:nvSpPr>
          <p:spPr>
            <a:xfrm>
              <a:off x="2656050"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
        <p:nvSpPr>
          <p:cNvPr id="87" name="TextBox 86">
            <a:extLst>
              <a:ext uri="{FF2B5EF4-FFF2-40B4-BE49-F238E27FC236}">
                <a16:creationId xmlns:a16="http://schemas.microsoft.com/office/drawing/2014/main" id="{E995DB88-5431-44FD-998D-877C2F1F9127}"/>
              </a:ext>
            </a:extLst>
          </p:cNvPr>
          <p:cNvSpPr txBox="1"/>
          <p:nvPr/>
        </p:nvSpPr>
        <p:spPr>
          <a:xfrm>
            <a:off x="5412072" y="335118"/>
            <a:ext cx="2783134" cy="600164"/>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In a sale, Jonah buys a sweatshirt for $93.50 .</a:t>
            </a:r>
          </a:p>
          <a:p>
            <a:r>
              <a:rPr lang="en-GB" sz="1100" dirty="0">
                <a:latin typeface="Times New Roman" panose="02020603050405020304" pitchFamily="18" charset="0"/>
                <a:cs typeface="Times New Roman" panose="02020603050405020304" pitchFamily="18" charset="0"/>
              </a:rPr>
              <a:t>The original price was reduced by 15%.</a:t>
            </a:r>
          </a:p>
          <a:p>
            <a:r>
              <a:rPr lang="en-GB" sz="1100" dirty="0">
                <a:latin typeface="Times New Roman" panose="02020603050405020304" pitchFamily="18" charset="0"/>
                <a:cs typeface="Times New Roman" panose="02020603050405020304" pitchFamily="18" charset="0"/>
              </a:rPr>
              <a:t>Calculate the original price of the sweatshirt.</a:t>
            </a:r>
          </a:p>
        </p:txBody>
      </p:sp>
      <p:sp>
        <p:nvSpPr>
          <p:cNvPr id="88" name="TextBox 87">
            <a:extLst>
              <a:ext uri="{FF2B5EF4-FFF2-40B4-BE49-F238E27FC236}">
                <a16:creationId xmlns:a16="http://schemas.microsoft.com/office/drawing/2014/main" id="{78B87C1C-679D-4730-8157-EC94D52107E2}"/>
              </a:ext>
            </a:extLst>
          </p:cNvPr>
          <p:cNvSpPr txBox="1"/>
          <p:nvPr/>
        </p:nvSpPr>
        <p:spPr>
          <a:xfrm>
            <a:off x="5099993" y="381285"/>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1</a:t>
            </a:r>
            <a:endParaRPr lang="en-GB" sz="1100" dirty="0">
              <a:latin typeface="Times New Roman" panose="02020603050405020304" pitchFamily="18" charset="0"/>
              <a:cs typeface="Times New Roman" panose="02020603050405020304" pitchFamily="18" charset="0"/>
            </a:endParaRPr>
          </a:p>
        </p:txBody>
      </p:sp>
      <p:grpSp>
        <p:nvGrpSpPr>
          <p:cNvPr id="89" name="Group 88">
            <a:extLst>
              <a:ext uri="{FF2B5EF4-FFF2-40B4-BE49-F238E27FC236}">
                <a16:creationId xmlns:a16="http://schemas.microsoft.com/office/drawing/2014/main" id="{684A595F-B5C5-4AE6-9B24-129F2702907C}"/>
              </a:ext>
            </a:extLst>
          </p:cNvPr>
          <p:cNvGrpSpPr/>
          <p:nvPr/>
        </p:nvGrpSpPr>
        <p:grpSpPr>
          <a:xfrm>
            <a:off x="7634450" y="2982868"/>
            <a:ext cx="2253172" cy="261610"/>
            <a:chOff x="2656050" y="920388"/>
            <a:chExt cx="2253172" cy="261610"/>
          </a:xfrm>
        </p:grpSpPr>
        <p:cxnSp>
          <p:nvCxnSpPr>
            <p:cNvPr id="90" name="Straight Connector 89">
              <a:extLst>
                <a:ext uri="{FF2B5EF4-FFF2-40B4-BE49-F238E27FC236}">
                  <a16:creationId xmlns:a16="http://schemas.microsoft.com/office/drawing/2014/main" id="{1B64CFC8-7639-42C8-977C-50FB8AE6A213}"/>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EC2A729-ADBB-4888-BA8A-564CB9A33BDB}"/>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[3]</a:t>
              </a:r>
              <a:endParaRPr lang="en-GB" sz="1100" baseline="30000"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8C8ED70A-436C-4125-BC06-4ADA1DFC5CB2}"/>
                </a:ext>
              </a:extLst>
            </p:cNvPr>
            <p:cNvSpPr txBox="1"/>
            <p:nvPr/>
          </p:nvSpPr>
          <p:spPr>
            <a:xfrm>
              <a:off x="2656050"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
        <p:nvSpPr>
          <p:cNvPr id="93" name="TextBox 92">
            <a:extLst>
              <a:ext uri="{FF2B5EF4-FFF2-40B4-BE49-F238E27FC236}">
                <a16:creationId xmlns:a16="http://schemas.microsoft.com/office/drawing/2014/main" id="{1FC28FAC-CA8E-48FF-A699-91FE880F9849}"/>
              </a:ext>
            </a:extLst>
          </p:cNvPr>
          <p:cNvSpPr txBox="1"/>
          <p:nvPr/>
        </p:nvSpPr>
        <p:spPr>
          <a:xfrm>
            <a:off x="5412072" y="1833718"/>
            <a:ext cx="2670924" cy="600164"/>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After tax, Jonah buys a laptop for $379.50 .</a:t>
            </a:r>
          </a:p>
          <a:p>
            <a:r>
              <a:rPr lang="en-GB" sz="1100" dirty="0">
                <a:latin typeface="Times New Roman" panose="02020603050405020304" pitchFamily="18" charset="0"/>
                <a:cs typeface="Times New Roman" panose="02020603050405020304" pitchFamily="18" charset="0"/>
              </a:rPr>
              <a:t>The tax adds 10% to the original price.</a:t>
            </a:r>
          </a:p>
          <a:p>
            <a:r>
              <a:rPr lang="en-GB" sz="1100" dirty="0">
                <a:latin typeface="Times New Roman" panose="02020603050405020304" pitchFamily="18" charset="0"/>
                <a:cs typeface="Times New Roman" panose="02020603050405020304" pitchFamily="18" charset="0"/>
              </a:rPr>
              <a:t>Calculate the original price of the laptop.</a:t>
            </a:r>
          </a:p>
        </p:txBody>
      </p:sp>
      <p:sp>
        <p:nvSpPr>
          <p:cNvPr id="94" name="TextBox 93">
            <a:extLst>
              <a:ext uri="{FF2B5EF4-FFF2-40B4-BE49-F238E27FC236}">
                <a16:creationId xmlns:a16="http://schemas.microsoft.com/office/drawing/2014/main" id="{D0228BB7-6B66-4A8C-9998-22FB78A85161}"/>
              </a:ext>
            </a:extLst>
          </p:cNvPr>
          <p:cNvSpPr txBox="1"/>
          <p:nvPr/>
        </p:nvSpPr>
        <p:spPr>
          <a:xfrm>
            <a:off x="5099993" y="1879885"/>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2</a:t>
            </a:r>
            <a:endParaRPr lang="en-GB" sz="1100" dirty="0">
              <a:latin typeface="Times New Roman" panose="02020603050405020304" pitchFamily="18" charset="0"/>
              <a:cs typeface="Times New Roman" panose="02020603050405020304" pitchFamily="18" charset="0"/>
            </a:endParaRPr>
          </a:p>
        </p:txBody>
      </p:sp>
      <p:sp>
        <p:nvSpPr>
          <p:cNvPr id="96" name="Rectangle: Rounded Corners 108">
            <a:extLst>
              <a:ext uri="{FF2B5EF4-FFF2-40B4-BE49-F238E27FC236}">
                <a16:creationId xmlns:a16="http://schemas.microsoft.com/office/drawing/2014/main" id="{088764B6-6C3F-4446-AB04-EFB8260B20DF}"/>
              </a:ext>
            </a:extLst>
          </p:cNvPr>
          <p:cNvSpPr/>
          <p:nvPr/>
        </p:nvSpPr>
        <p:spPr>
          <a:xfrm>
            <a:off x="5013140" y="3659320"/>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97" name="Rectangle 96">
            <a:extLst>
              <a:ext uri="{FF2B5EF4-FFF2-40B4-BE49-F238E27FC236}">
                <a16:creationId xmlns:a16="http://schemas.microsoft.com/office/drawing/2014/main" id="{3BB3E14B-970D-4CA6-AF17-97C61D8105A1}"/>
              </a:ext>
            </a:extLst>
          </p:cNvPr>
          <p:cNvSpPr/>
          <p:nvPr/>
        </p:nvSpPr>
        <p:spPr>
          <a:xfrm>
            <a:off x="4987290" y="3528256"/>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98" name="TextBox 97">
            <a:extLst>
              <a:ext uri="{FF2B5EF4-FFF2-40B4-BE49-F238E27FC236}">
                <a16:creationId xmlns:a16="http://schemas.microsoft.com/office/drawing/2014/main" id="{AB5DDE1C-A94A-4EE8-A60C-1BADD474190D}"/>
              </a:ext>
            </a:extLst>
          </p:cNvPr>
          <p:cNvSpPr txBox="1"/>
          <p:nvPr/>
        </p:nvSpPr>
        <p:spPr>
          <a:xfrm>
            <a:off x="4902612" y="3467296"/>
            <a:ext cx="889987" cy="400110"/>
          </a:xfrm>
          <a:prstGeom prst="rect">
            <a:avLst/>
          </a:prstGeom>
          <a:noFill/>
        </p:spPr>
        <p:txBody>
          <a:bodyPr wrap="none" rtlCol="0">
            <a:spAutoFit/>
          </a:bodyPr>
          <a:lstStyle/>
          <a:p>
            <a:r>
              <a:rPr lang="en-GB" sz="2000" dirty="0">
                <a:latin typeface="Stencil" panose="040409050D0802020404" pitchFamily="82" charset="0"/>
              </a:rPr>
              <a:t>IGCSE</a:t>
            </a:r>
          </a:p>
        </p:txBody>
      </p:sp>
      <p:pic>
        <p:nvPicPr>
          <p:cNvPr id="99" name="Picture 9" descr="Screen Clipping">
            <a:extLst>
              <a:ext uri="{FF2B5EF4-FFF2-40B4-BE49-F238E27FC236}">
                <a16:creationId xmlns:a16="http://schemas.microsoft.com/office/drawing/2014/main" id="{9D828598-6584-489E-B00E-66E2A9097BF9}"/>
              </a:ext>
            </a:extLst>
          </p:cNvPr>
          <p:cNvPicPr>
            <a:picLocks noChangeAspect="1"/>
          </p:cNvPicPr>
          <p:nvPr/>
        </p:nvPicPr>
        <p:blipFill>
          <a:blip r:embed="rId4">
            <a:clrChange>
              <a:clrFrom>
                <a:srgbClr val="FFFFFF"/>
              </a:clrFrom>
              <a:clrTo>
                <a:srgbClr val="FFFFFF">
                  <a:alpha val="0"/>
                </a:srgbClr>
              </a:clrTo>
            </a:clrChange>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42740" y="3497776"/>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Box 99">
            <a:extLst>
              <a:ext uri="{FF2B5EF4-FFF2-40B4-BE49-F238E27FC236}">
                <a16:creationId xmlns:a16="http://schemas.microsoft.com/office/drawing/2014/main" id="{E9DB6269-03D1-47C3-B1AE-C0CC4166EEA4}"/>
              </a:ext>
            </a:extLst>
          </p:cNvPr>
          <p:cNvSpPr txBox="1"/>
          <p:nvPr/>
        </p:nvSpPr>
        <p:spPr>
          <a:xfrm>
            <a:off x="5887262" y="3528851"/>
            <a:ext cx="3049233" cy="276999"/>
          </a:xfrm>
          <a:prstGeom prst="rect">
            <a:avLst/>
          </a:prstGeom>
          <a:solidFill>
            <a:schemeClr val="bg1"/>
          </a:solidFill>
        </p:spPr>
        <p:txBody>
          <a:bodyPr wrap="none" rtlCol="0">
            <a:spAutoFit/>
          </a:bodyPr>
          <a:lstStyle/>
          <a:p>
            <a:r>
              <a:rPr lang="en-GB" sz="1200" dirty="0">
                <a:latin typeface="Times New Roman" panose="02020603050405020304" pitchFamily="18" charset="0"/>
                <a:cs typeface="Times New Roman" panose="02020603050405020304" pitchFamily="18" charset="0"/>
              </a:rPr>
              <a:t>Cambridge Extended: May 2020 Paper 4, Q1b</a:t>
            </a:r>
          </a:p>
        </p:txBody>
      </p:sp>
      <p:sp>
        <p:nvSpPr>
          <p:cNvPr id="101" name="TextBox 100">
            <a:extLst>
              <a:ext uri="{FF2B5EF4-FFF2-40B4-BE49-F238E27FC236}">
                <a16:creationId xmlns:a16="http://schemas.microsoft.com/office/drawing/2014/main" id="{C4BC6336-4D76-48B3-93C3-129020AE96CA}"/>
              </a:ext>
            </a:extLst>
          </p:cNvPr>
          <p:cNvSpPr txBox="1"/>
          <p:nvPr/>
        </p:nvSpPr>
        <p:spPr>
          <a:xfrm>
            <a:off x="5211412" y="3767246"/>
            <a:ext cx="294022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In a sale the original prices are reduced by 25%.</a:t>
            </a:r>
          </a:p>
        </p:txBody>
      </p:sp>
      <p:sp>
        <p:nvSpPr>
          <p:cNvPr id="102" name="TextBox 101">
            <a:extLst>
              <a:ext uri="{FF2B5EF4-FFF2-40B4-BE49-F238E27FC236}">
                <a16:creationId xmlns:a16="http://schemas.microsoft.com/office/drawing/2014/main" id="{9A3DD6E5-E7E1-48BA-83C3-EACA6C4613FC}"/>
              </a:ext>
            </a:extLst>
          </p:cNvPr>
          <p:cNvSpPr txBox="1"/>
          <p:nvPr/>
        </p:nvSpPr>
        <p:spPr>
          <a:xfrm>
            <a:off x="5097453" y="3813413"/>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1</a:t>
            </a:r>
            <a:endParaRPr lang="en-GB" sz="1100" dirty="0">
              <a:latin typeface="Times New Roman" panose="02020603050405020304" pitchFamily="18" charset="0"/>
              <a:cs typeface="Times New Roman" panose="02020603050405020304" pitchFamily="18" charset="0"/>
            </a:endParaRPr>
          </a:p>
        </p:txBody>
      </p:sp>
      <p:grpSp>
        <p:nvGrpSpPr>
          <p:cNvPr id="103" name="Group 102">
            <a:extLst>
              <a:ext uri="{FF2B5EF4-FFF2-40B4-BE49-F238E27FC236}">
                <a16:creationId xmlns:a16="http://schemas.microsoft.com/office/drawing/2014/main" id="{7BC5CB3B-FB94-4B62-90EB-353597CCD0DC}"/>
              </a:ext>
            </a:extLst>
          </p:cNvPr>
          <p:cNvGrpSpPr/>
          <p:nvPr/>
        </p:nvGrpSpPr>
        <p:grpSpPr>
          <a:xfrm>
            <a:off x="7637773" y="4417256"/>
            <a:ext cx="2247309" cy="261610"/>
            <a:chOff x="2661913" y="920388"/>
            <a:chExt cx="2247309" cy="261610"/>
          </a:xfrm>
        </p:grpSpPr>
        <p:cxnSp>
          <p:nvCxnSpPr>
            <p:cNvPr id="104" name="Straight Connector 103">
              <a:extLst>
                <a:ext uri="{FF2B5EF4-FFF2-40B4-BE49-F238E27FC236}">
                  <a16:creationId xmlns:a16="http://schemas.microsoft.com/office/drawing/2014/main" id="{46DFEFB3-D2C6-46FE-A2D6-4862C3F462A3}"/>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7734549-D6BC-47BA-8CEE-A9A073C3EC36}"/>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[2]</a:t>
              </a:r>
              <a:endParaRPr lang="en-GB" sz="1100" baseline="30000" dirty="0">
                <a:latin typeface="Times New Roman" panose="02020603050405020304" pitchFamily="18" charset="0"/>
                <a:cs typeface="Times New Roman" panose="02020603050405020304" pitchFamily="18" charset="0"/>
              </a:endParaRPr>
            </a:p>
          </p:txBody>
        </p:sp>
        <p:sp>
          <p:nvSpPr>
            <p:cNvPr id="106" name="TextBox 105">
              <a:extLst>
                <a:ext uri="{FF2B5EF4-FFF2-40B4-BE49-F238E27FC236}">
                  <a16:creationId xmlns:a16="http://schemas.microsoft.com/office/drawing/2014/main" id="{1A8CE79A-294A-487A-88BB-1EE7184424DD}"/>
                </a:ext>
              </a:extLst>
            </p:cNvPr>
            <p:cNvSpPr txBox="1"/>
            <p:nvPr/>
          </p:nvSpPr>
          <p:spPr>
            <a:xfrm>
              <a:off x="2661913"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
        <p:nvSpPr>
          <p:cNvPr id="107" name="TextBox 106">
            <a:extLst>
              <a:ext uri="{FF2B5EF4-FFF2-40B4-BE49-F238E27FC236}">
                <a16:creationId xmlns:a16="http://schemas.microsoft.com/office/drawing/2014/main" id="{23E51CD2-41E1-4B47-A7C8-200D6FE2B5A7}"/>
              </a:ext>
            </a:extLst>
          </p:cNvPr>
          <p:cNvSpPr txBox="1"/>
          <p:nvPr/>
        </p:nvSpPr>
        <p:spPr>
          <a:xfrm>
            <a:off x="5211412" y="4726906"/>
            <a:ext cx="4368504" cy="261610"/>
          </a:xfrm>
          <a:prstGeom prst="rect">
            <a:avLst/>
          </a:prstGeom>
          <a:noFill/>
        </p:spPr>
        <p:txBody>
          <a:bodyPr wrap="none" rtlCol="0">
            <a:spAutoFit/>
          </a:bodyPr>
          <a:lstStyle/>
          <a:p>
            <a:r>
              <a:rPr lang="en-GB" sz="1100" b="1" dirty="0">
                <a:latin typeface="Times New Roman" panose="02020603050405020304" pitchFamily="18" charset="0"/>
                <a:cs typeface="Times New Roman" panose="02020603050405020304" pitchFamily="18" charset="0"/>
              </a:rPr>
              <a:t>(ii)  </a:t>
            </a:r>
            <a:r>
              <a:rPr lang="en-GB" sz="1100" dirty="0">
                <a:latin typeface="Times New Roman" panose="02020603050405020304" pitchFamily="18" charset="0"/>
                <a:cs typeface="Times New Roman" panose="02020603050405020304" pitchFamily="18" charset="0"/>
              </a:rPr>
              <a:t>Calculate the original price of a book that has a sale price of $16.50 .</a:t>
            </a:r>
          </a:p>
        </p:txBody>
      </p:sp>
      <p:sp>
        <p:nvSpPr>
          <p:cNvPr id="108" name="TextBox 107">
            <a:extLst>
              <a:ext uri="{FF2B5EF4-FFF2-40B4-BE49-F238E27FC236}">
                <a16:creationId xmlns:a16="http://schemas.microsoft.com/office/drawing/2014/main" id="{22048C8D-B30C-4354-B728-4695283DD96F}"/>
              </a:ext>
            </a:extLst>
          </p:cNvPr>
          <p:cNvSpPr txBox="1"/>
          <p:nvPr/>
        </p:nvSpPr>
        <p:spPr>
          <a:xfrm>
            <a:off x="5211412" y="3985686"/>
            <a:ext cx="4015843" cy="261610"/>
          </a:xfrm>
          <a:prstGeom prst="rect">
            <a:avLst/>
          </a:prstGeom>
          <a:noFill/>
        </p:spPr>
        <p:txBody>
          <a:bodyPr wrap="none" rtlCol="0">
            <a:spAutoFit/>
          </a:bodyPr>
          <a:lstStyle/>
          <a:p>
            <a:r>
              <a:rPr lang="en-GB" sz="1100" b="1" dirty="0">
                <a:latin typeface="Times New Roman" panose="02020603050405020304" pitchFamily="18" charset="0"/>
                <a:cs typeface="Times New Roman" panose="02020603050405020304" pitchFamily="18" charset="0"/>
              </a:rPr>
              <a:t>(</a:t>
            </a:r>
            <a:r>
              <a:rPr lang="en-GB" sz="1100" b="1" dirty="0" err="1">
                <a:latin typeface="Times New Roman" panose="02020603050405020304" pitchFamily="18" charset="0"/>
                <a:cs typeface="Times New Roman" panose="02020603050405020304" pitchFamily="18" charset="0"/>
              </a:rPr>
              <a:t>i</a:t>
            </a:r>
            <a:r>
              <a:rPr lang="en-GB" sz="1100" b="1" dirty="0">
                <a:latin typeface="Times New Roman" panose="02020603050405020304" pitchFamily="18" charset="0"/>
                <a:cs typeface="Times New Roman" panose="02020603050405020304" pitchFamily="18" charset="0"/>
              </a:rPr>
              <a:t>)  </a:t>
            </a:r>
            <a:r>
              <a:rPr lang="en-GB" sz="1100" dirty="0">
                <a:latin typeface="Times New Roman" panose="02020603050405020304" pitchFamily="18" charset="0"/>
                <a:cs typeface="Times New Roman" panose="02020603050405020304" pitchFamily="18" charset="0"/>
              </a:rPr>
              <a:t>Calculate the sale price of a toy that has an original price of $15.</a:t>
            </a:r>
          </a:p>
        </p:txBody>
      </p:sp>
      <p:grpSp>
        <p:nvGrpSpPr>
          <p:cNvPr id="109" name="Group 108">
            <a:extLst>
              <a:ext uri="{FF2B5EF4-FFF2-40B4-BE49-F238E27FC236}">
                <a16:creationId xmlns:a16="http://schemas.microsoft.com/office/drawing/2014/main" id="{CC2B9269-AE63-4F84-A24D-A04F64327660}"/>
              </a:ext>
            </a:extLst>
          </p:cNvPr>
          <p:cNvGrpSpPr/>
          <p:nvPr/>
        </p:nvGrpSpPr>
        <p:grpSpPr>
          <a:xfrm>
            <a:off x="7637773" y="5042096"/>
            <a:ext cx="2247309" cy="261610"/>
            <a:chOff x="2661913" y="920388"/>
            <a:chExt cx="2247309" cy="261610"/>
          </a:xfrm>
        </p:grpSpPr>
        <p:cxnSp>
          <p:nvCxnSpPr>
            <p:cNvPr id="110" name="Straight Connector 109">
              <a:extLst>
                <a:ext uri="{FF2B5EF4-FFF2-40B4-BE49-F238E27FC236}">
                  <a16:creationId xmlns:a16="http://schemas.microsoft.com/office/drawing/2014/main" id="{211E78A1-74B9-4EF8-BDEE-A0912AA652C8}"/>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5ACB59C1-C5AC-49B7-BABB-90553608E22A}"/>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[2]</a:t>
              </a:r>
              <a:endParaRPr lang="en-GB" sz="1100" baseline="30000" dirty="0">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85BD8E8D-A0FC-417E-88BC-9F86847D4F19}"/>
                </a:ext>
              </a:extLst>
            </p:cNvPr>
            <p:cNvSpPr txBox="1"/>
            <p:nvPr/>
          </p:nvSpPr>
          <p:spPr>
            <a:xfrm>
              <a:off x="2661913"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
        <p:nvSpPr>
          <p:cNvPr id="113" name="TextBox 112">
            <a:extLst>
              <a:ext uri="{FF2B5EF4-FFF2-40B4-BE49-F238E27FC236}">
                <a16:creationId xmlns:a16="http://schemas.microsoft.com/office/drawing/2014/main" id="{58042813-D7F2-467A-90D3-5B42E0A64025}"/>
              </a:ext>
            </a:extLst>
          </p:cNvPr>
          <p:cNvSpPr txBox="1"/>
          <p:nvPr/>
        </p:nvSpPr>
        <p:spPr>
          <a:xfrm>
            <a:off x="5211412" y="5296326"/>
            <a:ext cx="294022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In a sale the original prices are reduced by 15%.</a:t>
            </a:r>
          </a:p>
        </p:txBody>
      </p:sp>
      <p:sp>
        <p:nvSpPr>
          <p:cNvPr id="114" name="TextBox 113">
            <a:extLst>
              <a:ext uri="{FF2B5EF4-FFF2-40B4-BE49-F238E27FC236}">
                <a16:creationId xmlns:a16="http://schemas.microsoft.com/office/drawing/2014/main" id="{A0307AAD-FE49-4A05-996B-1ABCAE0016E7}"/>
              </a:ext>
            </a:extLst>
          </p:cNvPr>
          <p:cNvSpPr txBox="1"/>
          <p:nvPr/>
        </p:nvSpPr>
        <p:spPr>
          <a:xfrm>
            <a:off x="5097453" y="5342493"/>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2</a:t>
            </a:r>
            <a:endParaRPr lang="en-GB" sz="1100" dirty="0">
              <a:latin typeface="Times New Roman" panose="02020603050405020304" pitchFamily="18" charset="0"/>
              <a:cs typeface="Times New Roman" panose="02020603050405020304" pitchFamily="18" charset="0"/>
            </a:endParaRPr>
          </a:p>
        </p:txBody>
      </p:sp>
      <p:grpSp>
        <p:nvGrpSpPr>
          <p:cNvPr id="115" name="Group 114">
            <a:extLst>
              <a:ext uri="{FF2B5EF4-FFF2-40B4-BE49-F238E27FC236}">
                <a16:creationId xmlns:a16="http://schemas.microsoft.com/office/drawing/2014/main" id="{341F842D-B148-4EB0-9CE8-140AB99A508F}"/>
              </a:ext>
            </a:extLst>
          </p:cNvPr>
          <p:cNvGrpSpPr/>
          <p:nvPr/>
        </p:nvGrpSpPr>
        <p:grpSpPr>
          <a:xfrm>
            <a:off x="7637773" y="5946336"/>
            <a:ext cx="2247309" cy="261610"/>
            <a:chOff x="2661913" y="920388"/>
            <a:chExt cx="2247309" cy="261610"/>
          </a:xfrm>
        </p:grpSpPr>
        <p:cxnSp>
          <p:nvCxnSpPr>
            <p:cNvPr id="116" name="Straight Connector 115">
              <a:extLst>
                <a:ext uri="{FF2B5EF4-FFF2-40B4-BE49-F238E27FC236}">
                  <a16:creationId xmlns:a16="http://schemas.microsoft.com/office/drawing/2014/main" id="{F6A48BF4-CBE0-49C9-8734-C4E1A568F507}"/>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95B531F1-6B08-49B8-847F-5D762EB62F65}"/>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[2]</a:t>
              </a:r>
              <a:endParaRPr lang="en-GB" sz="1100" baseline="30000" dirty="0">
                <a:latin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id="{8A049D98-46DE-4C21-98B6-2CB349FA3701}"/>
                </a:ext>
              </a:extLst>
            </p:cNvPr>
            <p:cNvSpPr txBox="1"/>
            <p:nvPr/>
          </p:nvSpPr>
          <p:spPr>
            <a:xfrm>
              <a:off x="2661913"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
        <p:nvSpPr>
          <p:cNvPr id="119" name="TextBox 118">
            <a:extLst>
              <a:ext uri="{FF2B5EF4-FFF2-40B4-BE49-F238E27FC236}">
                <a16:creationId xmlns:a16="http://schemas.microsoft.com/office/drawing/2014/main" id="{AAC96AD1-9AA1-4A97-8D7C-E69E8D822512}"/>
              </a:ext>
            </a:extLst>
          </p:cNvPr>
          <p:cNvSpPr txBox="1"/>
          <p:nvPr/>
        </p:nvSpPr>
        <p:spPr>
          <a:xfrm>
            <a:off x="5211412" y="6255986"/>
            <a:ext cx="4584909" cy="261610"/>
          </a:xfrm>
          <a:prstGeom prst="rect">
            <a:avLst/>
          </a:prstGeom>
          <a:noFill/>
        </p:spPr>
        <p:txBody>
          <a:bodyPr wrap="none" rtlCol="0">
            <a:spAutoFit/>
          </a:bodyPr>
          <a:lstStyle/>
          <a:p>
            <a:r>
              <a:rPr lang="en-GB" sz="1100" b="1" dirty="0">
                <a:latin typeface="Times New Roman" panose="02020603050405020304" pitchFamily="18" charset="0"/>
                <a:cs typeface="Times New Roman" panose="02020603050405020304" pitchFamily="18" charset="0"/>
              </a:rPr>
              <a:t>(ii)  </a:t>
            </a:r>
            <a:r>
              <a:rPr lang="en-GB" sz="1100" dirty="0">
                <a:latin typeface="Times New Roman" panose="02020603050405020304" pitchFamily="18" charset="0"/>
                <a:cs typeface="Times New Roman" panose="02020603050405020304" pitchFamily="18" charset="0"/>
              </a:rPr>
              <a:t>Calculate the original price of a sweatshirt that has a sale price of $46.75 .</a:t>
            </a:r>
          </a:p>
        </p:txBody>
      </p:sp>
      <p:sp>
        <p:nvSpPr>
          <p:cNvPr id="120" name="TextBox 119">
            <a:extLst>
              <a:ext uri="{FF2B5EF4-FFF2-40B4-BE49-F238E27FC236}">
                <a16:creationId xmlns:a16="http://schemas.microsoft.com/office/drawing/2014/main" id="{EB5D5E3E-511E-47C0-9C21-6E32AB04C1F4}"/>
              </a:ext>
            </a:extLst>
          </p:cNvPr>
          <p:cNvSpPr txBox="1"/>
          <p:nvPr/>
        </p:nvSpPr>
        <p:spPr>
          <a:xfrm>
            <a:off x="5211412" y="5514766"/>
            <a:ext cx="4240263" cy="261610"/>
          </a:xfrm>
          <a:prstGeom prst="rect">
            <a:avLst/>
          </a:prstGeom>
          <a:noFill/>
        </p:spPr>
        <p:txBody>
          <a:bodyPr wrap="none" rtlCol="0">
            <a:spAutoFit/>
          </a:bodyPr>
          <a:lstStyle/>
          <a:p>
            <a:r>
              <a:rPr lang="en-GB" sz="1100" b="1" dirty="0">
                <a:latin typeface="Times New Roman" panose="02020603050405020304" pitchFamily="18" charset="0"/>
                <a:cs typeface="Times New Roman" panose="02020603050405020304" pitchFamily="18" charset="0"/>
              </a:rPr>
              <a:t>(</a:t>
            </a:r>
            <a:r>
              <a:rPr lang="en-GB" sz="1100" b="1" dirty="0" err="1">
                <a:latin typeface="Times New Roman" panose="02020603050405020304" pitchFamily="18" charset="0"/>
                <a:cs typeface="Times New Roman" panose="02020603050405020304" pitchFamily="18" charset="0"/>
              </a:rPr>
              <a:t>i</a:t>
            </a:r>
            <a:r>
              <a:rPr lang="en-GB" sz="1100" b="1" dirty="0">
                <a:latin typeface="Times New Roman" panose="02020603050405020304" pitchFamily="18" charset="0"/>
                <a:cs typeface="Times New Roman" panose="02020603050405020304" pitchFamily="18" charset="0"/>
              </a:rPr>
              <a:t>)  </a:t>
            </a:r>
            <a:r>
              <a:rPr lang="en-GB" sz="1100" dirty="0">
                <a:latin typeface="Times New Roman" panose="02020603050405020304" pitchFamily="18" charset="0"/>
                <a:cs typeface="Times New Roman" panose="02020603050405020304" pitchFamily="18" charset="0"/>
              </a:rPr>
              <a:t>Calculate the sale price of a t-shirt that has an original price of $23.</a:t>
            </a:r>
          </a:p>
        </p:txBody>
      </p:sp>
      <p:grpSp>
        <p:nvGrpSpPr>
          <p:cNvPr id="121" name="Group 120">
            <a:extLst>
              <a:ext uri="{FF2B5EF4-FFF2-40B4-BE49-F238E27FC236}">
                <a16:creationId xmlns:a16="http://schemas.microsoft.com/office/drawing/2014/main" id="{97E0A469-7DE9-4A18-BA02-74639F1B875A}"/>
              </a:ext>
            </a:extLst>
          </p:cNvPr>
          <p:cNvGrpSpPr/>
          <p:nvPr/>
        </p:nvGrpSpPr>
        <p:grpSpPr>
          <a:xfrm>
            <a:off x="7637773" y="6571176"/>
            <a:ext cx="2247309" cy="261610"/>
            <a:chOff x="2661913" y="920388"/>
            <a:chExt cx="2247309" cy="261610"/>
          </a:xfrm>
        </p:grpSpPr>
        <p:cxnSp>
          <p:nvCxnSpPr>
            <p:cNvPr id="122" name="Straight Connector 121">
              <a:extLst>
                <a:ext uri="{FF2B5EF4-FFF2-40B4-BE49-F238E27FC236}">
                  <a16:creationId xmlns:a16="http://schemas.microsoft.com/office/drawing/2014/main" id="{75D6FC45-AC2A-4619-9F56-1B225C6192A4}"/>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D1A6DC70-A15A-4B69-9795-ED273B72CAAB}"/>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[2]</a:t>
              </a:r>
              <a:endParaRPr lang="en-GB" sz="1100" baseline="30000" dirty="0">
                <a:latin typeface="Times New Roman" panose="02020603050405020304" pitchFamily="18" charset="0"/>
                <a:cs typeface="Times New Roman" panose="02020603050405020304" pitchFamily="18" charset="0"/>
              </a:endParaRPr>
            </a:p>
          </p:txBody>
        </p:sp>
        <p:sp>
          <p:nvSpPr>
            <p:cNvPr id="124" name="TextBox 123">
              <a:extLst>
                <a:ext uri="{FF2B5EF4-FFF2-40B4-BE49-F238E27FC236}">
                  <a16:creationId xmlns:a16="http://schemas.microsoft.com/office/drawing/2014/main" id="{91BE57CC-DE84-45ED-A1E9-423AC5422762}"/>
                </a:ext>
              </a:extLst>
            </p:cNvPr>
            <p:cNvSpPr txBox="1"/>
            <p:nvPr/>
          </p:nvSpPr>
          <p:spPr>
            <a:xfrm>
              <a:off x="2661913"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6223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B01A1E46-820E-482D-ABD2-79C3B1CAFF14}"/>
              </a:ext>
            </a:extLst>
          </p:cNvPr>
          <p:cNvPicPr>
            <a:picLocks noChangeAspect="1"/>
          </p:cNvPicPr>
          <p:nvPr/>
        </p:nvPicPr>
        <p:blipFill>
          <a:blip r:embed="rId2">
            <a:duotone>
              <a:schemeClr val="bg2">
                <a:shade val="45000"/>
                <a:satMod val="135000"/>
              </a:schemeClr>
              <a:prstClr val="white"/>
            </a:duotone>
          </a:blip>
          <a:stretch>
            <a:fillRect/>
          </a:stretch>
        </p:blipFill>
        <p:spPr>
          <a:xfrm>
            <a:off x="4355921" y="2028846"/>
            <a:ext cx="478675" cy="588715"/>
          </a:xfrm>
          <a:prstGeom prst="rect">
            <a:avLst/>
          </a:prstGeom>
        </p:spPr>
      </p:pic>
      <p:pic>
        <p:nvPicPr>
          <p:cNvPr id="197" name="Picture 196">
            <a:extLst>
              <a:ext uri="{FF2B5EF4-FFF2-40B4-BE49-F238E27FC236}">
                <a16:creationId xmlns:a16="http://schemas.microsoft.com/office/drawing/2014/main" id="{215B283A-C411-4FAB-A1F6-BE8E8AF8098A}"/>
              </a:ext>
            </a:extLst>
          </p:cNvPr>
          <p:cNvPicPr>
            <a:picLocks noChangeAspect="1"/>
          </p:cNvPicPr>
          <p:nvPr/>
        </p:nvPicPr>
        <p:blipFill>
          <a:blip r:embed="rId3">
            <a:duotone>
              <a:schemeClr val="bg2">
                <a:shade val="45000"/>
                <a:satMod val="135000"/>
              </a:schemeClr>
              <a:prstClr val="white"/>
            </a:duotone>
          </a:blip>
          <a:stretch>
            <a:fillRect/>
          </a:stretch>
        </p:blipFill>
        <p:spPr>
          <a:xfrm>
            <a:off x="4381448" y="3901246"/>
            <a:ext cx="472994" cy="530079"/>
          </a:xfrm>
          <a:prstGeom prst="rect">
            <a:avLst/>
          </a:prstGeom>
        </p:spPr>
      </p:pic>
      <p:sp>
        <p:nvSpPr>
          <p:cNvPr id="2" name="Rectangle: Rounded Corners 1">
            <a:extLst>
              <a:ext uri="{FF2B5EF4-FFF2-40B4-BE49-F238E27FC236}">
                <a16:creationId xmlns:a16="http://schemas.microsoft.com/office/drawing/2014/main" id="{B853EE0B-B7FE-4A2D-AC77-4A4311C29DDB}"/>
              </a:ext>
            </a:extLst>
          </p:cNvPr>
          <p:cNvSpPr/>
          <p:nvPr/>
        </p:nvSpPr>
        <p:spPr>
          <a:xfrm>
            <a:off x="7620" y="7620"/>
            <a:ext cx="4877888" cy="6838950"/>
          </a:xfrm>
          <a:prstGeom prst="roundRect">
            <a:avLst>
              <a:gd name="adj" fmla="val 273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7E18450-7A47-4E2E-841B-B413166E4333}"/>
              </a:ext>
            </a:extLst>
          </p:cNvPr>
          <p:cNvSpPr txBox="1"/>
          <p:nvPr/>
        </p:nvSpPr>
        <p:spPr>
          <a:xfrm>
            <a:off x="1652760" y="-26377"/>
            <a:ext cx="158761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Stem &amp; Leaf Diagrams</a:t>
            </a:r>
          </a:p>
        </p:txBody>
      </p:sp>
      <p:cxnSp>
        <p:nvCxnSpPr>
          <p:cNvPr id="12" name="Straight Connector 11">
            <a:extLst>
              <a:ext uri="{FF2B5EF4-FFF2-40B4-BE49-F238E27FC236}">
                <a16:creationId xmlns:a16="http://schemas.microsoft.com/office/drawing/2014/main" id="{BD0308EC-7BDD-4352-9B62-13B7B0A50430}"/>
              </a:ext>
            </a:extLst>
          </p:cNvPr>
          <p:cNvCxnSpPr>
            <a:cxnSpLocks/>
          </p:cNvCxnSpPr>
          <p:nvPr/>
        </p:nvCxnSpPr>
        <p:spPr>
          <a:xfrm>
            <a:off x="2226213" y="2511476"/>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0A0525B-E33C-41A5-82FD-28F1CC5DDE19}"/>
              </a:ext>
            </a:extLst>
          </p:cNvPr>
          <p:cNvCxnSpPr>
            <a:cxnSpLocks/>
          </p:cNvCxnSpPr>
          <p:nvPr/>
        </p:nvCxnSpPr>
        <p:spPr>
          <a:xfrm>
            <a:off x="1920979" y="2797226"/>
            <a:ext cx="13670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9E5806-E5A2-4654-B1AE-6F6544B2BC3F}"/>
              </a:ext>
            </a:extLst>
          </p:cNvPr>
          <p:cNvCxnSpPr>
            <a:cxnSpLocks/>
          </p:cNvCxnSpPr>
          <p:nvPr/>
        </p:nvCxnSpPr>
        <p:spPr>
          <a:xfrm>
            <a:off x="1920979" y="3144522"/>
            <a:ext cx="13403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4216395-0F98-4C97-A6DF-D8448CFA7AD3}"/>
              </a:ext>
            </a:extLst>
          </p:cNvPr>
          <p:cNvCxnSpPr>
            <a:cxnSpLocks/>
          </p:cNvCxnSpPr>
          <p:nvPr/>
        </p:nvCxnSpPr>
        <p:spPr>
          <a:xfrm>
            <a:off x="1920979" y="3491818"/>
            <a:ext cx="13251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5517C7C3-9BCE-4C38-A60E-DFD83DD943AC}"/>
              </a:ext>
            </a:extLst>
          </p:cNvPr>
          <p:cNvGrpSpPr/>
          <p:nvPr/>
        </p:nvGrpSpPr>
        <p:grpSpPr>
          <a:xfrm>
            <a:off x="3409148" y="2699044"/>
            <a:ext cx="1486754" cy="703738"/>
            <a:chOff x="3302468" y="3181643"/>
            <a:chExt cx="1486754" cy="703738"/>
          </a:xfrm>
        </p:grpSpPr>
        <p:sp>
          <p:nvSpPr>
            <p:cNvPr id="23" name="TextBox 22">
              <a:extLst>
                <a:ext uri="{FF2B5EF4-FFF2-40B4-BE49-F238E27FC236}">
                  <a16:creationId xmlns:a16="http://schemas.microsoft.com/office/drawing/2014/main" id="{D2829CB6-9CC4-4335-AF6D-1901D7862A0D}"/>
                </a:ext>
              </a:extLst>
            </p:cNvPr>
            <p:cNvSpPr txBox="1"/>
            <p:nvPr/>
          </p:nvSpPr>
          <p:spPr>
            <a:xfrm>
              <a:off x="3821520" y="3181643"/>
              <a:ext cx="44864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Key:</a:t>
              </a:r>
            </a:p>
          </p:txBody>
        </p:sp>
        <p:sp>
          <p:nvSpPr>
            <p:cNvPr id="24" name="TextBox 23">
              <a:extLst>
                <a:ext uri="{FF2B5EF4-FFF2-40B4-BE49-F238E27FC236}">
                  <a16:creationId xmlns:a16="http://schemas.microsoft.com/office/drawing/2014/main" id="{C30CBAF5-867A-407C-B814-2E9B7E4366B7}"/>
                </a:ext>
              </a:extLst>
            </p:cNvPr>
            <p:cNvSpPr txBox="1"/>
            <p:nvPr/>
          </p:nvSpPr>
          <p:spPr>
            <a:xfrm>
              <a:off x="3789110" y="3421878"/>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6" name="TextBox 25">
              <a:extLst>
                <a:ext uri="{FF2B5EF4-FFF2-40B4-BE49-F238E27FC236}">
                  <a16:creationId xmlns:a16="http://schemas.microsoft.com/office/drawing/2014/main" id="{ABCB63D5-D5F1-4767-BB6D-3585B38F82ED}"/>
                </a:ext>
              </a:extLst>
            </p:cNvPr>
            <p:cNvSpPr txBox="1"/>
            <p:nvPr/>
          </p:nvSpPr>
          <p:spPr>
            <a:xfrm>
              <a:off x="4042914" y="3421878"/>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7" name="TextBox 26">
              <a:extLst>
                <a:ext uri="{FF2B5EF4-FFF2-40B4-BE49-F238E27FC236}">
                  <a16:creationId xmlns:a16="http://schemas.microsoft.com/office/drawing/2014/main" id="{544A396E-7083-4964-8026-0EFF7DD869B5}"/>
                </a:ext>
              </a:extLst>
            </p:cNvPr>
            <p:cNvSpPr txBox="1"/>
            <p:nvPr/>
          </p:nvSpPr>
          <p:spPr>
            <a:xfrm>
              <a:off x="3302468" y="3608382"/>
              <a:ext cx="148675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Represents 34 marks</a:t>
              </a:r>
            </a:p>
          </p:txBody>
        </p:sp>
        <p:sp>
          <p:nvSpPr>
            <p:cNvPr id="22" name="Rectangle 21">
              <a:extLst>
                <a:ext uri="{FF2B5EF4-FFF2-40B4-BE49-F238E27FC236}">
                  <a16:creationId xmlns:a16="http://schemas.microsoft.com/office/drawing/2014/main" id="{EA53C5AF-DFFD-4EDB-95B5-DBBBA8E95886}"/>
                </a:ext>
              </a:extLst>
            </p:cNvPr>
            <p:cNvSpPr/>
            <p:nvPr/>
          </p:nvSpPr>
          <p:spPr>
            <a:xfrm>
              <a:off x="3388995" y="3249930"/>
              <a:ext cx="1318260" cy="600076"/>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05E16572-4FAB-4B0E-B21F-2152F3212A2E}"/>
                </a:ext>
              </a:extLst>
            </p:cNvPr>
            <p:cNvCxnSpPr>
              <a:cxnSpLocks/>
            </p:cNvCxnSpPr>
            <p:nvPr/>
          </p:nvCxnSpPr>
          <p:spPr>
            <a:xfrm>
              <a:off x="4045844" y="3453130"/>
              <a:ext cx="0" cy="1911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DE44C981-7264-4BE4-902B-81FB498D1C2F}"/>
              </a:ext>
            </a:extLst>
          </p:cNvPr>
          <p:cNvSpPr txBox="1"/>
          <p:nvPr/>
        </p:nvSpPr>
        <p:spPr>
          <a:xfrm>
            <a:off x="1929634" y="249106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34" name="TextBox 33">
            <a:extLst>
              <a:ext uri="{FF2B5EF4-FFF2-40B4-BE49-F238E27FC236}">
                <a16:creationId xmlns:a16="http://schemas.microsoft.com/office/drawing/2014/main" id="{AE841ED0-B76E-4D73-8204-645A373C175B}"/>
              </a:ext>
            </a:extLst>
          </p:cNvPr>
          <p:cNvSpPr txBox="1"/>
          <p:nvPr/>
        </p:nvSpPr>
        <p:spPr>
          <a:xfrm>
            <a:off x="1929634" y="2830255"/>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35" name="TextBox 34">
            <a:extLst>
              <a:ext uri="{FF2B5EF4-FFF2-40B4-BE49-F238E27FC236}">
                <a16:creationId xmlns:a16="http://schemas.microsoft.com/office/drawing/2014/main" id="{E231438F-4265-46F4-AC04-BF62CB51F076}"/>
              </a:ext>
            </a:extLst>
          </p:cNvPr>
          <p:cNvSpPr txBox="1"/>
          <p:nvPr/>
        </p:nvSpPr>
        <p:spPr>
          <a:xfrm>
            <a:off x="1929634" y="3183315"/>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36" name="TextBox 35">
            <a:extLst>
              <a:ext uri="{FF2B5EF4-FFF2-40B4-BE49-F238E27FC236}">
                <a16:creationId xmlns:a16="http://schemas.microsoft.com/office/drawing/2014/main" id="{AB9F752B-5C4A-4F49-A1D4-E93D8777C56D}"/>
              </a:ext>
            </a:extLst>
          </p:cNvPr>
          <p:cNvSpPr txBox="1"/>
          <p:nvPr/>
        </p:nvSpPr>
        <p:spPr>
          <a:xfrm>
            <a:off x="1929634" y="3526215"/>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37" name="TextBox 36">
            <a:extLst>
              <a:ext uri="{FF2B5EF4-FFF2-40B4-BE49-F238E27FC236}">
                <a16:creationId xmlns:a16="http://schemas.microsoft.com/office/drawing/2014/main" id="{204F5DD3-86C9-4579-94E6-66A716D2FA73}"/>
              </a:ext>
            </a:extLst>
          </p:cNvPr>
          <p:cNvSpPr txBox="1"/>
          <p:nvPr/>
        </p:nvSpPr>
        <p:spPr>
          <a:xfrm>
            <a:off x="2269994" y="249106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38" name="TextBox 37">
            <a:extLst>
              <a:ext uri="{FF2B5EF4-FFF2-40B4-BE49-F238E27FC236}">
                <a16:creationId xmlns:a16="http://schemas.microsoft.com/office/drawing/2014/main" id="{16376854-28A9-4763-8869-E7205CD4CECB}"/>
              </a:ext>
            </a:extLst>
          </p:cNvPr>
          <p:cNvSpPr txBox="1"/>
          <p:nvPr/>
        </p:nvSpPr>
        <p:spPr>
          <a:xfrm>
            <a:off x="2469807" y="249106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39" name="TextBox 38">
            <a:extLst>
              <a:ext uri="{FF2B5EF4-FFF2-40B4-BE49-F238E27FC236}">
                <a16:creationId xmlns:a16="http://schemas.microsoft.com/office/drawing/2014/main" id="{F7959DA0-6417-4F93-B83C-2DCF7DFDE3DE}"/>
              </a:ext>
            </a:extLst>
          </p:cNvPr>
          <p:cNvSpPr txBox="1"/>
          <p:nvPr/>
        </p:nvSpPr>
        <p:spPr>
          <a:xfrm>
            <a:off x="2669620" y="249106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40" name="TextBox 39">
            <a:extLst>
              <a:ext uri="{FF2B5EF4-FFF2-40B4-BE49-F238E27FC236}">
                <a16:creationId xmlns:a16="http://schemas.microsoft.com/office/drawing/2014/main" id="{52D170A6-24DD-4BDA-955A-8A9D7D13DEB4}"/>
              </a:ext>
            </a:extLst>
          </p:cNvPr>
          <p:cNvSpPr txBox="1"/>
          <p:nvPr/>
        </p:nvSpPr>
        <p:spPr>
          <a:xfrm>
            <a:off x="2869434" y="249106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41" name="TextBox 40">
            <a:extLst>
              <a:ext uri="{FF2B5EF4-FFF2-40B4-BE49-F238E27FC236}">
                <a16:creationId xmlns:a16="http://schemas.microsoft.com/office/drawing/2014/main" id="{E16AA9D8-169C-4FD0-98FA-3FF9358F9FD7}"/>
              </a:ext>
            </a:extLst>
          </p:cNvPr>
          <p:cNvSpPr txBox="1"/>
          <p:nvPr/>
        </p:nvSpPr>
        <p:spPr>
          <a:xfrm>
            <a:off x="2269994" y="283650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42" name="TextBox 41">
            <a:extLst>
              <a:ext uri="{FF2B5EF4-FFF2-40B4-BE49-F238E27FC236}">
                <a16:creationId xmlns:a16="http://schemas.microsoft.com/office/drawing/2014/main" id="{80DF9A0B-99A1-4B6D-92E0-BF0C20FB4739}"/>
              </a:ext>
            </a:extLst>
          </p:cNvPr>
          <p:cNvSpPr txBox="1"/>
          <p:nvPr/>
        </p:nvSpPr>
        <p:spPr>
          <a:xfrm>
            <a:off x="2469807" y="283650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43" name="TextBox 42">
            <a:extLst>
              <a:ext uri="{FF2B5EF4-FFF2-40B4-BE49-F238E27FC236}">
                <a16:creationId xmlns:a16="http://schemas.microsoft.com/office/drawing/2014/main" id="{CC1DD7DA-8BD2-43AD-B7CF-573E2F8CC09D}"/>
              </a:ext>
            </a:extLst>
          </p:cNvPr>
          <p:cNvSpPr txBox="1"/>
          <p:nvPr/>
        </p:nvSpPr>
        <p:spPr>
          <a:xfrm>
            <a:off x="2669620" y="283650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44" name="TextBox 43">
            <a:extLst>
              <a:ext uri="{FF2B5EF4-FFF2-40B4-BE49-F238E27FC236}">
                <a16:creationId xmlns:a16="http://schemas.microsoft.com/office/drawing/2014/main" id="{4EA176B8-639C-4D4E-96AC-4181597070BA}"/>
              </a:ext>
            </a:extLst>
          </p:cNvPr>
          <p:cNvSpPr txBox="1"/>
          <p:nvPr/>
        </p:nvSpPr>
        <p:spPr>
          <a:xfrm>
            <a:off x="2869434" y="283650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45" name="TextBox 44">
            <a:extLst>
              <a:ext uri="{FF2B5EF4-FFF2-40B4-BE49-F238E27FC236}">
                <a16:creationId xmlns:a16="http://schemas.microsoft.com/office/drawing/2014/main" id="{53B1C3A9-C2FB-4233-8056-72239585F6B1}"/>
              </a:ext>
            </a:extLst>
          </p:cNvPr>
          <p:cNvSpPr txBox="1"/>
          <p:nvPr/>
        </p:nvSpPr>
        <p:spPr>
          <a:xfrm>
            <a:off x="2269994" y="318194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46" name="TextBox 45">
            <a:extLst>
              <a:ext uri="{FF2B5EF4-FFF2-40B4-BE49-F238E27FC236}">
                <a16:creationId xmlns:a16="http://schemas.microsoft.com/office/drawing/2014/main" id="{69E1EEDA-E864-45F6-BFB5-AE008FC9B560}"/>
              </a:ext>
            </a:extLst>
          </p:cNvPr>
          <p:cNvSpPr txBox="1"/>
          <p:nvPr/>
        </p:nvSpPr>
        <p:spPr>
          <a:xfrm>
            <a:off x="2469807" y="318194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47" name="TextBox 46">
            <a:extLst>
              <a:ext uri="{FF2B5EF4-FFF2-40B4-BE49-F238E27FC236}">
                <a16:creationId xmlns:a16="http://schemas.microsoft.com/office/drawing/2014/main" id="{CA4F7AF5-6221-4622-90E8-B74C56C8D983}"/>
              </a:ext>
            </a:extLst>
          </p:cNvPr>
          <p:cNvSpPr txBox="1"/>
          <p:nvPr/>
        </p:nvSpPr>
        <p:spPr>
          <a:xfrm>
            <a:off x="2669620" y="318194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48" name="TextBox 47">
            <a:extLst>
              <a:ext uri="{FF2B5EF4-FFF2-40B4-BE49-F238E27FC236}">
                <a16:creationId xmlns:a16="http://schemas.microsoft.com/office/drawing/2014/main" id="{E946BC62-0055-497B-9958-8B964BDBCEB5}"/>
              </a:ext>
            </a:extLst>
          </p:cNvPr>
          <p:cNvSpPr txBox="1"/>
          <p:nvPr/>
        </p:nvSpPr>
        <p:spPr>
          <a:xfrm>
            <a:off x="2869434" y="318194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49" name="TextBox 48">
            <a:extLst>
              <a:ext uri="{FF2B5EF4-FFF2-40B4-BE49-F238E27FC236}">
                <a16:creationId xmlns:a16="http://schemas.microsoft.com/office/drawing/2014/main" id="{BBF9669A-A8E2-4FDA-AF4D-4AAAF2E18AD8}"/>
              </a:ext>
            </a:extLst>
          </p:cNvPr>
          <p:cNvSpPr txBox="1"/>
          <p:nvPr/>
        </p:nvSpPr>
        <p:spPr>
          <a:xfrm>
            <a:off x="2269994" y="352230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50" name="TextBox 49">
            <a:extLst>
              <a:ext uri="{FF2B5EF4-FFF2-40B4-BE49-F238E27FC236}">
                <a16:creationId xmlns:a16="http://schemas.microsoft.com/office/drawing/2014/main" id="{333F40FC-D657-4303-8B22-118FDCBD91A0}"/>
              </a:ext>
            </a:extLst>
          </p:cNvPr>
          <p:cNvSpPr txBox="1"/>
          <p:nvPr/>
        </p:nvSpPr>
        <p:spPr>
          <a:xfrm>
            <a:off x="2469807" y="352230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54" name="TextBox 53">
            <a:extLst>
              <a:ext uri="{FF2B5EF4-FFF2-40B4-BE49-F238E27FC236}">
                <a16:creationId xmlns:a16="http://schemas.microsoft.com/office/drawing/2014/main" id="{E7399597-861E-4958-99C5-B50F8804EA58}"/>
              </a:ext>
            </a:extLst>
          </p:cNvPr>
          <p:cNvSpPr txBox="1"/>
          <p:nvPr/>
        </p:nvSpPr>
        <p:spPr>
          <a:xfrm>
            <a:off x="-13567" y="1963030"/>
            <a:ext cx="44759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class of 16 students take a science test.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Use the table of results to complete an ordered stem &amp; leaf diagram.</a:t>
            </a:r>
          </a:p>
        </p:txBody>
      </p:sp>
      <p:graphicFrame>
        <p:nvGraphicFramePr>
          <p:cNvPr id="55" name="Table 55">
            <a:extLst>
              <a:ext uri="{FF2B5EF4-FFF2-40B4-BE49-F238E27FC236}">
                <a16:creationId xmlns:a16="http://schemas.microsoft.com/office/drawing/2014/main" id="{26600257-9FAB-4705-9D97-F96C68154B06}"/>
              </a:ext>
            </a:extLst>
          </p:cNvPr>
          <p:cNvGraphicFramePr>
            <a:graphicFrameLocks noGrp="1"/>
          </p:cNvGraphicFramePr>
          <p:nvPr>
            <p:extLst/>
          </p:nvPr>
        </p:nvGraphicFramePr>
        <p:xfrm>
          <a:off x="111759" y="2557773"/>
          <a:ext cx="1541508" cy="1097280"/>
        </p:xfrm>
        <a:graphic>
          <a:graphicData uri="http://schemas.openxmlformats.org/drawingml/2006/table">
            <a:tbl>
              <a:tblPr firstRow="1" bandRow="1">
                <a:tableStyleId>{5C22544A-7EE6-4342-B048-85BDC9FD1C3A}</a:tableStyleId>
              </a:tblPr>
              <a:tblGrid>
                <a:gridCol w="385377">
                  <a:extLst>
                    <a:ext uri="{9D8B030D-6E8A-4147-A177-3AD203B41FA5}">
                      <a16:colId xmlns:a16="http://schemas.microsoft.com/office/drawing/2014/main" val="1514964140"/>
                    </a:ext>
                  </a:extLst>
                </a:gridCol>
                <a:gridCol w="385377">
                  <a:extLst>
                    <a:ext uri="{9D8B030D-6E8A-4147-A177-3AD203B41FA5}">
                      <a16:colId xmlns:a16="http://schemas.microsoft.com/office/drawing/2014/main" val="2519411397"/>
                    </a:ext>
                  </a:extLst>
                </a:gridCol>
                <a:gridCol w="385377">
                  <a:extLst>
                    <a:ext uri="{9D8B030D-6E8A-4147-A177-3AD203B41FA5}">
                      <a16:colId xmlns:a16="http://schemas.microsoft.com/office/drawing/2014/main" val="2445037331"/>
                    </a:ext>
                  </a:extLst>
                </a:gridCol>
                <a:gridCol w="385377">
                  <a:extLst>
                    <a:ext uri="{9D8B030D-6E8A-4147-A177-3AD203B41FA5}">
                      <a16:colId xmlns:a16="http://schemas.microsoft.com/office/drawing/2014/main" val="1790918797"/>
                    </a:ext>
                  </a:extLst>
                </a:gridCol>
              </a:tblGrid>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33</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54</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28</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7505920"/>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48</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31</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46</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6371233"/>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29</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51</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23</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9508801"/>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24</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34</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29</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912257"/>
                  </a:ext>
                </a:extLst>
              </a:tr>
            </a:tbl>
          </a:graphicData>
        </a:graphic>
      </p:graphicFrame>
      <p:cxnSp>
        <p:nvCxnSpPr>
          <p:cNvPr id="57" name="Straight Connector 56">
            <a:extLst>
              <a:ext uri="{FF2B5EF4-FFF2-40B4-BE49-F238E27FC236}">
                <a16:creationId xmlns:a16="http://schemas.microsoft.com/office/drawing/2014/main" id="{97725DF7-C0FA-4DAB-A056-D97EC275BE16}"/>
              </a:ext>
            </a:extLst>
          </p:cNvPr>
          <p:cNvCxnSpPr>
            <a:cxnSpLocks/>
          </p:cNvCxnSpPr>
          <p:nvPr/>
        </p:nvCxnSpPr>
        <p:spPr>
          <a:xfrm>
            <a:off x="2050953" y="692835"/>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C25ABF1E-8A76-4027-AF25-D465A9C1182D}"/>
              </a:ext>
            </a:extLst>
          </p:cNvPr>
          <p:cNvGrpSpPr/>
          <p:nvPr/>
        </p:nvGrpSpPr>
        <p:grpSpPr>
          <a:xfrm>
            <a:off x="1745719" y="978585"/>
            <a:ext cx="1043982" cy="694592"/>
            <a:chOff x="2015741" y="1828801"/>
            <a:chExt cx="1043982" cy="694592"/>
          </a:xfrm>
        </p:grpSpPr>
        <p:cxnSp>
          <p:nvCxnSpPr>
            <p:cNvPr id="59" name="Straight Connector 58">
              <a:extLst>
                <a:ext uri="{FF2B5EF4-FFF2-40B4-BE49-F238E27FC236}">
                  <a16:creationId xmlns:a16="http://schemas.microsoft.com/office/drawing/2014/main" id="{28C7A82B-3829-436F-B7D1-A717EB873909}"/>
                </a:ext>
              </a:extLst>
            </p:cNvPr>
            <p:cNvCxnSpPr>
              <a:cxnSpLocks/>
            </p:cNvCxnSpPr>
            <p:nvPr/>
          </p:nvCxnSpPr>
          <p:spPr>
            <a:xfrm>
              <a:off x="2015741" y="1828801"/>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1459C5-397A-4355-8262-F06D2CCEA708}"/>
                </a:ext>
              </a:extLst>
            </p:cNvPr>
            <p:cNvCxnSpPr>
              <a:cxnSpLocks/>
            </p:cNvCxnSpPr>
            <p:nvPr/>
          </p:nvCxnSpPr>
          <p:spPr>
            <a:xfrm>
              <a:off x="2015741" y="2176097"/>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9C6848-17E6-400D-87C0-CFAC48BC2E74}"/>
                </a:ext>
              </a:extLst>
            </p:cNvPr>
            <p:cNvCxnSpPr>
              <a:cxnSpLocks/>
            </p:cNvCxnSpPr>
            <p:nvPr/>
          </p:nvCxnSpPr>
          <p:spPr>
            <a:xfrm>
              <a:off x="2015741" y="2523393"/>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0746C004-2969-45D6-885D-FEA84985722A}"/>
              </a:ext>
            </a:extLst>
          </p:cNvPr>
          <p:cNvSpPr txBox="1"/>
          <p:nvPr/>
        </p:nvSpPr>
        <p:spPr>
          <a:xfrm>
            <a:off x="1754374" y="67242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3" name="TextBox 62">
            <a:extLst>
              <a:ext uri="{FF2B5EF4-FFF2-40B4-BE49-F238E27FC236}">
                <a16:creationId xmlns:a16="http://schemas.microsoft.com/office/drawing/2014/main" id="{F668760C-C6BD-4140-B4F8-68D5492A2BE0}"/>
              </a:ext>
            </a:extLst>
          </p:cNvPr>
          <p:cNvSpPr txBox="1"/>
          <p:nvPr/>
        </p:nvSpPr>
        <p:spPr>
          <a:xfrm>
            <a:off x="1754374" y="1011614"/>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64" name="TextBox 63">
            <a:extLst>
              <a:ext uri="{FF2B5EF4-FFF2-40B4-BE49-F238E27FC236}">
                <a16:creationId xmlns:a16="http://schemas.microsoft.com/office/drawing/2014/main" id="{220FE881-2127-4680-BD75-90321847F20A}"/>
              </a:ext>
            </a:extLst>
          </p:cNvPr>
          <p:cNvSpPr txBox="1"/>
          <p:nvPr/>
        </p:nvSpPr>
        <p:spPr>
          <a:xfrm>
            <a:off x="1754374" y="1364674"/>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65" name="TextBox 64">
            <a:extLst>
              <a:ext uri="{FF2B5EF4-FFF2-40B4-BE49-F238E27FC236}">
                <a16:creationId xmlns:a16="http://schemas.microsoft.com/office/drawing/2014/main" id="{5937C153-3B69-459A-9292-DF826EA5A100}"/>
              </a:ext>
            </a:extLst>
          </p:cNvPr>
          <p:cNvSpPr txBox="1"/>
          <p:nvPr/>
        </p:nvSpPr>
        <p:spPr>
          <a:xfrm>
            <a:off x="1754374" y="1707574"/>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9F82312A-6BCF-46FC-96BC-3E336FEACA2D}"/>
              </a:ext>
            </a:extLst>
          </p:cNvPr>
          <p:cNvSpPr txBox="1"/>
          <p:nvPr/>
        </p:nvSpPr>
        <p:spPr>
          <a:xfrm>
            <a:off x="2094734" y="67242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67" name="TextBox 66">
            <a:extLst>
              <a:ext uri="{FF2B5EF4-FFF2-40B4-BE49-F238E27FC236}">
                <a16:creationId xmlns:a16="http://schemas.microsoft.com/office/drawing/2014/main" id="{1BEDF594-A197-4FD9-B3B0-4D716EA3D9EC}"/>
              </a:ext>
            </a:extLst>
          </p:cNvPr>
          <p:cNvSpPr txBox="1"/>
          <p:nvPr/>
        </p:nvSpPr>
        <p:spPr>
          <a:xfrm>
            <a:off x="2294547" y="67242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68" name="TextBox 67">
            <a:extLst>
              <a:ext uri="{FF2B5EF4-FFF2-40B4-BE49-F238E27FC236}">
                <a16:creationId xmlns:a16="http://schemas.microsoft.com/office/drawing/2014/main" id="{6A275D36-E6CA-4021-A5A1-489203D16877}"/>
              </a:ext>
            </a:extLst>
          </p:cNvPr>
          <p:cNvSpPr txBox="1"/>
          <p:nvPr/>
        </p:nvSpPr>
        <p:spPr>
          <a:xfrm>
            <a:off x="2494360" y="67242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70" name="TextBox 69">
            <a:extLst>
              <a:ext uri="{FF2B5EF4-FFF2-40B4-BE49-F238E27FC236}">
                <a16:creationId xmlns:a16="http://schemas.microsoft.com/office/drawing/2014/main" id="{E67F4289-8B5D-4B5F-8A4B-3A7EF3B6A09D}"/>
              </a:ext>
            </a:extLst>
          </p:cNvPr>
          <p:cNvSpPr txBox="1"/>
          <p:nvPr/>
        </p:nvSpPr>
        <p:spPr>
          <a:xfrm>
            <a:off x="2094734" y="10178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71" name="TextBox 70">
            <a:extLst>
              <a:ext uri="{FF2B5EF4-FFF2-40B4-BE49-F238E27FC236}">
                <a16:creationId xmlns:a16="http://schemas.microsoft.com/office/drawing/2014/main" id="{019823F3-3E57-4F87-9F49-A23307B65882}"/>
              </a:ext>
            </a:extLst>
          </p:cNvPr>
          <p:cNvSpPr txBox="1"/>
          <p:nvPr/>
        </p:nvSpPr>
        <p:spPr>
          <a:xfrm>
            <a:off x="2294547" y="10178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72" name="TextBox 71">
            <a:extLst>
              <a:ext uri="{FF2B5EF4-FFF2-40B4-BE49-F238E27FC236}">
                <a16:creationId xmlns:a16="http://schemas.microsoft.com/office/drawing/2014/main" id="{30395623-299F-44D9-8DCE-C45DD8BA41CF}"/>
              </a:ext>
            </a:extLst>
          </p:cNvPr>
          <p:cNvSpPr txBox="1"/>
          <p:nvPr/>
        </p:nvSpPr>
        <p:spPr>
          <a:xfrm>
            <a:off x="2494360" y="10178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74" name="TextBox 73">
            <a:extLst>
              <a:ext uri="{FF2B5EF4-FFF2-40B4-BE49-F238E27FC236}">
                <a16:creationId xmlns:a16="http://schemas.microsoft.com/office/drawing/2014/main" id="{E2A849E4-6CD3-4794-9ED6-F2797C94C862}"/>
              </a:ext>
            </a:extLst>
          </p:cNvPr>
          <p:cNvSpPr txBox="1"/>
          <p:nvPr/>
        </p:nvSpPr>
        <p:spPr>
          <a:xfrm>
            <a:off x="2094734" y="136330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75" name="TextBox 74">
            <a:extLst>
              <a:ext uri="{FF2B5EF4-FFF2-40B4-BE49-F238E27FC236}">
                <a16:creationId xmlns:a16="http://schemas.microsoft.com/office/drawing/2014/main" id="{32CCF1F6-89EA-464F-A2E7-F383DFDFA43E}"/>
              </a:ext>
            </a:extLst>
          </p:cNvPr>
          <p:cNvSpPr txBox="1"/>
          <p:nvPr/>
        </p:nvSpPr>
        <p:spPr>
          <a:xfrm>
            <a:off x="2294547" y="136330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76" name="TextBox 75">
            <a:extLst>
              <a:ext uri="{FF2B5EF4-FFF2-40B4-BE49-F238E27FC236}">
                <a16:creationId xmlns:a16="http://schemas.microsoft.com/office/drawing/2014/main" id="{D2A98FFA-2C85-4A59-B304-29F6CCF51500}"/>
              </a:ext>
            </a:extLst>
          </p:cNvPr>
          <p:cNvSpPr txBox="1"/>
          <p:nvPr/>
        </p:nvSpPr>
        <p:spPr>
          <a:xfrm>
            <a:off x="2494360" y="136330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77" name="TextBox 76">
            <a:extLst>
              <a:ext uri="{FF2B5EF4-FFF2-40B4-BE49-F238E27FC236}">
                <a16:creationId xmlns:a16="http://schemas.microsoft.com/office/drawing/2014/main" id="{F455FE72-8918-4DED-9959-FD8867CD5960}"/>
              </a:ext>
            </a:extLst>
          </p:cNvPr>
          <p:cNvSpPr txBox="1"/>
          <p:nvPr/>
        </p:nvSpPr>
        <p:spPr>
          <a:xfrm>
            <a:off x="2694174" y="136330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78" name="TextBox 77">
            <a:extLst>
              <a:ext uri="{FF2B5EF4-FFF2-40B4-BE49-F238E27FC236}">
                <a16:creationId xmlns:a16="http://schemas.microsoft.com/office/drawing/2014/main" id="{0107A534-1E8F-4208-BF30-72D36747361E}"/>
              </a:ext>
            </a:extLst>
          </p:cNvPr>
          <p:cNvSpPr txBox="1"/>
          <p:nvPr/>
        </p:nvSpPr>
        <p:spPr>
          <a:xfrm>
            <a:off x="2094734" y="17036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79" name="TextBox 78">
            <a:extLst>
              <a:ext uri="{FF2B5EF4-FFF2-40B4-BE49-F238E27FC236}">
                <a16:creationId xmlns:a16="http://schemas.microsoft.com/office/drawing/2014/main" id="{529642A2-3E78-4FDD-B682-F8C8842D4831}"/>
              </a:ext>
            </a:extLst>
          </p:cNvPr>
          <p:cNvSpPr txBox="1"/>
          <p:nvPr/>
        </p:nvSpPr>
        <p:spPr>
          <a:xfrm>
            <a:off x="2294547" y="17036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80" name="TextBox 79">
            <a:extLst>
              <a:ext uri="{FF2B5EF4-FFF2-40B4-BE49-F238E27FC236}">
                <a16:creationId xmlns:a16="http://schemas.microsoft.com/office/drawing/2014/main" id="{5BC0258D-463B-41BC-B353-573E8D5C9604}"/>
              </a:ext>
            </a:extLst>
          </p:cNvPr>
          <p:cNvSpPr txBox="1"/>
          <p:nvPr/>
        </p:nvSpPr>
        <p:spPr>
          <a:xfrm>
            <a:off x="2494360" y="17036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81" name="TextBox 80">
            <a:extLst>
              <a:ext uri="{FF2B5EF4-FFF2-40B4-BE49-F238E27FC236}">
                <a16:creationId xmlns:a16="http://schemas.microsoft.com/office/drawing/2014/main" id="{28A99481-A9F4-4EFC-BC49-C665CA90FA52}"/>
              </a:ext>
            </a:extLst>
          </p:cNvPr>
          <p:cNvSpPr txBox="1"/>
          <p:nvPr/>
        </p:nvSpPr>
        <p:spPr>
          <a:xfrm>
            <a:off x="2694174" y="17036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82" name="TextBox 81">
            <a:extLst>
              <a:ext uri="{FF2B5EF4-FFF2-40B4-BE49-F238E27FC236}">
                <a16:creationId xmlns:a16="http://schemas.microsoft.com/office/drawing/2014/main" id="{49D51D83-B676-4B67-93B9-4CDD769CE04F}"/>
              </a:ext>
            </a:extLst>
          </p:cNvPr>
          <p:cNvSpPr txBox="1"/>
          <p:nvPr/>
        </p:nvSpPr>
        <p:spPr>
          <a:xfrm>
            <a:off x="-13567" y="212383"/>
            <a:ext cx="421211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is an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unordered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stem &amp; leaf diagram.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Use the template and complete an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ordered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stem &amp; leaf diagram.</a:t>
            </a:r>
          </a:p>
        </p:txBody>
      </p:sp>
      <p:grpSp>
        <p:nvGrpSpPr>
          <p:cNvPr id="85" name="Group 84">
            <a:extLst>
              <a:ext uri="{FF2B5EF4-FFF2-40B4-BE49-F238E27FC236}">
                <a16:creationId xmlns:a16="http://schemas.microsoft.com/office/drawing/2014/main" id="{E2471057-A386-4494-A3ED-92CCAC15CE07}"/>
              </a:ext>
            </a:extLst>
          </p:cNvPr>
          <p:cNvGrpSpPr/>
          <p:nvPr/>
        </p:nvGrpSpPr>
        <p:grpSpPr>
          <a:xfrm>
            <a:off x="53300" y="960921"/>
            <a:ext cx="1486754" cy="703738"/>
            <a:chOff x="3302468" y="3181643"/>
            <a:chExt cx="1486754" cy="703738"/>
          </a:xfrm>
        </p:grpSpPr>
        <p:sp>
          <p:nvSpPr>
            <p:cNvPr id="86" name="TextBox 85">
              <a:extLst>
                <a:ext uri="{FF2B5EF4-FFF2-40B4-BE49-F238E27FC236}">
                  <a16:creationId xmlns:a16="http://schemas.microsoft.com/office/drawing/2014/main" id="{092746CA-F309-4D28-B026-32BB5922595A}"/>
                </a:ext>
              </a:extLst>
            </p:cNvPr>
            <p:cNvSpPr txBox="1"/>
            <p:nvPr/>
          </p:nvSpPr>
          <p:spPr>
            <a:xfrm>
              <a:off x="3821520" y="3181643"/>
              <a:ext cx="44864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Key:</a:t>
              </a:r>
            </a:p>
          </p:txBody>
        </p:sp>
        <p:sp>
          <p:nvSpPr>
            <p:cNvPr id="87" name="TextBox 86">
              <a:extLst>
                <a:ext uri="{FF2B5EF4-FFF2-40B4-BE49-F238E27FC236}">
                  <a16:creationId xmlns:a16="http://schemas.microsoft.com/office/drawing/2014/main" id="{D5A8A216-8731-420F-B2D2-BC33FE347452}"/>
                </a:ext>
              </a:extLst>
            </p:cNvPr>
            <p:cNvSpPr txBox="1"/>
            <p:nvPr/>
          </p:nvSpPr>
          <p:spPr>
            <a:xfrm>
              <a:off x="3789110" y="3421878"/>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88" name="TextBox 87">
              <a:extLst>
                <a:ext uri="{FF2B5EF4-FFF2-40B4-BE49-F238E27FC236}">
                  <a16:creationId xmlns:a16="http://schemas.microsoft.com/office/drawing/2014/main" id="{5873C8CF-D721-40D0-930B-814FB27CBC2F}"/>
                </a:ext>
              </a:extLst>
            </p:cNvPr>
            <p:cNvSpPr txBox="1"/>
            <p:nvPr/>
          </p:nvSpPr>
          <p:spPr>
            <a:xfrm>
              <a:off x="4042914" y="3421878"/>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89" name="TextBox 88">
              <a:extLst>
                <a:ext uri="{FF2B5EF4-FFF2-40B4-BE49-F238E27FC236}">
                  <a16:creationId xmlns:a16="http://schemas.microsoft.com/office/drawing/2014/main" id="{4C579D83-B886-415B-9846-84655C3EB2E8}"/>
                </a:ext>
              </a:extLst>
            </p:cNvPr>
            <p:cNvSpPr txBox="1"/>
            <p:nvPr/>
          </p:nvSpPr>
          <p:spPr>
            <a:xfrm>
              <a:off x="3302468" y="3608382"/>
              <a:ext cx="148675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Represents 34 marks</a:t>
              </a:r>
            </a:p>
          </p:txBody>
        </p:sp>
        <p:sp>
          <p:nvSpPr>
            <p:cNvPr id="90" name="Rectangle 89">
              <a:extLst>
                <a:ext uri="{FF2B5EF4-FFF2-40B4-BE49-F238E27FC236}">
                  <a16:creationId xmlns:a16="http://schemas.microsoft.com/office/drawing/2014/main" id="{CE4C77DF-2398-4D97-9B60-BD063CBE07CE}"/>
                </a:ext>
              </a:extLst>
            </p:cNvPr>
            <p:cNvSpPr/>
            <p:nvPr/>
          </p:nvSpPr>
          <p:spPr>
            <a:xfrm>
              <a:off x="3388995" y="3249930"/>
              <a:ext cx="1318260" cy="600076"/>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1" name="Straight Connector 90">
              <a:extLst>
                <a:ext uri="{FF2B5EF4-FFF2-40B4-BE49-F238E27FC236}">
                  <a16:creationId xmlns:a16="http://schemas.microsoft.com/office/drawing/2014/main" id="{35984A67-99D2-4EEF-8528-D07273772F14}"/>
                </a:ext>
              </a:extLst>
            </p:cNvPr>
            <p:cNvCxnSpPr>
              <a:cxnSpLocks/>
            </p:cNvCxnSpPr>
            <p:nvPr/>
          </p:nvCxnSpPr>
          <p:spPr>
            <a:xfrm>
              <a:off x="4045844" y="3453130"/>
              <a:ext cx="0" cy="1911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 name="Arrow: Right 91">
            <a:extLst>
              <a:ext uri="{FF2B5EF4-FFF2-40B4-BE49-F238E27FC236}">
                <a16:creationId xmlns:a16="http://schemas.microsoft.com/office/drawing/2014/main" id="{47DDE2A6-89C6-4BF8-B72D-F4EEE2CE73F2}"/>
              </a:ext>
            </a:extLst>
          </p:cNvPr>
          <p:cNvSpPr/>
          <p:nvPr/>
        </p:nvSpPr>
        <p:spPr>
          <a:xfrm>
            <a:off x="3084165" y="1162558"/>
            <a:ext cx="261041" cy="394329"/>
          </a:xfrm>
          <a:prstGeom prst="right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Connector 92">
            <a:extLst>
              <a:ext uri="{FF2B5EF4-FFF2-40B4-BE49-F238E27FC236}">
                <a16:creationId xmlns:a16="http://schemas.microsoft.com/office/drawing/2014/main" id="{A56BA56E-4FA7-4B80-B1E5-C0BF5BDE2B46}"/>
              </a:ext>
            </a:extLst>
          </p:cNvPr>
          <p:cNvCxnSpPr>
            <a:cxnSpLocks/>
          </p:cNvCxnSpPr>
          <p:nvPr/>
        </p:nvCxnSpPr>
        <p:spPr>
          <a:xfrm>
            <a:off x="3757833" y="692835"/>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FF5FD4BA-CD7A-4125-AE86-7F70A8A32D4C}"/>
              </a:ext>
            </a:extLst>
          </p:cNvPr>
          <p:cNvGrpSpPr/>
          <p:nvPr/>
        </p:nvGrpSpPr>
        <p:grpSpPr>
          <a:xfrm>
            <a:off x="3452599" y="978585"/>
            <a:ext cx="1043982" cy="694592"/>
            <a:chOff x="2015741" y="1828801"/>
            <a:chExt cx="1043982" cy="694592"/>
          </a:xfrm>
        </p:grpSpPr>
        <p:cxnSp>
          <p:nvCxnSpPr>
            <p:cNvPr id="95" name="Straight Connector 94">
              <a:extLst>
                <a:ext uri="{FF2B5EF4-FFF2-40B4-BE49-F238E27FC236}">
                  <a16:creationId xmlns:a16="http://schemas.microsoft.com/office/drawing/2014/main" id="{E42F03EF-10C3-4C2A-A8F4-B48EB0B584E8}"/>
                </a:ext>
              </a:extLst>
            </p:cNvPr>
            <p:cNvCxnSpPr>
              <a:cxnSpLocks/>
            </p:cNvCxnSpPr>
            <p:nvPr/>
          </p:nvCxnSpPr>
          <p:spPr>
            <a:xfrm>
              <a:off x="2015741" y="1828801"/>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229E004-0AA4-4954-A754-62F7A84EA0DD}"/>
                </a:ext>
              </a:extLst>
            </p:cNvPr>
            <p:cNvCxnSpPr>
              <a:cxnSpLocks/>
            </p:cNvCxnSpPr>
            <p:nvPr/>
          </p:nvCxnSpPr>
          <p:spPr>
            <a:xfrm>
              <a:off x="2015741" y="2176097"/>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E90F492-A5AC-4156-95F6-55E08B2DC125}"/>
                </a:ext>
              </a:extLst>
            </p:cNvPr>
            <p:cNvCxnSpPr>
              <a:cxnSpLocks/>
            </p:cNvCxnSpPr>
            <p:nvPr/>
          </p:nvCxnSpPr>
          <p:spPr>
            <a:xfrm>
              <a:off x="2015741" y="2523393"/>
              <a:ext cx="1043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4C43F411-0C16-4727-9324-04D968B86E21}"/>
              </a:ext>
            </a:extLst>
          </p:cNvPr>
          <p:cNvSpPr txBox="1"/>
          <p:nvPr/>
        </p:nvSpPr>
        <p:spPr>
          <a:xfrm>
            <a:off x="3461254" y="67242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99" name="TextBox 98">
            <a:extLst>
              <a:ext uri="{FF2B5EF4-FFF2-40B4-BE49-F238E27FC236}">
                <a16:creationId xmlns:a16="http://schemas.microsoft.com/office/drawing/2014/main" id="{0CAF8823-5BF1-4E68-A720-0E78E5CDBD89}"/>
              </a:ext>
            </a:extLst>
          </p:cNvPr>
          <p:cNvSpPr txBox="1"/>
          <p:nvPr/>
        </p:nvSpPr>
        <p:spPr>
          <a:xfrm>
            <a:off x="3461254" y="1011614"/>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00" name="TextBox 99">
            <a:extLst>
              <a:ext uri="{FF2B5EF4-FFF2-40B4-BE49-F238E27FC236}">
                <a16:creationId xmlns:a16="http://schemas.microsoft.com/office/drawing/2014/main" id="{EFA44801-E8BA-420E-80EF-E3515C6E3982}"/>
              </a:ext>
            </a:extLst>
          </p:cNvPr>
          <p:cNvSpPr txBox="1"/>
          <p:nvPr/>
        </p:nvSpPr>
        <p:spPr>
          <a:xfrm>
            <a:off x="3461254" y="1364674"/>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01" name="TextBox 100">
            <a:extLst>
              <a:ext uri="{FF2B5EF4-FFF2-40B4-BE49-F238E27FC236}">
                <a16:creationId xmlns:a16="http://schemas.microsoft.com/office/drawing/2014/main" id="{0649888D-E92E-4964-9746-3AE6EEB28A77}"/>
              </a:ext>
            </a:extLst>
          </p:cNvPr>
          <p:cNvSpPr txBox="1"/>
          <p:nvPr/>
        </p:nvSpPr>
        <p:spPr>
          <a:xfrm>
            <a:off x="3461254" y="1707574"/>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02" name="TextBox 101">
            <a:extLst>
              <a:ext uri="{FF2B5EF4-FFF2-40B4-BE49-F238E27FC236}">
                <a16:creationId xmlns:a16="http://schemas.microsoft.com/office/drawing/2014/main" id="{21FCAF50-1F87-4491-B9DC-834AD01F017A}"/>
              </a:ext>
            </a:extLst>
          </p:cNvPr>
          <p:cNvSpPr txBox="1"/>
          <p:nvPr/>
        </p:nvSpPr>
        <p:spPr>
          <a:xfrm>
            <a:off x="3801614" y="67242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103" name="TextBox 102">
            <a:extLst>
              <a:ext uri="{FF2B5EF4-FFF2-40B4-BE49-F238E27FC236}">
                <a16:creationId xmlns:a16="http://schemas.microsoft.com/office/drawing/2014/main" id="{292A9B52-53CB-49B2-A417-68402B37F647}"/>
              </a:ext>
            </a:extLst>
          </p:cNvPr>
          <p:cNvSpPr txBox="1"/>
          <p:nvPr/>
        </p:nvSpPr>
        <p:spPr>
          <a:xfrm>
            <a:off x="4001427" y="67242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04" name="TextBox 103">
            <a:extLst>
              <a:ext uri="{FF2B5EF4-FFF2-40B4-BE49-F238E27FC236}">
                <a16:creationId xmlns:a16="http://schemas.microsoft.com/office/drawing/2014/main" id="{228A6F74-4565-41B2-A35E-A7B908FC5E20}"/>
              </a:ext>
            </a:extLst>
          </p:cNvPr>
          <p:cNvSpPr txBox="1"/>
          <p:nvPr/>
        </p:nvSpPr>
        <p:spPr>
          <a:xfrm>
            <a:off x="4201240" y="67242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06" name="TextBox 105">
            <a:extLst>
              <a:ext uri="{FF2B5EF4-FFF2-40B4-BE49-F238E27FC236}">
                <a16:creationId xmlns:a16="http://schemas.microsoft.com/office/drawing/2014/main" id="{2B29674F-A61E-4FBC-BDB7-98671C73D90A}"/>
              </a:ext>
            </a:extLst>
          </p:cNvPr>
          <p:cNvSpPr txBox="1"/>
          <p:nvPr/>
        </p:nvSpPr>
        <p:spPr>
          <a:xfrm>
            <a:off x="3801614" y="10178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07" name="TextBox 106">
            <a:extLst>
              <a:ext uri="{FF2B5EF4-FFF2-40B4-BE49-F238E27FC236}">
                <a16:creationId xmlns:a16="http://schemas.microsoft.com/office/drawing/2014/main" id="{B7E38F87-21CC-46EE-8A65-8AE1729A04DF}"/>
              </a:ext>
            </a:extLst>
          </p:cNvPr>
          <p:cNvSpPr txBox="1"/>
          <p:nvPr/>
        </p:nvSpPr>
        <p:spPr>
          <a:xfrm>
            <a:off x="4001427" y="10178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08" name="TextBox 107">
            <a:extLst>
              <a:ext uri="{FF2B5EF4-FFF2-40B4-BE49-F238E27FC236}">
                <a16:creationId xmlns:a16="http://schemas.microsoft.com/office/drawing/2014/main" id="{68DD051B-27D5-45F6-9DB5-D1F41910314F}"/>
              </a:ext>
            </a:extLst>
          </p:cNvPr>
          <p:cNvSpPr txBox="1"/>
          <p:nvPr/>
        </p:nvSpPr>
        <p:spPr>
          <a:xfrm>
            <a:off x="4201240" y="10178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10" name="TextBox 109">
            <a:extLst>
              <a:ext uri="{FF2B5EF4-FFF2-40B4-BE49-F238E27FC236}">
                <a16:creationId xmlns:a16="http://schemas.microsoft.com/office/drawing/2014/main" id="{A8364E69-7399-4BA3-8C05-545860DF3317}"/>
              </a:ext>
            </a:extLst>
          </p:cNvPr>
          <p:cNvSpPr txBox="1"/>
          <p:nvPr/>
        </p:nvSpPr>
        <p:spPr>
          <a:xfrm>
            <a:off x="3801614" y="136330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111" name="TextBox 110">
            <a:extLst>
              <a:ext uri="{FF2B5EF4-FFF2-40B4-BE49-F238E27FC236}">
                <a16:creationId xmlns:a16="http://schemas.microsoft.com/office/drawing/2014/main" id="{2C7AA35A-E262-4B8B-9601-7F264EC5A72D}"/>
              </a:ext>
            </a:extLst>
          </p:cNvPr>
          <p:cNvSpPr txBox="1"/>
          <p:nvPr/>
        </p:nvSpPr>
        <p:spPr>
          <a:xfrm>
            <a:off x="4001427" y="136330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12" name="TextBox 111">
            <a:extLst>
              <a:ext uri="{FF2B5EF4-FFF2-40B4-BE49-F238E27FC236}">
                <a16:creationId xmlns:a16="http://schemas.microsoft.com/office/drawing/2014/main" id="{DF668875-5E54-45F6-94E4-C460C142E760}"/>
              </a:ext>
            </a:extLst>
          </p:cNvPr>
          <p:cNvSpPr txBox="1"/>
          <p:nvPr/>
        </p:nvSpPr>
        <p:spPr>
          <a:xfrm>
            <a:off x="4201240" y="136330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13" name="TextBox 112">
            <a:extLst>
              <a:ext uri="{FF2B5EF4-FFF2-40B4-BE49-F238E27FC236}">
                <a16:creationId xmlns:a16="http://schemas.microsoft.com/office/drawing/2014/main" id="{D0A27649-9EC5-4933-985F-6AE94476A270}"/>
              </a:ext>
            </a:extLst>
          </p:cNvPr>
          <p:cNvSpPr txBox="1"/>
          <p:nvPr/>
        </p:nvSpPr>
        <p:spPr>
          <a:xfrm>
            <a:off x="4401054" y="136330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114" name="TextBox 113">
            <a:extLst>
              <a:ext uri="{FF2B5EF4-FFF2-40B4-BE49-F238E27FC236}">
                <a16:creationId xmlns:a16="http://schemas.microsoft.com/office/drawing/2014/main" id="{BE9698F1-0361-4423-9F58-F9DBAF64A8C6}"/>
              </a:ext>
            </a:extLst>
          </p:cNvPr>
          <p:cNvSpPr txBox="1"/>
          <p:nvPr/>
        </p:nvSpPr>
        <p:spPr>
          <a:xfrm>
            <a:off x="3801614" y="17036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15" name="TextBox 114">
            <a:extLst>
              <a:ext uri="{FF2B5EF4-FFF2-40B4-BE49-F238E27FC236}">
                <a16:creationId xmlns:a16="http://schemas.microsoft.com/office/drawing/2014/main" id="{1B5823C6-D9C2-4874-924A-D732347E292A}"/>
              </a:ext>
            </a:extLst>
          </p:cNvPr>
          <p:cNvSpPr txBox="1"/>
          <p:nvPr/>
        </p:nvSpPr>
        <p:spPr>
          <a:xfrm>
            <a:off x="4001427" y="17036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16" name="TextBox 115">
            <a:extLst>
              <a:ext uri="{FF2B5EF4-FFF2-40B4-BE49-F238E27FC236}">
                <a16:creationId xmlns:a16="http://schemas.microsoft.com/office/drawing/2014/main" id="{C86B7F7B-58BB-44D4-934E-1893961D58C4}"/>
              </a:ext>
            </a:extLst>
          </p:cNvPr>
          <p:cNvSpPr txBox="1"/>
          <p:nvPr/>
        </p:nvSpPr>
        <p:spPr>
          <a:xfrm>
            <a:off x="4201240" y="17036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117" name="TextBox 116">
            <a:extLst>
              <a:ext uri="{FF2B5EF4-FFF2-40B4-BE49-F238E27FC236}">
                <a16:creationId xmlns:a16="http://schemas.microsoft.com/office/drawing/2014/main" id="{32543946-9036-4546-A161-F3FE91D039EF}"/>
              </a:ext>
            </a:extLst>
          </p:cNvPr>
          <p:cNvSpPr txBox="1"/>
          <p:nvPr/>
        </p:nvSpPr>
        <p:spPr>
          <a:xfrm>
            <a:off x="4401054" y="1703666"/>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cxnSp>
        <p:nvCxnSpPr>
          <p:cNvPr id="121" name="Straight Connector 120">
            <a:extLst>
              <a:ext uri="{FF2B5EF4-FFF2-40B4-BE49-F238E27FC236}">
                <a16:creationId xmlns:a16="http://schemas.microsoft.com/office/drawing/2014/main" id="{4A1275D7-3789-4AC7-9D17-CD865DFD1375}"/>
              </a:ext>
            </a:extLst>
          </p:cNvPr>
          <p:cNvCxnSpPr>
            <a:cxnSpLocks/>
          </p:cNvCxnSpPr>
          <p:nvPr/>
        </p:nvCxnSpPr>
        <p:spPr>
          <a:xfrm>
            <a:off x="2537017" y="4636161"/>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2B1B746-E540-4A74-8DC7-6E9E07FB367F}"/>
              </a:ext>
            </a:extLst>
          </p:cNvPr>
          <p:cNvCxnSpPr>
            <a:cxnSpLocks/>
          </p:cNvCxnSpPr>
          <p:nvPr/>
        </p:nvCxnSpPr>
        <p:spPr>
          <a:xfrm>
            <a:off x="2341437" y="4636161"/>
            <a:ext cx="0" cy="1266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4" name="Table 55">
            <a:extLst>
              <a:ext uri="{FF2B5EF4-FFF2-40B4-BE49-F238E27FC236}">
                <a16:creationId xmlns:a16="http://schemas.microsoft.com/office/drawing/2014/main" id="{4C95A888-A3D9-44C7-B4A1-431A35E80CB7}"/>
              </a:ext>
            </a:extLst>
          </p:cNvPr>
          <p:cNvGraphicFramePr>
            <a:graphicFrameLocks noGrp="1"/>
          </p:cNvGraphicFramePr>
          <p:nvPr>
            <p:extLst/>
          </p:nvPr>
        </p:nvGraphicFramePr>
        <p:xfrm>
          <a:off x="3763107" y="4708607"/>
          <a:ext cx="1084616" cy="1060712"/>
        </p:xfrm>
        <a:graphic>
          <a:graphicData uri="http://schemas.openxmlformats.org/drawingml/2006/table">
            <a:tbl>
              <a:tblPr firstRow="1" bandRow="1">
                <a:tableStyleId>{5C22544A-7EE6-4342-B048-85BDC9FD1C3A}</a:tableStyleId>
              </a:tblPr>
              <a:tblGrid>
                <a:gridCol w="271154">
                  <a:extLst>
                    <a:ext uri="{9D8B030D-6E8A-4147-A177-3AD203B41FA5}">
                      <a16:colId xmlns:a16="http://schemas.microsoft.com/office/drawing/2014/main" val="1514964140"/>
                    </a:ext>
                  </a:extLst>
                </a:gridCol>
                <a:gridCol w="271154">
                  <a:extLst>
                    <a:ext uri="{9D8B030D-6E8A-4147-A177-3AD203B41FA5}">
                      <a16:colId xmlns:a16="http://schemas.microsoft.com/office/drawing/2014/main" val="2519411397"/>
                    </a:ext>
                  </a:extLst>
                </a:gridCol>
                <a:gridCol w="271154">
                  <a:extLst>
                    <a:ext uri="{9D8B030D-6E8A-4147-A177-3AD203B41FA5}">
                      <a16:colId xmlns:a16="http://schemas.microsoft.com/office/drawing/2014/main" val="2445037331"/>
                    </a:ext>
                  </a:extLst>
                </a:gridCol>
                <a:gridCol w="271154">
                  <a:extLst>
                    <a:ext uri="{9D8B030D-6E8A-4147-A177-3AD203B41FA5}">
                      <a16:colId xmlns:a16="http://schemas.microsoft.com/office/drawing/2014/main" val="1790918797"/>
                    </a:ext>
                  </a:extLst>
                </a:gridCol>
              </a:tblGrid>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7505920"/>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6371233"/>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9508801"/>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912257"/>
                  </a:ext>
                </a:extLst>
              </a:tr>
            </a:tbl>
          </a:graphicData>
        </a:graphic>
      </p:graphicFrame>
      <p:sp>
        <p:nvSpPr>
          <p:cNvPr id="195" name="TextBox 194">
            <a:extLst>
              <a:ext uri="{FF2B5EF4-FFF2-40B4-BE49-F238E27FC236}">
                <a16:creationId xmlns:a16="http://schemas.microsoft.com/office/drawing/2014/main" id="{D8749CFA-C28E-4A27-A752-3CBE6A28CC49}"/>
              </a:ext>
            </a:extLst>
          </p:cNvPr>
          <p:cNvSpPr txBox="1"/>
          <p:nvPr/>
        </p:nvSpPr>
        <p:spPr>
          <a:xfrm>
            <a:off x="-13567" y="3853377"/>
            <a:ext cx="435119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different classes took the same English test.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Use the results to complete a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double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ordered stem &amp; leaf diagram.</a:t>
            </a:r>
          </a:p>
        </p:txBody>
      </p:sp>
      <p:sp>
        <p:nvSpPr>
          <p:cNvPr id="196" name="TextBox 195">
            <a:extLst>
              <a:ext uri="{FF2B5EF4-FFF2-40B4-BE49-F238E27FC236}">
                <a16:creationId xmlns:a16="http://schemas.microsoft.com/office/drawing/2014/main" id="{D4E0F5F5-91C0-4919-B580-102F690F41BD}"/>
              </a:ext>
            </a:extLst>
          </p:cNvPr>
          <p:cNvSpPr txBox="1"/>
          <p:nvPr/>
        </p:nvSpPr>
        <p:spPr>
          <a:xfrm>
            <a:off x="12330" y="5899857"/>
            <a:ext cx="473187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comments can you make about the results of the different classes?</a:t>
            </a:r>
          </a:p>
        </p:txBody>
      </p:sp>
      <p:grpSp>
        <p:nvGrpSpPr>
          <p:cNvPr id="205" name="Group 204">
            <a:extLst>
              <a:ext uri="{FF2B5EF4-FFF2-40B4-BE49-F238E27FC236}">
                <a16:creationId xmlns:a16="http://schemas.microsoft.com/office/drawing/2014/main" id="{9E5B57C5-651E-4847-B6EB-127CC2CD7E59}"/>
              </a:ext>
            </a:extLst>
          </p:cNvPr>
          <p:cNvGrpSpPr/>
          <p:nvPr/>
        </p:nvGrpSpPr>
        <p:grpSpPr>
          <a:xfrm>
            <a:off x="1663888" y="4322984"/>
            <a:ext cx="1672455" cy="286387"/>
            <a:chOff x="6243508" y="2447876"/>
            <a:chExt cx="1672455" cy="286387"/>
          </a:xfrm>
        </p:grpSpPr>
        <p:sp>
          <p:nvSpPr>
            <p:cNvPr id="199" name="TextBox 198">
              <a:extLst>
                <a:ext uri="{FF2B5EF4-FFF2-40B4-BE49-F238E27FC236}">
                  <a16:creationId xmlns:a16="http://schemas.microsoft.com/office/drawing/2014/main" id="{84B62841-AFC1-42A6-9403-66310DF67842}"/>
                </a:ext>
              </a:extLst>
            </p:cNvPr>
            <p:cNvSpPr txBox="1"/>
            <p:nvPr/>
          </p:nvSpPr>
          <p:spPr>
            <a:xfrm>
              <a:off x="6243508" y="2455789"/>
              <a:ext cx="44864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Key:</a:t>
              </a:r>
            </a:p>
          </p:txBody>
        </p:sp>
        <p:sp>
          <p:nvSpPr>
            <p:cNvPr id="200" name="TextBox 199">
              <a:extLst>
                <a:ext uri="{FF2B5EF4-FFF2-40B4-BE49-F238E27FC236}">
                  <a16:creationId xmlns:a16="http://schemas.microsoft.com/office/drawing/2014/main" id="{629CA9A7-A15E-4F1B-91EF-BF891C092ACA}"/>
                </a:ext>
              </a:extLst>
            </p:cNvPr>
            <p:cNvSpPr txBox="1"/>
            <p:nvPr/>
          </p:nvSpPr>
          <p:spPr>
            <a:xfrm>
              <a:off x="6599718" y="2457264"/>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01" name="TextBox 200">
              <a:extLst>
                <a:ext uri="{FF2B5EF4-FFF2-40B4-BE49-F238E27FC236}">
                  <a16:creationId xmlns:a16="http://schemas.microsoft.com/office/drawing/2014/main" id="{F9F7DCF0-9CBE-4970-B607-42F8CD2C3422}"/>
                </a:ext>
              </a:extLst>
            </p:cNvPr>
            <p:cNvSpPr txBox="1"/>
            <p:nvPr/>
          </p:nvSpPr>
          <p:spPr>
            <a:xfrm>
              <a:off x="6853522" y="2457264"/>
              <a:ext cx="26321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02" name="TextBox 201">
              <a:extLst>
                <a:ext uri="{FF2B5EF4-FFF2-40B4-BE49-F238E27FC236}">
                  <a16:creationId xmlns:a16="http://schemas.microsoft.com/office/drawing/2014/main" id="{C39926D8-5724-4C2F-8E94-367B131D747E}"/>
                </a:ext>
              </a:extLst>
            </p:cNvPr>
            <p:cNvSpPr txBox="1"/>
            <p:nvPr/>
          </p:nvSpPr>
          <p:spPr>
            <a:xfrm>
              <a:off x="7046622" y="2453268"/>
              <a:ext cx="86934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34 marks</a:t>
              </a:r>
            </a:p>
          </p:txBody>
        </p:sp>
        <p:sp>
          <p:nvSpPr>
            <p:cNvPr id="203" name="Rectangle 202">
              <a:extLst>
                <a:ext uri="{FF2B5EF4-FFF2-40B4-BE49-F238E27FC236}">
                  <a16:creationId xmlns:a16="http://schemas.microsoft.com/office/drawing/2014/main" id="{556000EF-8528-41BA-856B-F8B912E6E25A}"/>
                </a:ext>
              </a:extLst>
            </p:cNvPr>
            <p:cNvSpPr/>
            <p:nvPr/>
          </p:nvSpPr>
          <p:spPr>
            <a:xfrm>
              <a:off x="6304279" y="2447876"/>
              <a:ext cx="1546861" cy="280084"/>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4" name="Straight Connector 203">
              <a:extLst>
                <a:ext uri="{FF2B5EF4-FFF2-40B4-BE49-F238E27FC236}">
                  <a16:creationId xmlns:a16="http://schemas.microsoft.com/office/drawing/2014/main" id="{1A4D82AB-8AE0-4595-A563-5886B6A7B4BD}"/>
                </a:ext>
              </a:extLst>
            </p:cNvPr>
            <p:cNvCxnSpPr>
              <a:cxnSpLocks/>
            </p:cNvCxnSpPr>
            <p:nvPr/>
          </p:nvCxnSpPr>
          <p:spPr>
            <a:xfrm>
              <a:off x="6856452" y="2488516"/>
              <a:ext cx="0" cy="1911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253" name="Table 55">
            <a:extLst>
              <a:ext uri="{FF2B5EF4-FFF2-40B4-BE49-F238E27FC236}">
                <a16:creationId xmlns:a16="http://schemas.microsoft.com/office/drawing/2014/main" id="{DFE69EDA-5236-4536-A86E-3E31E56D64C6}"/>
              </a:ext>
            </a:extLst>
          </p:cNvPr>
          <p:cNvGraphicFramePr>
            <a:graphicFrameLocks noGrp="1"/>
          </p:cNvGraphicFramePr>
          <p:nvPr>
            <p:extLst/>
          </p:nvPr>
        </p:nvGraphicFramePr>
        <p:xfrm>
          <a:off x="123092" y="4708607"/>
          <a:ext cx="1084616" cy="1060712"/>
        </p:xfrm>
        <a:graphic>
          <a:graphicData uri="http://schemas.openxmlformats.org/drawingml/2006/table">
            <a:tbl>
              <a:tblPr firstRow="1" bandRow="1">
                <a:tableStyleId>{5C22544A-7EE6-4342-B048-85BDC9FD1C3A}</a:tableStyleId>
              </a:tblPr>
              <a:tblGrid>
                <a:gridCol w="271154">
                  <a:extLst>
                    <a:ext uri="{9D8B030D-6E8A-4147-A177-3AD203B41FA5}">
                      <a16:colId xmlns:a16="http://schemas.microsoft.com/office/drawing/2014/main" val="1514964140"/>
                    </a:ext>
                  </a:extLst>
                </a:gridCol>
                <a:gridCol w="271154">
                  <a:extLst>
                    <a:ext uri="{9D8B030D-6E8A-4147-A177-3AD203B41FA5}">
                      <a16:colId xmlns:a16="http://schemas.microsoft.com/office/drawing/2014/main" val="2519411397"/>
                    </a:ext>
                  </a:extLst>
                </a:gridCol>
                <a:gridCol w="271154">
                  <a:extLst>
                    <a:ext uri="{9D8B030D-6E8A-4147-A177-3AD203B41FA5}">
                      <a16:colId xmlns:a16="http://schemas.microsoft.com/office/drawing/2014/main" val="2445037331"/>
                    </a:ext>
                  </a:extLst>
                </a:gridCol>
                <a:gridCol w="271154">
                  <a:extLst>
                    <a:ext uri="{9D8B030D-6E8A-4147-A177-3AD203B41FA5}">
                      <a16:colId xmlns:a16="http://schemas.microsoft.com/office/drawing/2014/main" val="1790918797"/>
                    </a:ext>
                  </a:extLst>
                </a:gridCol>
              </a:tblGrid>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48</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38</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7505920"/>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6371233"/>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9508801"/>
                  </a:ext>
                </a:extLst>
              </a:tr>
              <a:tr h="265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912257"/>
                  </a:ext>
                </a:extLst>
              </a:tr>
            </a:tbl>
          </a:graphicData>
        </a:graphic>
      </p:graphicFrame>
      <p:sp>
        <p:nvSpPr>
          <p:cNvPr id="126" name="TextBox 125">
            <a:extLst>
              <a:ext uri="{FF2B5EF4-FFF2-40B4-BE49-F238E27FC236}">
                <a16:creationId xmlns:a16="http://schemas.microsoft.com/office/drawing/2014/main" id="{3C0B6AC9-BF6A-4F60-9B11-4A2835C0CE56}"/>
              </a:ext>
            </a:extLst>
          </p:cNvPr>
          <p:cNvSpPr txBox="1"/>
          <p:nvPr/>
        </p:nvSpPr>
        <p:spPr>
          <a:xfrm>
            <a:off x="2315368" y="465826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30" name="TextBox 129">
            <a:extLst>
              <a:ext uri="{FF2B5EF4-FFF2-40B4-BE49-F238E27FC236}">
                <a16:creationId xmlns:a16="http://schemas.microsoft.com/office/drawing/2014/main" id="{950BFD7E-54B1-4353-9EF7-C76C74411014}"/>
              </a:ext>
            </a:extLst>
          </p:cNvPr>
          <p:cNvSpPr txBox="1"/>
          <p:nvPr/>
        </p:nvSpPr>
        <p:spPr>
          <a:xfrm>
            <a:off x="2514758" y="465826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52" name="TextBox 151">
            <a:extLst>
              <a:ext uri="{FF2B5EF4-FFF2-40B4-BE49-F238E27FC236}">
                <a16:creationId xmlns:a16="http://schemas.microsoft.com/office/drawing/2014/main" id="{32945558-98AD-4F4F-B69B-8D04A91C8532}"/>
              </a:ext>
            </a:extLst>
          </p:cNvPr>
          <p:cNvSpPr txBox="1"/>
          <p:nvPr/>
        </p:nvSpPr>
        <p:spPr>
          <a:xfrm>
            <a:off x="1517808" y="465826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153" name="TextBox 152">
            <a:extLst>
              <a:ext uri="{FF2B5EF4-FFF2-40B4-BE49-F238E27FC236}">
                <a16:creationId xmlns:a16="http://schemas.microsoft.com/office/drawing/2014/main" id="{0384A687-0FF8-4B4C-96B8-719A45FF20FC}"/>
              </a:ext>
            </a:extLst>
          </p:cNvPr>
          <p:cNvSpPr txBox="1"/>
          <p:nvPr/>
        </p:nvSpPr>
        <p:spPr>
          <a:xfrm>
            <a:off x="1717198" y="465826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54" name="TextBox 153">
            <a:extLst>
              <a:ext uri="{FF2B5EF4-FFF2-40B4-BE49-F238E27FC236}">
                <a16:creationId xmlns:a16="http://schemas.microsoft.com/office/drawing/2014/main" id="{ED38AA26-9DFE-49BD-8BA1-B45E59706A67}"/>
              </a:ext>
            </a:extLst>
          </p:cNvPr>
          <p:cNvSpPr txBox="1"/>
          <p:nvPr/>
        </p:nvSpPr>
        <p:spPr>
          <a:xfrm>
            <a:off x="1916588" y="465826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55" name="TextBox 154">
            <a:extLst>
              <a:ext uri="{FF2B5EF4-FFF2-40B4-BE49-F238E27FC236}">
                <a16:creationId xmlns:a16="http://schemas.microsoft.com/office/drawing/2014/main" id="{CFFFBE5E-9195-4CC9-A084-948417384E1B}"/>
              </a:ext>
            </a:extLst>
          </p:cNvPr>
          <p:cNvSpPr txBox="1"/>
          <p:nvPr/>
        </p:nvSpPr>
        <p:spPr>
          <a:xfrm>
            <a:off x="2115978" y="465826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59" name="TextBox 258">
            <a:extLst>
              <a:ext uri="{FF2B5EF4-FFF2-40B4-BE49-F238E27FC236}">
                <a16:creationId xmlns:a16="http://schemas.microsoft.com/office/drawing/2014/main" id="{9DF33059-9744-42A1-94E6-890C64AB4A1A}"/>
              </a:ext>
            </a:extLst>
          </p:cNvPr>
          <p:cNvSpPr txBox="1"/>
          <p:nvPr/>
        </p:nvSpPr>
        <p:spPr>
          <a:xfrm>
            <a:off x="1318418" y="465826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cxnSp>
        <p:nvCxnSpPr>
          <p:cNvPr id="123" name="Straight Connector 122">
            <a:extLst>
              <a:ext uri="{FF2B5EF4-FFF2-40B4-BE49-F238E27FC236}">
                <a16:creationId xmlns:a16="http://schemas.microsoft.com/office/drawing/2014/main" id="{58F918AE-5872-4AF7-88F9-8E6C02E9BE0C}"/>
              </a:ext>
            </a:extLst>
          </p:cNvPr>
          <p:cNvCxnSpPr>
            <a:cxnSpLocks/>
          </p:cNvCxnSpPr>
          <p:nvPr/>
        </p:nvCxnSpPr>
        <p:spPr>
          <a:xfrm>
            <a:off x="1351280" y="4907277"/>
            <a:ext cx="2194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TextBox 265">
            <a:extLst>
              <a:ext uri="{FF2B5EF4-FFF2-40B4-BE49-F238E27FC236}">
                <a16:creationId xmlns:a16="http://schemas.microsoft.com/office/drawing/2014/main" id="{F3BAF913-D576-49C4-BBF7-272A60C721F3}"/>
              </a:ext>
            </a:extLst>
          </p:cNvPr>
          <p:cNvSpPr txBox="1"/>
          <p:nvPr/>
        </p:nvSpPr>
        <p:spPr>
          <a:xfrm>
            <a:off x="2315368" y="489702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67" name="TextBox 266">
            <a:extLst>
              <a:ext uri="{FF2B5EF4-FFF2-40B4-BE49-F238E27FC236}">
                <a16:creationId xmlns:a16="http://schemas.microsoft.com/office/drawing/2014/main" id="{6E6E9A1D-3765-45D2-8CFF-9E362182AE3F}"/>
              </a:ext>
            </a:extLst>
          </p:cNvPr>
          <p:cNvSpPr txBox="1"/>
          <p:nvPr/>
        </p:nvSpPr>
        <p:spPr>
          <a:xfrm>
            <a:off x="2514758" y="489702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68" name="TextBox 267">
            <a:extLst>
              <a:ext uri="{FF2B5EF4-FFF2-40B4-BE49-F238E27FC236}">
                <a16:creationId xmlns:a16="http://schemas.microsoft.com/office/drawing/2014/main" id="{204F0151-0F74-4358-8426-31DFC070067C}"/>
              </a:ext>
            </a:extLst>
          </p:cNvPr>
          <p:cNvSpPr txBox="1"/>
          <p:nvPr/>
        </p:nvSpPr>
        <p:spPr>
          <a:xfrm>
            <a:off x="2714148" y="489702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71" name="TextBox 270">
            <a:extLst>
              <a:ext uri="{FF2B5EF4-FFF2-40B4-BE49-F238E27FC236}">
                <a16:creationId xmlns:a16="http://schemas.microsoft.com/office/drawing/2014/main" id="{78F330D3-9CE0-4D6F-930D-3EBB9FD62692}"/>
              </a:ext>
            </a:extLst>
          </p:cNvPr>
          <p:cNvSpPr txBox="1"/>
          <p:nvPr/>
        </p:nvSpPr>
        <p:spPr>
          <a:xfrm>
            <a:off x="1517808" y="489702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272" name="TextBox 271">
            <a:extLst>
              <a:ext uri="{FF2B5EF4-FFF2-40B4-BE49-F238E27FC236}">
                <a16:creationId xmlns:a16="http://schemas.microsoft.com/office/drawing/2014/main" id="{741C1531-59E6-483F-8C09-9C254D07560D}"/>
              </a:ext>
            </a:extLst>
          </p:cNvPr>
          <p:cNvSpPr txBox="1"/>
          <p:nvPr/>
        </p:nvSpPr>
        <p:spPr>
          <a:xfrm>
            <a:off x="1717198" y="489702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273" name="TextBox 272">
            <a:extLst>
              <a:ext uri="{FF2B5EF4-FFF2-40B4-BE49-F238E27FC236}">
                <a16:creationId xmlns:a16="http://schemas.microsoft.com/office/drawing/2014/main" id="{F571C80C-F3F4-4AAF-ABCB-FABCCE4DA882}"/>
              </a:ext>
            </a:extLst>
          </p:cNvPr>
          <p:cNvSpPr txBox="1"/>
          <p:nvPr/>
        </p:nvSpPr>
        <p:spPr>
          <a:xfrm>
            <a:off x="1916588" y="489702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274" name="TextBox 273">
            <a:extLst>
              <a:ext uri="{FF2B5EF4-FFF2-40B4-BE49-F238E27FC236}">
                <a16:creationId xmlns:a16="http://schemas.microsoft.com/office/drawing/2014/main" id="{F9482212-98C2-41CC-AEB6-DD1942987EBD}"/>
              </a:ext>
            </a:extLst>
          </p:cNvPr>
          <p:cNvSpPr txBox="1"/>
          <p:nvPr/>
        </p:nvSpPr>
        <p:spPr>
          <a:xfrm>
            <a:off x="2115978" y="489702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cxnSp>
        <p:nvCxnSpPr>
          <p:cNvPr id="277" name="Straight Connector 276">
            <a:extLst>
              <a:ext uri="{FF2B5EF4-FFF2-40B4-BE49-F238E27FC236}">
                <a16:creationId xmlns:a16="http://schemas.microsoft.com/office/drawing/2014/main" id="{B407C5EE-4DEA-4632-AFD8-DB067C3D9988}"/>
              </a:ext>
            </a:extLst>
          </p:cNvPr>
          <p:cNvCxnSpPr>
            <a:cxnSpLocks/>
          </p:cNvCxnSpPr>
          <p:nvPr/>
        </p:nvCxnSpPr>
        <p:spPr>
          <a:xfrm>
            <a:off x="1351280" y="5146037"/>
            <a:ext cx="2194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90045E00-16E2-4F54-BDC8-E4F19D9F122E}"/>
              </a:ext>
            </a:extLst>
          </p:cNvPr>
          <p:cNvSpPr txBox="1"/>
          <p:nvPr/>
        </p:nvSpPr>
        <p:spPr>
          <a:xfrm>
            <a:off x="2315368" y="513578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280" name="TextBox 279">
            <a:extLst>
              <a:ext uri="{FF2B5EF4-FFF2-40B4-BE49-F238E27FC236}">
                <a16:creationId xmlns:a16="http://schemas.microsoft.com/office/drawing/2014/main" id="{8752CE82-72EF-4A3E-9A53-82A416B1D1AD}"/>
              </a:ext>
            </a:extLst>
          </p:cNvPr>
          <p:cNvSpPr txBox="1"/>
          <p:nvPr/>
        </p:nvSpPr>
        <p:spPr>
          <a:xfrm>
            <a:off x="2514758" y="513578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81" name="TextBox 280">
            <a:extLst>
              <a:ext uri="{FF2B5EF4-FFF2-40B4-BE49-F238E27FC236}">
                <a16:creationId xmlns:a16="http://schemas.microsoft.com/office/drawing/2014/main" id="{0F35D82B-C5D9-47BB-B2A2-5B8F08782AC4}"/>
              </a:ext>
            </a:extLst>
          </p:cNvPr>
          <p:cNvSpPr txBox="1"/>
          <p:nvPr/>
        </p:nvSpPr>
        <p:spPr>
          <a:xfrm>
            <a:off x="2714148" y="513578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82" name="TextBox 281">
            <a:extLst>
              <a:ext uri="{FF2B5EF4-FFF2-40B4-BE49-F238E27FC236}">
                <a16:creationId xmlns:a16="http://schemas.microsoft.com/office/drawing/2014/main" id="{5780180A-E25C-4E07-B8B7-B2EA4F0AA6E4}"/>
              </a:ext>
            </a:extLst>
          </p:cNvPr>
          <p:cNvSpPr txBox="1"/>
          <p:nvPr/>
        </p:nvSpPr>
        <p:spPr>
          <a:xfrm>
            <a:off x="2913538" y="513578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283" name="TextBox 282">
            <a:extLst>
              <a:ext uri="{FF2B5EF4-FFF2-40B4-BE49-F238E27FC236}">
                <a16:creationId xmlns:a16="http://schemas.microsoft.com/office/drawing/2014/main" id="{E54C0E9E-231F-4189-B256-C2FD64BC7993}"/>
              </a:ext>
            </a:extLst>
          </p:cNvPr>
          <p:cNvSpPr txBox="1"/>
          <p:nvPr/>
        </p:nvSpPr>
        <p:spPr>
          <a:xfrm>
            <a:off x="3112928" y="513578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285" name="TextBox 284">
            <a:extLst>
              <a:ext uri="{FF2B5EF4-FFF2-40B4-BE49-F238E27FC236}">
                <a16:creationId xmlns:a16="http://schemas.microsoft.com/office/drawing/2014/main" id="{EA718AE2-7DD3-45B3-BD88-E10E94597081}"/>
              </a:ext>
            </a:extLst>
          </p:cNvPr>
          <p:cNvSpPr txBox="1"/>
          <p:nvPr/>
        </p:nvSpPr>
        <p:spPr>
          <a:xfrm>
            <a:off x="1717198" y="513578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286" name="TextBox 285">
            <a:extLst>
              <a:ext uri="{FF2B5EF4-FFF2-40B4-BE49-F238E27FC236}">
                <a16:creationId xmlns:a16="http://schemas.microsoft.com/office/drawing/2014/main" id="{44FF61DB-F977-4809-8BDD-53AD5B0816A2}"/>
              </a:ext>
            </a:extLst>
          </p:cNvPr>
          <p:cNvSpPr txBox="1"/>
          <p:nvPr/>
        </p:nvSpPr>
        <p:spPr>
          <a:xfrm>
            <a:off x="1916588" y="513578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287" name="TextBox 286">
            <a:extLst>
              <a:ext uri="{FF2B5EF4-FFF2-40B4-BE49-F238E27FC236}">
                <a16:creationId xmlns:a16="http://schemas.microsoft.com/office/drawing/2014/main" id="{9109DEA4-2C13-4D68-829E-A65A5B9EBB95}"/>
              </a:ext>
            </a:extLst>
          </p:cNvPr>
          <p:cNvSpPr txBox="1"/>
          <p:nvPr/>
        </p:nvSpPr>
        <p:spPr>
          <a:xfrm>
            <a:off x="2115978" y="513578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cxnSp>
        <p:nvCxnSpPr>
          <p:cNvPr id="290" name="Straight Connector 289">
            <a:extLst>
              <a:ext uri="{FF2B5EF4-FFF2-40B4-BE49-F238E27FC236}">
                <a16:creationId xmlns:a16="http://schemas.microsoft.com/office/drawing/2014/main" id="{8601C5A1-9407-4DA1-8B2C-11CDEA50090D}"/>
              </a:ext>
            </a:extLst>
          </p:cNvPr>
          <p:cNvCxnSpPr>
            <a:cxnSpLocks/>
          </p:cNvCxnSpPr>
          <p:nvPr/>
        </p:nvCxnSpPr>
        <p:spPr>
          <a:xfrm>
            <a:off x="1351280" y="5384797"/>
            <a:ext cx="2194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TextBox 291">
            <a:extLst>
              <a:ext uri="{FF2B5EF4-FFF2-40B4-BE49-F238E27FC236}">
                <a16:creationId xmlns:a16="http://schemas.microsoft.com/office/drawing/2014/main" id="{8C2C6122-CACF-4806-9698-0E14DB7B1710}"/>
              </a:ext>
            </a:extLst>
          </p:cNvPr>
          <p:cNvSpPr txBox="1"/>
          <p:nvPr/>
        </p:nvSpPr>
        <p:spPr>
          <a:xfrm>
            <a:off x="2315368" y="537454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293" name="TextBox 292">
            <a:extLst>
              <a:ext uri="{FF2B5EF4-FFF2-40B4-BE49-F238E27FC236}">
                <a16:creationId xmlns:a16="http://schemas.microsoft.com/office/drawing/2014/main" id="{0563F424-8714-4D90-8846-B3A26F30C923}"/>
              </a:ext>
            </a:extLst>
          </p:cNvPr>
          <p:cNvSpPr txBox="1"/>
          <p:nvPr/>
        </p:nvSpPr>
        <p:spPr>
          <a:xfrm>
            <a:off x="2514758" y="537454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94" name="TextBox 293">
            <a:extLst>
              <a:ext uri="{FF2B5EF4-FFF2-40B4-BE49-F238E27FC236}">
                <a16:creationId xmlns:a16="http://schemas.microsoft.com/office/drawing/2014/main" id="{840B5C99-6D7F-49BD-9FBD-37FBFD3D617E}"/>
              </a:ext>
            </a:extLst>
          </p:cNvPr>
          <p:cNvSpPr txBox="1"/>
          <p:nvPr/>
        </p:nvSpPr>
        <p:spPr>
          <a:xfrm>
            <a:off x="2714148" y="537454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95" name="TextBox 294">
            <a:extLst>
              <a:ext uri="{FF2B5EF4-FFF2-40B4-BE49-F238E27FC236}">
                <a16:creationId xmlns:a16="http://schemas.microsoft.com/office/drawing/2014/main" id="{AA26E068-E491-4216-A915-4891CFC2F6D0}"/>
              </a:ext>
            </a:extLst>
          </p:cNvPr>
          <p:cNvSpPr txBox="1"/>
          <p:nvPr/>
        </p:nvSpPr>
        <p:spPr>
          <a:xfrm>
            <a:off x="2913538" y="537454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96" name="TextBox 295">
            <a:extLst>
              <a:ext uri="{FF2B5EF4-FFF2-40B4-BE49-F238E27FC236}">
                <a16:creationId xmlns:a16="http://schemas.microsoft.com/office/drawing/2014/main" id="{858342C1-2D21-4EF1-BA92-1A60791E7542}"/>
              </a:ext>
            </a:extLst>
          </p:cNvPr>
          <p:cNvSpPr txBox="1"/>
          <p:nvPr/>
        </p:nvSpPr>
        <p:spPr>
          <a:xfrm>
            <a:off x="3112928" y="537454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299" name="TextBox 298">
            <a:extLst>
              <a:ext uri="{FF2B5EF4-FFF2-40B4-BE49-F238E27FC236}">
                <a16:creationId xmlns:a16="http://schemas.microsoft.com/office/drawing/2014/main" id="{8D421AA9-0E80-4540-809A-1DCD6A28DA24}"/>
              </a:ext>
            </a:extLst>
          </p:cNvPr>
          <p:cNvSpPr txBox="1"/>
          <p:nvPr/>
        </p:nvSpPr>
        <p:spPr>
          <a:xfrm>
            <a:off x="1916588" y="537454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300" name="TextBox 299">
            <a:extLst>
              <a:ext uri="{FF2B5EF4-FFF2-40B4-BE49-F238E27FC236}">
                <a16:creationId xmlns:a16="http://schemas.microsoft.com/office/drawing/2014/main" id="{BAAEA444-BFF7-42CA-B145-F9FFA30B9AFC}"/>
              </a:ext>
            </a:extLst>
          </p:cNvPr>
          <p:cNvSpPr txBox="1"/>
          <p:nvPr/>
        </p:nvSpPr>
        <p:spPr>
          <a:xfrm>
            <a:off x="2115978" y="537454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302" name="TextBox 301">
            <a:extLst>
              <a:ext uri="{FF2B5EF4-FFF2-40B4-BE49-F238E27FC236}">
                <a16:creationId xmlns:a16="http://schemas.microsoft.com/office/drawing/2014/main" id="{AAEBBC2D-1D65-40CC-A66D-A95AEAFAF1B9}"/>
              </a:ext>
            </a:extLst>
          </p:cNvPr>
          <p:cNvSpPr txBox="1"/>
          <p:nvPr/>
        </p:nvSpPr>
        <p:spPr>
          <a:xfrm>
            <a:off x="3312318" y="537454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cxnSp>
        <p:nvCxnSpPr>
          <p:cNvPr id="303" name="Straight Connector 302">
            <a:extLst>
              <a:ext uri="{FF2B5EF4-FFF2-40B4-BE49-F238E27FC236}">
                <a16:creationId xmlns:a16="http://schemas.microsoft.com/office/drawing/2014/main" id="{BC8024C6-592C-40CD-B6E3-5AB4AA5DE144}"/>
              </a:ext>
            </a:extLst>
          </p:cNvPr>
          <p:cNvCxnSpPr>
            <a:cxnSpLocks/>
          </p:cNvCxnSpPr>
          <p:nvPr/>
        </p:nvCxnSpPr>
        <p:spPr>
          <a:xfrm>
            <a:off x="1351280" y="5623557"/>
            <a:ext cx="2194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TextBox 304">
            <a:extLst>
              <a:ext uri="{FF2B5EF4-FFF2-40B4-BE49-F238E27FC236}">
                <a16:creationId xmlns:a16="http://schemas.microsoft.com/office/drawing/2014/main" id="{3566ABC7-F299-4395-9C78-5B8D471F5414}"/>
              </a:ext>
            </a:extLst>
          </p:cNvPr>
          <p:cNvSpPr txBox="1"/>
          <p:nvPr/>
        </p:nvSpPr>
        <p:spPr>
          <a:xfrm>
            <a:off x="2315368" y="561330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306" name="TextBox 305">
            <a:extLst>
              <a:ext uri="{FF2B5EF4-FFF2-40B4-BE49-F238E27FC236}">
                <a16:creationId xmlns:a16="http://schemas.microsoft.com/office/drawing/2014/main" id="{437364FF-45A0-45FE-A867-F941A0D6F1DC}"/>
              </a:ext>
            </a:extLst>
          </p:cNvPr>
          <p:cNvSpPr txBox="1"/>
          <p:nvPr/>
        </p:nvSpPr>
        <p:spPr>
          <a:xfrm>
            <a:off x="2514758" y="561330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307" name="TextBox 306">
            <a:extLst>
              <a:ext uri="{FF2B5EF4-FFF2-40B4-BE49-F238E27FC236}">
                <a16:creationId xmlns:a16="http://schemas.microsoft.com/office/drawing/2014/main" id="{16880446-49CE-42F5-A207-3938BB3F9844}"/>
              </a:ext>
            </a:extLst>
          </p:cNvPr>
          <p:cNvSpPr txBox="1"/>
          <p:nvPr/>
        </p:nvSpPr>
        <p:spPr>
          <a:xfrm>
            <a:off x="2714148" y="561330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308" name="TextBox 307">
            <a:extLst>
              <a:ext uri="{FF2B5EF4-FFF2-40B4-BE49-F238E27FC236}">
                <a16:creationId xmlns:a16="http://schemas.microsoft.com/office/drawing/2014/main" id="{800CE462-F675-455F-A229-264276C1CEE8}"/>
              </a:ext>
            </a:extLst>
          </p:cNvPr>
          <p:cNvSpPr txBox="1"/>
          <p:nvPr/>
        </p:nvSpPr>
        <p:spPr>
          <a:xfrm>
            <a:off x="2913538" y="561330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309" name="TextBox 308">
            <a:extLst>
              <a:ext uri="{FF2B5EF4-FFF2-40B4-BE49-F238E27FC236}">
                <a16:creationId xmlns:a16="http://schemas.microsoft.com/office/drawing/2014/main" id="{E2A06DCB-21BC-4CA9-8F84-8AAF40E4E13D}"/>
              </a:ext>
            </a:extLst>
          </p:cNvPr>
          <p:cNvSpPr txBox="1"/>
          <p:nvPr/>
        </p:nvSpPr>
        <p:spPr>
          <a:xfrm>
            <a:off x="3112928" y="561330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312" name="TextBox 311">
            <a:extLst>
              <a:ext uri="{FF2B5EF4-FFF2-40B4-BE49-F238E27FC236}">
                <a16:creationId xmlns:a16="http://schemas.microsoft.com/office/drawing/2014/main" id="{C0DD1D92-81D2-4D33-A8AE-8A8FD81F96CA}"/>
              </a:ext>
            </a:extLst>
          </p:cNvPr>
          <p:cNvSpPr txBox="1"/>
          <p:nvPr/>
        </p:nvSpPr>
        <p:spPr>
          <a:xfrm>
            <a:off x="1916588" y="561330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313" name="TextBox 312">
            <a:extLst>
              <a:ext uri="{FF2B5EF4-FFF2-40B4-BE49-F238E27FC236}">
                <a16:creationId xmlns:a16="http://schemas.microsoft.com/office/drawing/2014/main" id="{5159FECD-69A7-4F46-A313-2F2758421699}"/>
              </a:ext>
            </a:extLst>
          </p:cNvPr>
          <p:cNvSpPr txBox="1"/>
          <p:nvPr/>
        </p:nvSpPr>
        <p:spPr>
          <a:xfrm>
            <a:off x="2115978" y="5613308"/>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318" name="TextBox 317">
            <a:extLst>
              <a:ext uri="{FF2B5EF4-FFF2-40B4-BE49-F238E27FC236}">
                <a16:creationId xmlns:a16="http://schemas.microsoft.com/office/drawing/2014/main" id="{179D6E11-12DA-46B7-8600-D30CFF7128F9}"/>
              </a:ext>
            </a:extLst>
          </p:cNvPr>
          <p:cNvSpPr txBox="1"/>
          <p:nvPr/>
        </p:nvSpPr>
        <p:spPr>
          <a:xfrm>
            <a:off x="341876" y="4488716"/>
            <a:ext cx="63030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Class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A</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9" name="TextBox 318">
            <a:extLst>
              <a:ext uri="{FF2B5EF4-FFF2-40B4-BE49-F238E27FC236}">
                <a16:creationId xmlns:a16="http://schemas.microsoft.com/office/drawing/2014/main" id="{FB458303-E27A-475F-9898-4FC185A73B31}"/>
              </a:ext>
            </a:extLst>
          </p:cNvPr>
          <p:cNvSpPr txBox="1"/>
          <p:nvPr/>
        </p:nvSpPr>
        <p:spPr>
          <a:xfrm>
            <a:off x="3981188" y="4488716"/>
            <a:ext cx="63030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Class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B</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20" name="Straight Connector 319">
            <a:extLst>
              <a:ext uri="{FF2B5EF4-FFF2-40B4-BE49-F238E27FC236}">
                <a16:creationId xmlns:a16="http://schemas.microsoft.com/office/drawing/2014/main" id="{B2A9EDD4-7255-4704-A128-3A45D54CDB18}"/>
              </a:ext>
            </a:extLst>
          </p:cNvPr>
          <p:cNvCxnSpPr>
            <a:cxnSpLocks/>
          </p:cNvCxnSpPr>
          <p:nvPr/>
        </p:nvCxnSpPr>
        <p:spPr>
          <a:xfrm flipH="1">
            <a:off x="208672" y="6551345"/>
            <a:ext cx="445125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984B433-F7EC-4E96-8F9C-5071A5E5DC37}"/>
              </a:ext>
            </a:extLst>
          </p:cNvPr>
          <p:cNvCxnSpPr>
            <a:cxnSpLocks/>
          </p:cNvCxnSpPr>
          <p:nvPr/>
        </p:nvCxnSpPr>
        <p:spPr>
          <a:xfrm flipH="1">
            <a:off x="208672" y="6806224"/>
            <a:ext cx="445125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4CB3826A-8023-4699-8FEC-9BEF75132EB6}"/>
              </a:ext>
            </a:extLst>
          </p:cNvPr>
          <p:cNvCxnSpPr>
            <a:cxnSpLocks/>
          </p:cNvCxnSpPr>
          <p:nvPr/>
        </p:nvCxnSpPr>
        <p:spPr>
          <a:xfrm flipH="1">
            <a:off x="208672" y="6296465"/>
            <a:ext cx="445125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25" name="TextBox 324">
            <a:extLst>
              <a:ext uri="{FF2B5EF4-FFF2-40B4-BE49-F238E27FC236}">
                <a16:creationId xmlns:a16="http://schemas.microsoft.com/office/drawing/2014/main" id="{959A2D65-5AD6-4520-A7E7-10F4FDEF6B22}"/>
              </a:ext>
            </a:extLst>
          </p:cNvPr>
          <p:cNvSpPr txBox="1"/>
          <p:nvPr/>
        </p:nvSpPr>
        <p:spPr>
          <a:xfrm>
            <a:off x="3067554" y="249106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326" name="TextBox 325">
            <a:extLst>
              <a:ext uri="{FF2B5EF4-FFF2-40B4-BE49-F238E27FC236}">
                <a16:creationId xmlns:a16="http://schemas.microsoft.com/office/drawing/2014/main" id="{E819A44A-8B5C-4B4D-88ED-672512C35385}"/>
              </a:ext>
            </a:extLst>
          </p:cNvPr>
          <p:cNvSpPr txBox="1"/>
          <p:nvPr/>
        </p:nvSpPr>
        <p:spPr>
          <a:xfrm>
            <a:off x="3082794" y="3181947"/>
            <a:ext cx="2632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331" name="TextBox 330">
            <a:extLst>
              <a:ext uri="{FF2B5EF4-FFF2-40B4-BE49-F238E27FC236}">
                <a16:creationId xmlns:a16="http://schemas.microsoft.com/office/drawing/2014/main" id="{6A846A2E-8BCF-4363-9AE9-15E09FD0ED4A}"/>
              </a:ext>
            </a:extLst>
          </p:cNvPr>
          <p:cNvSpPr txBox="1"/>
          <p:nvPr/>
        </p:nvSpPr>
        <p:spPr>
          <a:xfrm>
            <a:off x="202830" y="6269134"/>
            <a:ext cx="177632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Class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Modal score = 64</a:t>
            </a:r>
          </a:p>
        </p:txBody>
      </p:sp>
      <p:sp>
        <p:nvSpPr>
          <p:cNvPr id="332" name="TextBox 331">
            <a:extLst>
              <a:ext uri="{FF2B5EF4-FFF2-40B4-BE49-F238E27FC236}">
                <a16:creationId xmlns:a16="http://schemas.microsoft.com/office/drawing/2014/main" id="{60BA987C-19CA-4408-8838-6942E6D81115}"/>
              </a:ext>
            </a:extLst>
          </p:cNvPr>
          <p:cNvSpPr txBox="1"/>
          <p:nvPr/>
        </p:nvSpPr>
        <p:spPr>
          <a:xfrm>
            <a:off x="202830" y="6543454"/>
            <a:ext cx="176990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Class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Modal score = 51</a:t>
            </a:r>
          </a:p>
        </p:txBody>
      </p:sp>
      <p:sp>
        <p:nvSpPr>
          <p:cNvPr id="333" name="TextBox 332">
            <a:extLst>
              <a:ext uri="{FF2B5EF4-FFF2-40B4-BE49-F238E27FC236}">
                <a16:creationId xmlns:a16="http://schemas.microsoft.com/office/drawing/2014/main" id="{A24367DD-64B7-4452-AC1E-62BAE45F303E}"/>
              </a:ext>
            </a:extLst>
          </p:cNvPr>
          <p:cNvSpPr txBox="1"/>
          <p:nvPr/>
        </p:nvSpPr>
        <p:spPr>
          <a:xfrm>
            <a:off x="2149740" y="6067204"/>
            <a:ext cx="177952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Class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generally better</a:t>
            </a:r>
          </a:p>
        </p:txBody>
      </p:sp>
      <p:sp>
        <p:nvSpPr>
          <p:cNvPr id="334" name="TextBox 333">
            <a:extLst>
              <a:ext uri="{FF2B5EF4-FFF2-40B4-BE49-F238E27FC236}">
                <a16:creationId xmlns:a16="http://schemas.microsoft.com/office/drawing/2014/main" id="{244B5B38-3286-4FF2-8963-3632D5CE3839}"/>
              </a:ext>
            </a:extLst>
          </p:cNvPr>
          <p:cNvSpPr txBox="1"/>
          <p:nvPr/>
        </p:nvSpPr>
        <p:spPr>
          <a:xfrm>
            <a:off x="2149740" y="6322474"/>
            <a:ext cx="159825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Class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highest score</a:t>
            </a:r>
          </a:p>
        </p:txBody>
      </p:sp>
      <p:sp>
        <p:nvSpPr>
          <p:cNvPr id="335" name="TextBox 334">
            <a:extLst>
              <a:ext uri="{FF2B5EF4-FFF2-40B4-BE49-F238E27FC236}">
                <a16:creationId xmlns:a16="http://schemas.microsoft.com/office/drawing/2014/main" id="{89829568-9F3A-4162-876B-3F45FA04243A}"/>
              </a:ext>
            </a:extLst>
          </p:cNvPr>
          <p:cNvSpPr txBox="1"/>
          <p:nvPr/>
        </p:nvSpPr>
        <p:spPr>
          <a:xfrm>
            <a:off x="2149740" y="6554884"/>
            <a:ext cx="159152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Class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lowest score</a:t>
            </a:r>
          </a:p>
        </p:txBody>
      </p:sp>
      <p:pic>
        <p:nvPicPr>
          <p:cNvPr id="159" name="Picture 158">
            <a:extLst>
              <a:ext uri="{FF2B5EF4-FFF2-40B4-BE49-F238E27FC236}">
                <a16:creationId xmlns:a16="http://schemas.microsoft.com/office/drawing/2014/main" id="{B171D68F-6056-4BE4-8AF6-BD593886C8BC}"/>
              </a:ext>
            </a:extLst>
          </p:cNvPr>
          <p:cNvPicPr>
            <a:picLocks noChangeAspect="1"/>
          </p:cNvPicPr>
          <p:nvPr/>
        </p:nvPicPr>
        <p:blipFill>
          <a:blip r:embed="rId4"/>
          <a:stretch>
            <a:fillRect/>
          </a:stretch>
        </p:blipFill>
        <p:spPr>
          <a:xfrm>
            <a:off x="5036452" y="-2793"/>
            <a:ext cx="4869922" cy="3334904"/>
          </a:xfrm>
          <a:prstGeom prst="rect">
            <a:avLst/>
          </a:prstGeom>
        </p:spPr>
      </p:pic>
      <p:pic>
        <p:nvPicPr>
          <p:cNvPr id="160" name="Picture 159">
            <a:extLst>
              <a:ext uri="{FF2B5EF4-FFF2-40B4-BE49-F238E27FC236}">
                <a16:creationId xmlns:a16="http://schemas.microsoft.com/office/drawing/2014/main" id="{40C1A1B9-7FFD-4AF4-914D-23014CE2AB62}"/>
              </a:ext>
            </a:extLst>
          </p:cNvPr>
          <p:cNvPicPr>
            <a:picLocks noChangeAspect="1"/>
          </p:cNvPicPr>
          <p:nvPr/>
        </p:nvPicPr>
        <p:blipFill>
          <a:blip r:embed="rId5"/>
          <a:stretch>
            <a:fillRect/>
          </a:stretch>
        </p:blipFill>
        <p:spPr>
          <a:xfrm>
            <a:off x="4892279" y="3346258"/>
            <a:ext cx="5186906" cy="3684448"/>
          </a:xfrm>
          <a:prstGeom prst="rect">
            <a:avLst/>
          </a:prstGeom>
        </p:spPr>
      </p:pic>
    </p:spTree>
    <p:extLst>
      <p:ext uri="{BB962C8B-B14F-4D97-AF65-F5344CB8AC3E}">
        <p14:creationId xmlns:p14="http://schemas.microsoft.com/office/powerpoint/2010/main" val="315929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164">
            <a:extLst>
              <a:ext uri="{FF2B5EF4-FFF2-40B4-BE49-F238E27FC236}">
                <a16:creationId xmlns:a16="http://schemas.microsoft.com/office/drawing/2014/main" id="{0DCE14E6-F0BA-4791-880C-366E3F7658BA}"/>
              </a:ext>
            </a:extLst>
          </p:cNvPr>
          <p:cNvPicPr>
            <a:picLocks noChangeAspect="1"/>
          </p:cNvPicPr>
          <p:nvPr/>
        </p:nvPicPr>
        <p:blipFill rotWithShape="1">
          <a:blip r:embed="rId2"/>
          <a:srcRect t="88536" r="-725" b="2088"/>
          <a:stretch/>
        </p:blipFill>
        <p:spPr>
          <a:xfrm>
            <a:off x="2940392" y="3083989"/>
            <a:ext cx="5758719" cy="536449"/>
          </a:xfrm>
          <a:prstGeom prst="rect">
            <a:avLst/>
          </a:prstGeom>
        </p:spPr>
      </p:pic>
      <p:cxnSp>
        <p:nvCxnSpPr>
          <p:cNvPr id="52" name="Straight Connector 51">
            <a:extLst>
              <a:ext uri="{FF2B5EF4-FFF2-40B4-BE49-F238E27FC236}">
                <a16:creationId xmlns:a16="http://schemas.microsoft.com/office/drawing/2014/main" id="{EDE6D16E-FC78-4FE5-8AA5-17BF458BABEB}"/>
              </a:ext>
            </a:extLst>
          </p:cNvPr>
          <p:cNvCxnSpPr>
            <a:cxnSpLocks/>
          </p:cNvCxnSpPr>
          <p:nvPr/>
        </p:nvCxnSpPr>
        <p:spPr>
          <a:xfrm>
            <a:off x="2430507" y="2320765"/>
            <a:ext cx="6556013" cy="0"/>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9701C53-53B8-4FA7-80FD-BECEA39A9AB0}"/>
              </a:ext>
            </a:extLst>
          </p:cNvPr>
          <p:cNvCxnSpPr>
            <a:cxnSpLocks/>
          </p:cNvCxnSpPr>
          <p:nvPr/>
        </p:nvCxnSpPr>
        <p:spPr>
          <a:xfrm flipV="1">
            <a:off x="2430507"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57BB4C6C-A0F0-400F-A188-B6BC7832D025}"/>
              </a:ext>
            </a:extLst>
          </p:cNvPr>
          <p:cNvSpPr/>
          <p:nvPr/>
        </p:nvSpPr>
        <p:spPr>
          <a:xfrm>
            <a:off x="2234422"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12</a:t>
            </a:r>
          </a:p>
        </p:txBody>
      </p:sp>
      <p:cxnSp>
        <p:nvCxnSpPr>
          <p:cNvPr id="55" name="Straight Connector 54">
            <a:extLst>
              <a:ext uri="{FF2B5EF4-FFF2-40B4-BE49-F238E27FC236}">
                <a16:creationId xmlns:a16="http://schemas.microsoft.com/office/drawing/2014/main" id="{AF69D258-5A9B-4CBC-8D82-8FB75A074755}"/>
              </a:ext>
            </a:extLst>
          </p:cNvPr>
          <p:cNvCxnSpPr>
            <a:cxnSpLocks/>
          </p:cNvCxnSpPr>
          <p:nvPr/>
        </p:nvCxnSpPr>
        <p:spPr>
          <a:xfrm flipV="1">
            <a:off x="2976290"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E512FA9A-CD40-408E-BEE9-782E8631205A}"/>
              </a:ext>
            </a:extLst>
          </p:cNvPr>
          <p:cNvSpPr/>
          <p:nvPr/>
        </p:nvSpPr>
        <p:spPr>
          <a:xfrm>
            <a:off x="2780205"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14</a:t>
            </a:r>
          </a:p>
        </p:txBody>
      </p:sp>
      <p:cxnSp>
        <p:nvCxnSpPr>
          <p:cNvPr id="57" name="Straight Connector 56">
            <a:extLst>
              <a:ext uri="{FF2B5EF4-FFF2-40B4-BE49-F238E27FC236}">
                <a16:creationId xmlns:a16="http://schemas.microsoft.com/office/drawing/2014/main" id="{609F510F-ECB5-410D-BAC1-3A365DA1CDCF}"/>
              </a:ext>
            </a:extLst>
          </p:cNvPr>
          <p:cNvCxnSpPr>
            <a:cxnSpLocks/>
          </p:cNvCxnSpPr>
          <p:nvPr/>
        </p:nvCxnSpPr>
        <p:spPr>
          <a:xfrm flipV="1">
            <a:off x="3522073"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39E906E8-BAED-473B-9854-37B521B91D8B}"/>
              </a:ext>
            </a:extLst>
          </p:cNvPr>
          <p:cNvSpPr/>
          <p:nvPr/>
        </p:nvSpPr>
        <p:spPr>
          <a:xfrm>
            <a:off x="3325988"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15</a:t>
            </a:r>
          </a:p>
        </p:txBody>
      </p:sp>
      <p:cxnSp>
        <p:nvCxnSpPr>
          <p:cNvPr id="59" name="Straight Connector 58">
            <a:extLst>
              <a:ext uri="{FF2B5EF4-FFF2-40B4-BE49-F238E27FC236}">
                <a16:creationId xmlns:a16="http://schemas.microsoft.com/office/drawing/2014/main" id="{C33ED46A-56AA-4302-8EF9-BCE44CE24A36}"/>
              </a:ext>
            </a:extLst>
          </p:cNvPr>
          <p:cNvCxnSpPr>
            <a:cxnSpLocks/>
          </p:cNvCxnSpPr>
          <p:nvPr/>
        </p:nvCxnSpPr>
        <p:spPr>
          <a:xfrm flipV="1">
            <a:off x="4067856"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6BD8B08A-AA90-4F35-B017-9935B4C8CD2B}"/>
              </a:ext>
            </a:extLst>
          </p:cNvPr>
          <p:cNvSpPr/>
          <p:nvPr/>
        </p:nvSpPr>
        <p:spPr>
          <a:xfrm>
            <a:off x="3871771"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35</a:t>
            </a:r>
          </a:p>
        </p:txBody>
      </p:sp>
      <p:cxnSp>
        <p:nvCxnSpPr>
          <p:cNvPr id="61" name="Straight Connector 60">
            <a:extLst>
              <a:ext uri="{FF2B5EF4-FFF2-40B4-BE49-F238E27FC236}">
                <a16:creationId xmlns:a16="http://schemas.microsoft.com/office/drawing/2014/main" id="{71950918-BC97-419B-BEA5-82EC190A5494}"/>
              </a:ext>
            </a:extLst>
          </p:cNvPr>
          <p:cNvCxnSpPr>
            <a:cxnSpLocks/>
          </p:cNvCxnSpPr>
          <p:nvPr/>
        </p:nvCxnSpPr>
        <p:spPr>
          <a:xfrm flipV="1">
            <a:off x="4613639"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6C213B63-3187-45A2-89EF-15A179D7D98F}"/>
              </a:ext>
            </a:extLst>
          </p:cNvPr>
          <p:cNvSpPr/>
          <p:nvPr/>
        </p:nvSpPr>
        <p:spPr>
          <a:xfrm>
            <a:off x="4417554"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36</a:t>
            </a:r>
          </a:p>
        </p:txBody>
      </p:sp>
      <p:cxnSp>
        <p:nvCxnSpPr>
          <p:cNvPr id="63" name="Straight Connector 62">
            <a:extLst>
              <a:ext uri="{FF2B5EF4-FFF2-40B4-BE49-F238E27FC236}">
                <a16:creationId xmlns:a16="http://schemas.microsoft.com/office/drawing/2014/main" id="{22A8425A-0740-4CC8-957C-D37AA8A96946}"/>
              </a:ext>
            </a:extLst>
          </p:cNvPr>
          <p:cNvCxnSpPr>
            <a:cxnSpLocks/>
          </p:cNvCxnSpPr>
          <p:nvPr/>
        </p:nvCxnSpPr>
        <p:spPr>
          <a:xfrm flipV="1">
            <a:off x="5159422"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00847529-5F91-462F-B391-7E9F97123C8D}"/>
              </a:ext>
            </a:extLst>
          </p:cNvPr>
          <p:cNvSpPr/>
          <p:nvPr/>
        </p:nvSpPr>
        <p:spPr>
          <a:xfrm>
            <a:off x="4963337"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42</a:t>
            </a:r>
          </a:p>
        </p:txBody>
      </p:sp>
      <p:cxnSp>
        <p:nvCxnSpPr>
          <p:cNvPr id="65" name="Straight Connector 64">
            <a:extLst>
              <a:ext uri="{FF2B5EF4-FFF2-40B4-BE49-F238E27FC236}">
                <a16:creationId xmlns:a16="http://schemas.microsoft.com/office/drawing/2014/main" id="{BAF2F587-2187-4B60-AAD9-49DA5B04CB71}"/>
              </a:ext>
            </a:extLst>
          </p:cNvPr>
          <p:cNvCxnSpPr>
            <a:cxnSpLocks/>
          </p:cNvCxnSpPr>
          <p:nvPr/>
        </p:nvCxnSpPr>
        <p:spPr>
          <a:xfrm flipV="1">
            <a:off x="5705205"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22E49531-7813-4A8C-A3AF-264A80E7BFA4}"/>
              </a:ext>
            </a:extLst>
          </p:cNvPr>
          <p:cNvSpPr/>
          <p:nvPr/>
        </p:nvSpPr>
        <p:spPr>
          <a:xfrm>
            <a:off x="5509120"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71</a:t>
            </a:r>
          </a:p>
        </p:txBody>
      </p:sp>
      <p:cxnSp>
        <p:nvCxnSpPr>
          <p:cNvPr id="78" name="Straight Connector 77">
            <a:extLst>
              <a:ext uri="{FF2B5EF4-FFF2-40B4-BE49-F238E27FC236}">
                <a16:creationId xmlns:a16="http://schemas.microsoft.com/office/drawing/2014/main" id="{8BB58C71-B5BD-4D1D-9E7E-910810896D47}"/>
              </a:ext>
            </a:extLst>
          </p:cNvPr>
          <p:cNvCxnSpPr>
            <a:cxnSpLocks/>
          </p:cNvCxnSpPr>
          <p:nvPr/>
        </p:nvCxnSpPr>
        <p:spPr>
          <a:xfrm flipV="1">
            <a:off x="6251622"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Rectangle: Rounded Corners 78">
            <a:extLst>
              <a:ext uri="{FF2B5EF4-FFF2-40B4-BE49-F238E27FC236}">
                <a16:creationId xmlns:a16="http://schemas.microsoft.com/office/drawing/2014/main" id="{629B9C33-A90A-4A2B-9681-3D980A9B5C28}"/>
              </a:ext>
            </a:extLst>
          </p:cNvPr>
          <p:cNvSpPr/>
          <p:nvPr/>
        </p:nvSpPr>
        <p:spPr>
          <a:xfrm>
            <a:off x="6055537"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72</a:t>
            </a:r>
          </a:p>
        </p:txBody>
      </p:sp>
      <p:cxnSp>
        <p:nvCxnSpPr>
          <p:cNvPr id="80" name="Straight Connector 79">
            <a:extLst>
              <a:ext uri="{FF2B5EF4-FFF2-40B4-BE49-F238E27FC236}">
                <a16:creationId xmlns:a16="http://schemas.microsoft.com/office/drawing/2014/main" id="{A43106D3-A443-4A9E-B37C-F7ECA9DE8AED}"/>
              </a:ext>
            </a:extLst>
          </p:cNvPr>
          <p:cNvCxnSpPr>
            <a:cxnSpLocks/>
          </p:cNvCxnSpPr>
          <p:nvPr/>
        </p:nvCxnSpPr>
        <p:spPr>
          <a:xfrm flipV="1">
            <a:off x="6797405"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1" name="Rectangle: Rounded Corners 80">
            <a:extLst>
              <a:ext uri="{FF2B5EF4-FFF2-40B4-BE49-F238E27FC236}">
                <a16:creationId xmlns:a16="http://schemas.microsoft.com/office/drawing/2014/main" id="{E672C895-949C-4958-BF24-4BA4CE18BD2E}"/>
              </a:ext>
            </a:extLst>
          </p:cNvPr>
          <p:cNvSpPr/>
          <p:nvPr/>
        </p:nvSpPr>
        <p:spPr>
          <a:xfrm>
            <a:off x="6601320"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74</a:t>
            </a:r>
          </a:p>
        </p:txBody>
      </p:sp>
      <p:cxnSp>
        <p:nvCxnSpPr>
          <p:cNvPr id="84" name="Straight Connector 83">
            <a:extLst>
              <a:ext uri="{FF2B5EF4-FFF2-40B4-BE49-F238E27FC236}">
                <a16:creationId xmlns:a16="http://schemas.microsoft.com/office/drawing/2014/main" id="{AE19C5D8-D3B0-4E82-A42A-3A34C8CBCE12}"/>
              </a:ext>
            </a:extLst>
          </p:cNvPr>
          <p:cNvCxnSpPr>
            <a:cxnSpLocks/>
          </p:cNvCxnSpPr>
          <p:nvPr/>
        </p:nvCxnSpPr>
        <p:spPr>
          <a:xfrm flipV="1">
            <a:off x="7343187"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5" name="Rectangle: Rounded Corners 84">
            <a:extLst>
              <a:ext uri="{FF2B5EF4-FFF2-40B4-BE49-F238E27FC236}">
                <a16:creationId xmlns:a16="http://schemas.microsoft.com/office/drawing/2014/main" id="{A7596073-3A28-4B81-8D4F-DD1C3753DF52}"/>
              </a:ext>
            </a:extLst>
          </p:cNvPr>
          <p:cNvSpPr/>
          <p:nvPr/>
        </p:nvSpPr>
        <p:spPr>
          <a:xfrm>
            <a:off x="7147102"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74</a:t>
            </a:r>
          </a:p>
        </p:txBody>
      </p:sp>
      <p:cxnSp>
        <p:nvCxnSpPr>
          <p:cNvPr id="86" name="Straight Connector 85">
            <a:extLst>
              <a:ext uri="{FF2B5EF4-FFF2-40B4-BE49-F238E27FC236}">
                <a16:creationId xmlns:a16="http://schemas.microsoft.com/office/drawing/2014/main" id="{9C32F92A-7332-48E0-B22D-C7E8EBE36562}"/>
              </a:ext>
            </a:extLst>
          </p:cNvPr>
          <p:cNvCxnSpPr>
            <a:cxnSpLocks/>
          </p:cNvCxnSpPr>
          <p:nvPr/>
        </p:nvCxnSpPr>
        <p:spPr>
          <a:xfrm flipV="1">
            <a:off x="7888970"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96A9A3D0-F580-467D-BF7D-6694DBF2D4EB}"/>
              </a:ext>
            </a:extLst>
          </p:cNvPr>
          <p:cNvSpPr/>
          <p:nvPr/>
        </p:nvSpPr>
        <p:spPr>
          <a:xfrm>
            <a:off x="7692885"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78</a:t>
            </a:r>
          </a:p>
        </p:txBody>
      </p:sp>
      <p:cxnSp>
        <p:nvCxnSpPr>
          <p:cNvPr id="141" name="Straight Connector 140">
            <a:extLst>
              <a:ext uri="{FF2B5EF4-FFF2-40B4-BE49-F238E27FC236}">
                <a16:creationId xmlns:a16="http://schemas.microsoft.com/office/drawing/2014/main" id="{6DA7B92D-DE26-43AB-9A59-D511835ACD11}"/>
              </a:ext>
            </a:extLst>
          </p:cNvPr>
          <p:cNvCxnSpPr>
            <a:cxnSpLocks/>
          </p:cNvCxnSpPr>
          <p:nvPr/>
        </p:nvCxnSpPr>
        <p:spPr>
          <a:xfrm flipH="1">
            <a:off x="2943575" y="3611306"/>
            <a:ext cx="5702958" cy="0"/>
          </a:xfrm>
          <a:prstGeom prst="line">
            <a:avLst/>
          </a:prstGeom>
          <a:ln w="12700"/>
        </p:spPr>
        <p:style>
          <a:lnRef idx="1">
            <a:schemeClr val="dk1"/>
          </a:lnRef>
          <a:fillRef idx="0">
            <a:schemeClr val="dk1"/>
          </a:fillRef>
          <a:effectRef idx="0">
            <a:schemeClr val="dk1"/>
          </a:effectRef>
          <a:fontRef idx="minor">
            <a:schemeClr val="tx1"/>
          </a:fontRef>
        </p:style>
      </p:cxnSp>
      <p:sp>
        <p:nvSpPr>
          <p:cNvPr id="142" name="TextBox 141">
            <a:extLst>
              <a:ext uri="{FF2B5EF4-FFF2-40B4-BE49-F238E27FC236}">
                <a16:creationId xmlns:a16="http://schemas.microsoft.com/office/drawing/2014/main" id="{E0AF2374-2DB8-45D7-9A24-F0FC1861735A}"/>
              </a:ext>
            </a:extLst>
          </p:cNvPr>
          <p:cNvSpPr txBox="1"/>
          <p:nvPr/>
        </p:nvSpPr>
        <p:spPr>
          <a:xfrm>
            <a:off x="5390680" y="3831194"/>
            <a:ext cx="808747" cy="276999"/>
          </a:xfrm>
          <a:prstGeom prst="rect">
            <a:avLst/>
          </a:prstGeom>
          <a:noFill/>
        </p:spPr>
        <p:txBody>
          <a:bodyPr wrap="none" rtlCol="0">
            <a:spAutoFit/>
          </a:bodyPr>
          <a:lstStyle/>
          <a:p>
            <a:pPr algn="ctr"/>
            <a:r>
              <a:rPr lang="en-GB" sz="1200" dirty="0"/>
              <a:t>Result (%)</a:t>
            </a:r>
          </a:p>
        </p:txBody>
      </p:sp>
      <p:cxnSp>
        <p:nvCxnSpPr>
          <p:cNvPr id="143" name="Straight Connector 142">
            <a:extLst>
              <a:ext uri="{FF2B5EF4-FFF2-40B4-BE49-F238E27FC236}">
                <a16:creationId xmlns:a16="http://schemas.microsoft.com/office/drawing/2014/main" id="{936F4040-1F44-408F-894B-CF553B4EDF8D}"/>
              </a:ext>
            </a:extLst>
          </p:cNvPr>
          <p:cNvCxnSpPr>
            <a:cxnSpLocks/>
          </p:cNvCxnSpPr>
          <p:nvPr/>
        </p:nvCxnSpPr>
        <p:spPr>
          <a:xfrm>
            <a:off x="294779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51" name="TextBox 150">
            <a:extLst>
              <a:ext uri="{FF2B5EF4-FFF2-40B4-BE49-F238E27FC236}">
                <a16:creationId xmlns:a16="http://schemas.microsoft.com/office/drawing/2014/main" id="{A768382F-A71E-4810-B373-EC40848E1049}"/>
              </a:ext>
            </a:extLst>
          </p:cNvPr>
          <p:cNvSpPr txBox="1"/>
          <p:nvPr/>
        </p:nvSpPr>
        <p:spPr>
          <a:xfrm>
            <a:off x="2746485" y="3596841"/>
            <a:ext cx="406750" cy="276999"/>
          </a:xfrm>
          <a:prstGeom prst="rect">
            <a:avLst/>
          </a:prstGeom>
          <a:noFill/>
        </p:spPr>
        <p:txBody>
          <a:bodyPr wrap="square" rtlCol="0">
            <a:spAutoFit/>
          </a:bodyPr>
          <a:lstStyle/>
          <a:p>
            <a:pPr algn="ctr"/>
            <a:r>
              <a:rPr lang="en-GB" sz="1200" dirty="0"/>
              <a:t>0</a:t>
            </a:r>
          </a:p>
        </p:txBody>
      </p:sp>
      <p:cxnSp>
        <p:nvCxnSpPr>
          <p:cNvPr id="167" name="Straight Connector 166">
            <a:extLst>
              <a:ext uri="{FF2B5EF4-FFF2-40B4-BE49-F238E27FC236}">
                <a16:creationId xmlns:a16="http://schemas.microsoft.com/office/drawing/2014/main" id="{5D452FAE-23CC-4EB4-A0CB-3FB9B63B5E44}"/>
              </a:ext>
            </a:extLst>
          </p:cNvPr>
          <p:cNvCxnSpPr>
            <a:cxnSpLocks/>
          </p:cNvCxnSpPr>
          <p:nvPr/>
        </p:nvCxnSpPr>
        <p:spPr>
          <a:xfrm>
            <a:off x="351739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68" name="TextBox 167">
            <a:extLst>
              <a:ext uri="{FF2B5EF4-FFF2-40B4-BE49-F238E27FC236}">
                <a16:creationId xmlns:a16="http://schemas.microsoft.com/office/drawing/2014/main" id="{9E5B0D7E-D118-47AB-A78C-64686E1AD614}"/>
              </a:ext>
            </a:extLst>
          </p:cNvPr>
          <p:cNvSpPr txBox="1"/>
          <p:nvPr/>
        </p:nvSpPr>
        <p:spPr>
          <a:xfrm>
            <a:off x="3316080" y="3596841"/>
            <a:ext cx="406750" cy="276999"/>
          </a:xfrm>
          <a:prstGeom prst="rect">
            <a:avLst/>
          </a:prstGeom>
          <a:noFill/>
        </p:spPr>
        <p:txBody>
          <a:bodyPr wrap="square" rtlCol="0">
            <a:spAutoFit/>
          </a:bodyPr>
          <a:lstStyle/>
          <a:p>
            <a:pPr algn="ctr"/>
            <a:r>
              <a:rPr lang="en-GB" sz="1200" dirty="0"/>
              <a:t>10</a:t>
            </a:r>
          </a:p>
        </p:txBody>
      </p:sp>
      <p:cxnSp>
        <p:nvCxnSpPr>
          <p:cNvPr id="169" name="Straight Connector 168">
            <a:extLst>
              <a:ext uri="{FF2B5EF4-FFF2-40B4-BE49-F238E27FC236}">
                <a16:creationId xmlns:a16="http://schemas.microsoft.com/office/drawing/2014/main" id="{A2DA9E1A-C9C7-4120-AC32-325FBA72C6CA}"/>
              </a:ext>
            </a:extLst>
          </p:cNvPr>
          <p:cNvCxnSpPr>
            <a:cxnSpLocks/>
          </p:cNvCxnSpPr>
          <p:nvPr/>
        </p:nvCxnSpPr>
        <p:spPr>
          <a:xfrm>
            <a:off x="408825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0" name="TextBox 169">
            <a:extLst>
              <a:ext uri="{FF2B5EF4-FFF2-40B4-BE49-F238E27FC236}">
                <a16:creationId xmlns:a16="http://schemas.microsoft.com/office/drawing/2014/main" id="{D560AD44-2D24-4453-A73B-946C5F9A2315}"/>
              </a:ext>
            </a:extLst>
          </p:cNvPr>
          <p:cNvSpPr txBox="1"/>
          <p:nvPr/>
        </p:nvSpPr>
        <p:spPr>
          <a:xfrm>
            <a:off x="3886945" y="3596841"/>
            <a:ext cx="406750" cy="276999"/>
          </a:xfrm>
          <a:prstGeom prst="rect">
            <a:avLst/>
          </a:prstGeom>
          <a:noFill/>
        </p:spPr>
        <p:txBody>
          <a:bodyPr wrap="square" rtlCol="0">
            <a:spAutoFit/>
          </a:bodyPr>
          <a:lstStyle/>
          <a:p>
            <a:pPr algn="ctr"/>
            <a:r>
              <a:rPr lang="en-GB" sz="1200" dirty="0"/>
              <a:t>20</a:t>
            </a:r>
          </a:p>
        </p:txBody>
      </p:sp>
      <p:cxnSp>
        <p:nvCxnSpPr>
          <p:cNvPr id="171" name="Straight Connector 170">
            <a:extLst>
              <a:ext uri="{FF2B5EF4-FFF2-40B4-BE49-F238E27FC236}">
                <a16:creationId xmlns:a16="http://schemas.microsoft.com/office/drawing/2014/main" id="{51A4A0EA-6190-437A-8D12-D5AE4328E430}"/>
              </a:ext>
            </a:extLst>
          </p:cNvPr>
          <p:cNvCxnSpPr>
            <a:cxnSpLocks/>
          </p:cNvCxnSpPr>
          <p:nvPr/>
        </p:nvCxnSpPr>
        <p:spPr>
          <a:xfrm>
            <a:off x="465785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2" name="TextBox 171">
            <a:extLst>
              <a:ext uri="{FF2B5EF4-FFF2-40B4-BE49-F238E27FC236}">
                <a16:creationId xmlns:a16="http://schemas.microsoft.com/office/drawing/2014/main" id="{41439992-C9CD-4BD4-AC35-19CE6AD8DF23}"/>
              </a:ext>
            </a:extLst>
          </p:cNvPr>
          <p:cNvSpPr txBox="1"/>
          <p:nvPr/>
        </p:nvSpPr>
        <p:spPr>
          <a:xfrm>
            <a:off x="4456540" y="3596841"/>
            <a:ext cx="406750" cy="276999"/>
          </a:xfrm>
          <a:prstGeom prst="rect">
            <a:avLst/>
          </a:prstGeom>
          <a:noFill/>
        </p:spPr>
        <p:txBody>
          <a:bodyPr wrap="square" rtlCol="0">
            <a:spAutoFit/>
          </a:bodyPr>
          <a:lstStyle/>
          <a:p>
            <a:pPr algn="ctr"/>
            <a:r>
              <a:rPr lang="en-GB" sz="1200" dirty="0"/>
              <a:t>30</a:t>
            </a:r>
          </a:p>
        </p:txBody>
      </p:sp>
      <p:cxnSp>
        <p:nvCxnSpPr>
          <p:cNvPr id="173" name="Straight Connector 172">
            <a:extLst>
              <a:ext uri="{FF2B5EF4-FFF2-40B4-BE49-F238E27FC236}">
                <a16:creationId xmlns:a16="http://schemas.microsoft.com/office/drawing/2014/main" id="{628A9F40-CEAE-4CB5-824F-5B24208F1567}"/>
              </a:ext>
            </a:extLst>
          </p:cNvPr>
          <p:cNvCxnSpPr>
            <a:cxnSpLocks/>
          </p:cNvCxnSpPr>
          <p:nvPr/>
        </p:nvCxnSpPr>
        <p:spPr>
          <a:xfrm>
            <a:off x="522617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4" name="TextBox 173">
            <a:extLst>
              <a:ext uri="{FF2B5EF4-FFF2-40B4-BE49-F238E27FC236}">
                <a16:creationId xmlns:a16="http://schemas.microsoft.com/office/drawing/2014/main" id="{BF57065A-93C7-42F2-9168-28760029F609}"/>
              </a:ext>
            </a:extLst>
          </p:cNvPr>
          <p:cNvSpPr txBox="1"/>
          <p:nvPr/>
        </p:nvSpPr>
        <p:spPr>
          <a:xfrm>
            <a:off x="5024865" y="3596841"/>
            <a:ext cx="406750" cy="276999"/>
          </a:xfrm>
          <a:prstGeom prst="rect">
            <a:avLst/>
          </a:prstGeom>
          <a:noFill/>
        </p:spPr>
        <p:txBody>
          <a:bodyPr wrap="square" rtlCol="0">
            <a:spAutoFit/>
          </a:bodyPr>
          <a:lstStyle/>
          <a:p>
            <a:pPr algn="ctr"/>
            <a:r>
              <a:rPr lang="en-GB" sz="1200" dirty="0"/>
              <a:t>40</a:t>
            </a:r>
          </a:p>
        </p:txBody>
      </p:sp>
      <p:cxnSp>
        <p:nvCxnSpPr>
          <p:cNvPr id="175" name="Straight Connector 174">
            <a:extLst>
              <a:ext uri="{FF2B5EF4-FFF2-40B4-BE49-F238E27FC236}">
                <a16:creationId xmlns:a16="http://schemas.microsoft.com/office/drawing/2014/main" id="{05CD464E-F14C-4520-8B40-56AB076CF000}"/>
              </a:ext>
            </a:extLst>
          </p:cNvPr>
          <p:cNvCxnSpPr>
            <a:cxnSpLocks/>
          </p:cNvCxnSpPr>
          <p:nvPr/>
        </p:nvCxnSpPr>
        <p:spPr>
          <a:xfrm>
            <a:off x="579577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6" name="TextBox 175">
            <a:extLst>
              <a:ext uri="{FF2B5EF4-FFF2-40B4-BE49-F238E27FC236}">
                <a16:creationId xmlns:a16="http://schemas.microsoft.com/office/drawing/2014/main" id="{07A70609-4076-4A95-829E-50F468247845}"/>
              </a:ext>
            </a:extLst>
          </p:cNvPr>
          <p:cNvSpPr txBox="1"/>
          <p:nvPr/>
        </p:nvSpPr>
        <p:spPr>
          <a:xfrm>
            <a:off x="5594460" y="3596841"/>
            <a:ext cx="406750" cy="276999"/>
          </a:xfrm>
          <a:prstGeom prst="rect">
            <a:avLst/>
          </a:prstGeom>
          <a:noFill/>
        </p:spPr>
        <p:txBody>
          <a:bodyPr wrap="square" rtlCol="0">
            <a:spAutoFit/>
          </a:bodyPr>
          <a:lstStyle/>
          <a:p>
            <a:pPr algn="ctr"/>
            <a:r>
              <a:rPr lang="en-GB" sz="1200" dirty="0"/>
              <a:t>50</a:t>
            </a:r>
          </a:p>
        </p:txBody>
      </p:sp>
      <p:cxnSp>
        <p:nvCxnSpPr>
          <p:cNvPr id="177" name="Straight Connector 176">
            <a:extLst>
              <a:ext uri="{FF2B5EF4-FFF2-40B4-BE49-F238E27FC236}">
                <a16:creationId xmlns:a16="http://schemas.microsoft.com/office/drawing/2014/main" id="{80AFD6C8-B14C-425E-9669-ACFFF6C02F82}"/>
              </a:ext>
            </a:extLst>
          </p:cNvPr>
          <p:cNvCxnSpPr>
            <a:cxnSpLocks/>
          </p:cNvCxnSpPr>
          <p:nvPr/>
        </p:nvCxnSpPr>
        <p:spPr>
          <a:xfrm>
            <a:off x="636346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8" name="TextBox 177">
            <a:extLst>
              <a:ext uri="{FF2B5EF4-FFF2-40B4-BE49-F238E27FC236}">
                <a16:creationId xmlns:a16="http://schemas.microsoft.com/office/drawing/2014/main" id="{69AA0FFE-406C-4705-85BD-F3CE3AAEFAAA}"/>
              </a:ext>
            </a:extLst>
          </p:cNvPr>
          <p:cNvSpPr txBox="1"/>
          <p:nvPr/>
        </p:nvSpPr>
        <p:spPr>
          <a:xfrm>
            <a:off x="6162150" y="3596841"/>
            <a:ext cx="406750" cy="276999"/>
          </a:xfrm>
          <a:prstGeom prst="rect">
            <a:avLst/>
          </a:prstGeom>
          <a:noFill/>
        </p:spPr>
        <p:txBody>
          <a:bodyPr wrap="square" rtlCol="0">
            <a:spAutoFit/>
          </a:bodyPr>
          <a:lstStyle/>
          <a:p>
            <a:pPr algn="ctr"/>
            <a:r>
              <a:rPr lang="en-GB" sz="1200" dirty="0"/>
              <a:t>60</a:t>
            </a:r>
          </a:p>
        </p:txBody>
      </p:sp>
      <p:cxnSp>
        <p:nvCxnSpPr>
          <p:cNvPr id="179" name="Straight Connector 178">
            <a:extLst>
              <a:ext uri="{FF2B5EF4-FFF2-40B4-BE49-F238E27FC236}">
                <a16:creationId xmlns:a16="http://schemas.microsoft.com/office/drawing/2014/main" id="{F6AE92FE-F976-4978-9D04-B94D4FFBEFED}"/>
              </a:ext>
            </a:extLst>
          </p:cNvPr>
          <p:cNvCxnSpPr>
            <a:cxnSpLocks/>
          </p:cNvCxnSpPr>
          <p:nvPr/>
        </p:nvCxnSpPr>
        <p:spPr>
          <a:xfrm>
            <a:off x="693305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80" name="TextBox 179">
            <a:extLst>
              <a:ext uri="{FF2B5EF4-FFF2-40B4-BE49-F238E27FC236}">
                <a16:creationId xmlns:a16="http://schemas.microsoft.com/office/drawing/2014/main" id="{7E9FEFA8-9357-433A-AF78-9DEC6CEB5B6D}"/>
              </a:ext>
            </a:extLst>
          </p:cNvPr>
          <p:cNvSpPr txBox="1"/>
          <p:nvPr/>
        </p:nvSpPr>
        <p:spPr>
          <a:xfrm>
            <a:off x="6731745" y="3596841"/>
            <a:ext cx="406750" cy="276999"/>
          </a:xfrm>
          <a:prstGeom prst="rect">
            <a:avLst/>
          </a:prstGeom>
          <a:noFill/>
        </p:spPr>
        <p:txBody>
          <a:bodyPr wrap="square" rtlCol="0">
            <a:spAutoFit/>
          </a:bodyPr>
          <a:lstStyle/>
          <a:p>
            <a:pPr algn="ctr"/>
            <a:r>
              <a:rPr lang="en-GB" sz="1200" dirty="0"/>
              <a:t>70</a:t>
            </a:r>
          </a:p>
        </p:txBody>
      </p:sp>
      <p:cxnSp>
        <p:nvCxnSpPr>
          <p:cNvPr id="181" name="Straight Connector 180">
            <a:extLst>
              <a:ext uri="{FF2B5EF4-FFF2-40B4-BE49-F238E27FC236}">
                <a16:creationId xmlns:a16="http://schemas.microsoft.com/office/drawing/2014/main" id="{31212AEA-0737-4787-94B9-313F49A939F8}"/>
              </a:ext>
            </a:extLst>
          </p:cNvPr>
          <p:cNvCxnSpPr>
            <a:cxnSpLocks/>
          </p:cNvCxnSpPr>
          <p:nvPr/>
        </p:nvCxnSpPr>
        <p:spPr>
          <a:xfrm>
            <a:off x="750201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82" name="TextBox 181">
            <a:extLst>
              <a:ext uri="{FF2B5EF4-FFF2-40B4-BE49-F238E27FC236}">
                <a16:creationId xmlns:a16="http://schemas.microsoft.com/office/drawing/2014/main" id="{CACEC791-EE45-4B10-B31A-7F39355B60C8}"/>
              </a:ext>
            </a:extLst>
          </p:cNvPr>
          <p:cNvSpPr txBox="1"/>
          <p:nvPr/>
        </p:nvSpPr>
        <p:spPr>
          <a:xfrm>
            <a:off x="7300705" y="3596841"/>
            <a:ext cx="406750" cy="276999"/>
          </a:xfrm>
          <a:prstGeom prst="rect">
            <a:avLst/>
          </a:prstGeom>
          <a:noFill/>
        </p:spPr>
        <p:txBody>
          <a:bodyPr wrap="square" rtlCol="0">
            <a:spAutoFit/>
          </a:bodyPr>
          <a:lstStyle/>
          <a:p>
            <a:pPr algn="ctr"/>
            <a:r>
              <a:rPr lang="en-GB" sz="1200" dirty="0"/>
              <a:t>80</a:t>
            </a:r>
          </a:p>
        </p:txBody>
      </p:sp>
      <p:cxnSp>
        <p:nvCxnSpPr>
          <p:cNvPr id="183" name="Straight Connector 182">
            <a:extLst>
              <a:ext uri="{FF2B5EF4-FFF2-40B4-BE49-F238E27FC236}">
                <a16:creationId xmlns:a16="http://schemas.microsoft.com/office/drawing/2014/main" id="{56DC9BA6-3B9C-4ACC-A26B-CCDCEFE32A2E}"/>
              </a:ext>
            </a:extLst>
          </p:cNvPr>
          <p:cNvCxnSpPr>
            <a:cxnSpLocks/>
          </p:cNvCxnSpPr>
          <p:nvPr/>
        </p:nvCxnSpPr>
        <p:spPr>
          <a:xfrm>
            <a:off x="807161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84" name="TextBox 183">
            <a:extLst>
              <a:ext uri="{FF2B5EF4-FFF2-40B4-BE49-F238E27FC236}">
                <a16:creationId xmlns:a16="http://schemas.microsoft.com/office/drawing/2014/main" id="{BE96B9D5-3E1F-429F-9700-8D90FD941BB7}"/>
              </a:ext>
            </a:extLst>
          </p:cNvPr>
          <p:cNvSpPr txBox="1"/>
          <p:nvPr/>
        </p:nvSpPr>
        <p:spPr>
          <a:xfrm>
            <a:off x="7870300" y="3596841"/>
            <a:ext cx="406750" cy="276999"/>
          </a:xfrm>
          <a:prstGeom prst="rect">
            <a:avLst/>
          </a:prstGeom>
          <a:noFill/>
        </p:spPr>
        <p:txBody>
          <a:bodyPr wrap="square" rtlCol="0">
            <a:spAutoFit/>
          </a:bodyPr>
          <a:lstStyle/>
          <a:p>
            <a:pPr algn="ctr"/>
            <a:r>
              <a:rPr lang="en-GB" sz="1200" dirty="0"/>
              <a:t>90</a:t>
            </a:r>
          </a:p>
        </p:txBody>
      </p:sp>
      <p:cxnSp>
        <p:nvCxnSpPr>
          <p:cNvPr id="185" name="Straight Connector 184">
            <a:extLst>
              <a:ext uri="{FF2B5EF4-FFF2-40B4-BE49-F238E27FC236}">
                <a16:creationId xmlns:a16="http://schemas.microsoft.com/office/drawing/2014/main" id="{034CB728-E3A0-4B66-80EE-4D0DCDDAED6B}"/>
              </a:ext>
            </a:extLst>
          </p:cNvPr>
          <p:cNvCxnSpPr>
            <a:cxnSpLocks/>
          </p:cNvCxnSpPr>
          <p:nvPr/>
        </p:nvCxnSpPr>
        <p:spPr>
          <a:xfrm>
            <a:off x="864184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86" name="TextBox 185">
            <a:extLst>
              <a:ext uri="{FF2B5EF4-FFF2-40B4-BE49-F238E27FC236}">
                <a16:creationId xmlns:a16="http://schemas.microsoft.com/office/drawing/2014/main" id="{53DFF366-11BD-441E-B5C3-8011903370AA}"/>
              </a:ext>
            </a:extLst>
          </p:cNvPr>
          <p:cNvSpPr txBox="1"/>
          <p:nvPr/>
        </p:nvSpPr>
        <p:spPr>
          <a:xfrm>
            <a:off x="8378387" y="3596841"/>
            <a:ext cx="531036" cy="276999"/>
          </a:xfrm>
          <a:prstGeom prst="rect">
            <a:avLst/>
          </a:prstGeom>
          <a:noFill/>
        </p:spPr>
        <p:txBody>
          <a:bodyPr wrap="square" rtlCol="0">
            <a:spAutoFit/>
          </a:bodyPr>
          <a:lstStyle/>
          <a:p>
            <a:pPr algn="ctr"/>
            <a:r>
              <a:rPr lang="en-GB" sz="1200" dirty="0"/>
              <a:t>100</a:t>
            </a:r>
          </a:p>
        </p:txBody>
      </p:sp>
      <p:pic>
        <p:nvPicPr>
          <p:cNvPr id="197" name="Picture 196">
            <a:extLst>
              <a:ext uri="{FF2B5EF4-FFF2-40B4-BE49-F238E27FC236}">
                <a16:creationId xmlns:a16="http://schemas.microsoft.com/office/drawing/2014/main" id="{20128E19-52A0-481F-A28B-C79AE390577F}"/>
              </a:ext>
            </a:extLst>
          </p:cNvPr>
          <p:cNvPicPr>
            <a:picLocks noChangeAspect="1"/>
          </p:cNvPicPr>
          <p:nvPr/>
        </p:nvPicPr>
        <p:blipFill rotWithShape="1">
          <a:blip r:embed="rId2"/>
          <a:srcRect t="88536" r="-725" b="2088"/>
          <a:stretch/>
        </p:blipFill>
        <p:spPr>
          <a:xfrm>
            <a:off x="2940392" y="4406821"/>
            <a:ext cx="5758719" cy="536449"/>
          </a:xfrm>
          <a:prstGeom prst="rect">
            <a:avLst/>
          </a:prstGeom>
        </p:spPr>
      </p:pic>
      <p:cxnSp>
        <p:nvCxnSpPr>
          <p:cNvPr id="198" name="Straight Connector 197">
            <a:extLst>
              <a:ext uri="{FF2B5EF4-FFF2-40B4-BE49-F238E27FC236}">
                <a16:creationId xmlns:a16="http://schemas.microsoft.com/office/drawing/2014/main" id="{FD4BE010-0A90-4308-ACFA-A3CE93988583}"/>
              </a:ext>
            </a:extLst>
          </p:cNvPr>
          <p:cNvCxnSpPr>
            <a:cxnSpLocks/>
          </p:cNvCxnSpPr>
          <p:nvPr/>
        </p:nvCxnSpPr>
        <p:spPr>
          <a:xfrm flipH="1">
            <a:off x="2943575" y="4934138"/>
            <a:ext cx="5702958" cy="0"/>
          </a:xfrm>
          <a:prstGeom prst="line">
            <a:avLst/>
          </a:prstGeom>
          <a:ln w="12700"/>
        </p:spPr>
        <p:style>
          <a:lnRef idx="1">
            <a:schemeClr val="dk1"/>
          </a:lnRef>
          <a:fillRef idx="0">
            <a:schemeClr val="dk1"/>
          </a:fillRef>
          <a:effectRef idx="0">
            <a:schemeClr val="dk1"/>
          </a:effectRef>
          <a:fontRef idx="minor">
            <a:schemeClr val="tx1"/>
          </a:fontRef>
        </p:style>
      </p:cxnSp>
      <p:sp>
        <p:nvSpPr>
          <p:cNvPr id="199" name="TextBox 198">
            <a:extLst>
              <a:ext uri="{FF2B5EF4-FFF2-40B4-BE49-F238E27FC236}">
                <a16:creationId xmlns:a16="http://schemas.microsoft.com/office/drawing/2014/main" id="{57ED136A-414A-4F6C-8163-036FECAEB78A}"/>
              </a:ext>
            </a:extLst>
          </p:cNvPr>
          <p:cNvSpPr txBox="1"/>
          <p:nvPr/>
        </p:nvSpPr>
        <p:spPr>
          <a:xfrm>
            <a:off x="5390680" y="5154026"/>
            <a:ext cx="808747" cy="276999"/>
          </a:xfrm>
          <a:prstGeom prst="rect">
            <a:avLst/>
          </a:prstGeom>
          <a:noFill/>
        </p:spPr>
        <p:txBody>
          <a:bodyPr wrap="none" rtlCol="0">
            <a:spAutoFit/>
          </a:bodyPr>
          <a:lstStyle/>
          <a:p>
            <a:pPr algn="ctr"/>
            <a:r>
              <a:rPr lang="en-GB" sz="1200" dirty="0"/>
              <a:t>Result (%)</a:t>
            </a:r>
          </a:p>
        </p:txBody>
      </p:sp>
      <p:cxnSp>
        <p:nvCxnSpPr>
          <p:cNvPr id="200" name="Straight Connector 199">
            <a:extLst>
              <a:ext uri="{FF2B5EF4-FFF2-40B4-BE49-F238E27FC236}">
                <a16:creationId xmlns:a16="http://schemas.microsoft.com/office/drawing/2014/main" id="{7CC5C0D8-1E27-464C-894E-797A89EDDA86}"/>
              </a:ext>
            </a:extLst>
          </p:cNvPr>
          <p:cNvCxnSpPr>
            <a:cxnSpLocks/>
          </p:cNvCxnSpPr>
          <p:nvPr/>
        </p:nvCxnSpPr>
        <p:spPr>
          <a:xfrm>
            <a:off x="294779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01" name="TextBox 200">
            <a:extLst>
              <a:ext uri="{FF2B5EF4-FFF2-40B4-BE49-F238E27FC236}">
                <a16:creationId xmlns:a16="http://schemas.microsoft.com/office/drawing/2014/main" id="{CFABBC6E-E914-425A-A4E2-12197D48261F}"/>
              </a:ext>
            </a:extLst>
          </p:cNvPr>
          <p:cNvSpPr txBox="1"/>
          <p:nvPr/>
        </p:nvSpPr>
        <p:spPr>
          <a:xfrm>
            <a:off x="2746485" y="4919673"/>
            <a:ext cx="406750" cy="276999"/>
          </a:xfrm>
          <a:prstGeom prst="rect">
            <a:avLst/>
          </a:prstGeom>
          <a:noFill/>
        </p:spPr>
        <p:txBody>
          <a:bodyPr wrap="square" rtlCol="0">
            <a:spAutoFit/>
          </a:bodyPr>
          <a:lstStyle/>
          <a:p>
            <a:pPr algn="ctr"/>
            <a:r>
              <a:rPr lang="en-GB" sz="1200" dirty="0"/>
              <a:t>0</a:t>
            </a:r>
          </a:p>
        </p:txBody>
      </p:sp>
      <p:cxnSp>
        <p:nvCxnSpPr>
          <p:cNvPr id="204" name="Straight Connector 203">
            <a:extLst>
              <a:ext uri="{FF2B5EF4-FFF2-40B4-BE49-F238E27FC236}">
                <a16:creationId xmlns:a16="http://schemas.microsoft.com/office/drawing/2014/main" id="{8A4066A7-73DA-450B-A109-60983FD4464C}"/>
              </a:ext>
            </a:extLst>
          </p:cNvPr>
          <p:cNvCxnSpPr>
            <a:cxnSpLocks/>
          </p:cNvCxnSpPr>
          <p:nvPr/>
        </p:nvCxnSpPr>
        <p:spPr>
          <a:xfrm>
            <a:off x="351739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05" name="TextBox 204">
            <a:extLst>
              <a:ext uri="{FF2B5EF4-FFF2-40B4-BE49-F238E27FC236}">
                <a16:creationId xmlns:a16="http://schemas.microsoft.com/office/drawing/2014/main" id="{6DA13E47-BE6F-4591-BA51-7A7138911B52}"/>
              </a:ext>
            </a:extLst>
          </p:cNvPr>
          <p:cNvSpPr txBox="1"/>
          <p:nvPr/>
        </p:nvSpPr>
        <p:spPr>
          <a:xfrm>
            <a:off x="3316080" y="4919673"/>
            <a:ext cx="406750" cy="276999"/>
          </a:xfrm>
          <a:prstGeom prst="rect">
            <a:avLst/>
          </a:prstGeom>
          <a:noFill/>
        </p:spPr>
        <p:txBody>
          <a:bodyPr wrap="square" rtlCol="0">
            <a:spAutoFit/>
          </a:bodyPr>
          <a:lstStyle/>
          <a:p>
            <a:pPr algn="ctr"/>
            <a:r>
              <a:rPr lang="en-GB" sz="1200" dirty="0"/>
              <a:t>10</a:t>
            </a:r>
          </a:p>
        </p:txBody>
      </p:sp>
      <p:cxnSp>
        <p:nvCxnSpPr>
          <p:cNvPr id="206" name="Straight Connector 205">
            <a:extLst>
              <a:ext uri="{FF2B5EF4-FFF2-40B4-BE49-F238E27FC236}">
                <a16:creationId xmlns:a16="http://schemas.microsoft.com/office/drawing/2014/main" id="{DE407EFC-4FCF-438A-8A4C-9BE1928913F4}"/>
              </a:ext>
            </a:extLst>
          </p:cNvPr>
          <p:cNvCxnSpPr>
            <a:cxnSpLocks/>
          </p:cNvCxnSpPr>
          <p:nvPr/>
        </p:nvCxnSpPr>
        <p:spPr>
          <a:xfrm>
            <a:off x="408825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07" name="TextBox 206">
            <a:extLst>
              <a:ext uri="{FF2B5EF4-FFF2-40B4-BE49-F238E27FC236}">
                <a16:creationId xmlns:a16="http://schemas.microsoft.com/office/drawing/2014/main" id="{C95D1FFB-4929-4660-B447-32343A6B387A}"/>
              </a:ext>
            </a:extLst>
          </p:cNvPr>
          <p:cNvSpPr txBox="1"/>
          <p:nvPr/>
        </p:nvSpPr>
        <p:spPr>
          <a:xfrm>
            <a:off x="3886945" y="4919673"/>
            <a:ext cx="406750" cy="276999"/>
          </a:xfrm>
          <a:prstGeom prst="rect">
            <a:avLst/>
          </a:prstGeom>
          <a:noFill/>
        </p:spPr>
        <p:txBody>
          <a:bodyPr wrap="square" rtlCol="0">
            <a:spAutoFit/>
          </a:bodyPr>
          <a:lstStyle/>
          <a:p>
            <a:pPr algn="ctr"/>
            <a:r>
              <a:rPr lang="en-GB" sz="1200" dirty="0"/>
              <a:t>20</a:t>
            </a:r>
          </a:p>
        </p:txBody>
      </p:sp>
      <p:cxnSp>
        <p:nvCxnSpPr>
          <p:cNvPr id="208" name="Straight Connector 207">
            <a:extLst>
              <a:ext uri="{FF2B5EF4-FFF2-40B4-BE49-F238E27FC236}">
                <a16:creationId xmlns:a16="http://schemas.microsoft.com/office/drawing/2014/main" id="{DEBDD1A4-E09F-4562-AD79-DE924D225533}"/>
              </a:ext>
            </a:extLst>
          </p:cNvPr>
          <p:cNvCxnSpPr>
            <a:cxnSpLocks/>
          </p:cNvCxnSpPr>
          <p:nvPr/>
        </p:nvCxnSpPr>
        <p:spPr>
          <a:xfrm>
            <a:off x="465785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09" name="TextBox 208">
            <a:extLst>
              <a:ext uri="{FF2B5EF4-FFF2-40B4-BE49-F238E27FC236}">
                <a16:creationId xmlns:a16="http://schemas.microsoft.com/office/drawing/2014/main" id="{1E604830-7FA2-4986-A262-4605EC05D469}"/>
              </a:ext>
            </a:extLst>
          </p:cNvPr>
          <p:cNvSpPr txBox="1"/>
          <p:nvPr/>
        </p:nvSpPr>
        <p:spPr>
          <a:xfrm>
            <a:off x="4456540" y="4919673"/>
            <a:ext cx="406750" cy="276999"/>
          </a:xfrm>
          <a:prstGeom prst="rect">
            <a:avLst/>
          </a:prstGeom>
          <a:noFill/>
        </p:spPr>
        <p:txBody>
          <a:bodyPr wrap="square" rtlCol="0">
            <a:spAutoFit/>
          </a:bodyPr>
          <a:lstStyle/>
          <a:p>
            <a:pPr algn="ctr"/>
            <a:r>
              <a:rPr lang="en-GB" sz="1200" dirty="0"/>
              <a:t>30</a:t>
            </a:r>
          </a:p>
        </p:txBody>
      </p:sp>
      <p:cxnSp>
        <p:nvCxnSpPr>
          <p:cNvPr id="210" name="Straight Connector 209">
            <a:extLst>
              <a:ext uri="{FF2B5EF4-FFF2-40B4-BE49-F238E27FC236}">
                <a16:creationId xmlns:a16="http://schemas.microsoft.com/office/drawing/2014/main" id="{43C66FB6-6F22-4DCA-9D43-62B05929C1B4}"/>
              </a:ext>
            </a:extLst>
          </p:cNvPr>
          <p:cNvCxnSpPr>
            <a:cxnSpLocks/>
          </p:cNvCxnSpPr>
          <p:nvPr/>
        </p:nvCxnSpPr>
        <p:spPr>
          <a:xfrm>
            <a:off x="522617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1" name="TextBox 210">
            <a:extLst>
              <a:ext uri="{FF2B5EF4-FFF2-40B4-BE49-F238E27FC236}">
                <a16:creationId xmlns:a16="http://schemas.microsoft.com/office/drawing/2014/main" id="{20A09D01-C1D5-4845-BF2C-DBA9785CA1C0}"/>
              </a:ext>
            </a:extLst>
          </p:cNvPr>
          <p:cNvSpPr txBox="1"/>
          <p:nvPr/>
        </p:nvSpPr>
        <p:spPr>
          <a:xfrm>
            <a:off x="5024865" y="4919673"/>
            <a:ext cx="406750" cy="276999"/>
          </a:xfrm>
          <a:prstGeom prst="rect">
            <a:avLst/>
          </a:prstGeom>
          <a:noFill/>
        </p:spPr>
        <p:txBody>
          <a:bodyPr wrap="square" rtlCol="0">
            <a:spAutoFit/>
          </a:bodyPr>
          <a:lstStyle/>
          <a:p>
            <a:pPr algn="ctr"/>
            <a:r>
              <a:rPr lang="en-GB" sz="1200" dirty="0"/>
              <a:t>40</a:t>
            </a:r>
          </a:p>
        </p:txBody>
      </p:sp>
      <p:cxnSp>
        <p:nvCxnSpPr>
          <p:cNvPr id="212" name="Straight Connector 211">
            <a:extLst>
              <a:ext uri="{FF2B5EF4-FFF2-40B4-BE49-F238E27FC236}">
                <a16:creationId xmlns:a16="http://schemas.microsoft.com/office/drawing/2014/main" id="{FB7D45E8-1E69-4FFB-B2B0-01C0A1C5B8BD}"/>
              </a:ext>
            </a:extLst>
          </p:cNvPr>
          <p:cNvCxnSpPr>
            <a:cxnSpLocks/>
          </p:cNvCxnSpPr>
          <p:nvPr/>
        </p:nvCxnSpPr>
        <p:spPr>
          <a:xfrm>
            <a:off x="579577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3" name="TextBox 212">
            <a:extLst>
              <a:ext uri="{FF2B5EF4-FFF2-40B4-BE49-F238E27FC236}">
                <a16:creationId xmlns:a16="http://schemas.microsoft.com/office/drawing/2014/main" id="{AD51E1BA-F30F-42B5-ACD7-100380A1905E}"/>
              </a:ext>
            </a:extLst>
          </p:cNvPr>
          <p:cNvSpPr txBox="1"/>
          <p:nvPr/>
        </p:nvSpPr>
        <p:spPr>
          <a:xfrm>
            <a:off x="5594460" y="4919673"/>
            <a:ext cx="406750" cy="276999"/>
          </a:xfrm>
          <a:prstGeom prst="rect">
            <a:avLst/>
          </a:prstGeom>
          <a:noFill/>
        </p:spPr>
        <p:txBody>
          <a:bodyPr wrap="square" rtlCol="0">
            <a:spAutoFit/>
          </a:bodyPr>
          <a:lstStyle/>
          <a:p>
            <a:pPr algn="ctr"/>
            <a:r>
              <a:rPr lang="en-GB" sz="1200" dirty="0"/>
              <a:t>50</a:t>
            </a:r>
          </a:p>
        </p:txBody>
      </p:sp>
      <p:cxnSp>
        <p:nvCxnSpPr>
          <p:cNvPr id="214" name="Straight Connector 213">
            <a:extLst>
              <a:ext uri="{FF2B5EF4-FFF2-40B4-BE49-F238E27FC236}">
                <a16:creationId xmlns:a16="http://schemas.microsoft.com/office/drawing/2014/main" id="{4B8F9EC5-5EB7-45C3-AFD5-BB2FE84AD67F}"/>
              </a:ext>
            </a:extLst>
          </p:cNvPr>
          <p:cNvCxnSpPr>
            <a:cxnSpLocks/>
          </p:cNvCxnSpPr>
          <p:nvPr/>
        </p:nvCxnSpPr>
        <p:spPr>
          <a:xfrm>
            <a:off x="636346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5" name="TextBox 214">
            <a:extLst>
              <a:ext uri="{FF2B5EF4-FFF2-40B4-BE49-F238E27FC236}">
                <a16:creationId xmlns:a16="http://schemas.microsoft.com/office/drawing/2014/main" id="{A8CA3112-7672-4064-8B0C-84FCA7CA468E}"/>
              </a:ext>
            </a:extLst>
          </p:cNvPr>
          <p:cNvSpPr txBox="1"/>
          <p:nvPr/>
        </p:nvSpPr>
        <p:spPr>
          <a:xfrm>
            <a:off x="6162150" y="4919673"/>
            <a:ext cx="406750" cy="276999"/>
          </a:xfrm>
          <a:prstGeom prst="rect">
            <a:avLst/>
          </a:prstGeom>
          <a:noFill/>
        </p:spPr>
        <p:txBody>
          <a:bodyPr wrap="square" rtlCol="0">
            <a:spAutoFit/>
          </a:bodyPr>
          <a:lstStyle/>
          <a:p>
            <a:pPr algn="ctr"/>
            <a:r>
              <a:rPr lang="en-GB" sz="1200" dirty="0"/>
              <a:t>60</a:t>
            </a:r>
          </a:p>
        </p:txBody>
      </p:sp>
      <p:cxnSp>
        <p:nvCxnSpPr>
          <p:cNvPr id="216" name="Straight Connector 215">
            <a:extLst>
              <a:ext uri="{FF2B5EF4-FFF2-40B4-BE49-F238E27FC236}">
                <a16:creationId xmlns:a16="http://schemas.microsoft.com/office/drawing/2014/main" id="{ABACD809-ED0B-4EA6-8F6F-6EA08001BE3A}"/>
              </a:ext>
            </a:extLst>
          </p:cNvPr>
          <p:cNvCxnSpPr>
            <a:cxnSpLocks/>
          </p:cNvCxnSpPr>
          <p:nvPr/>
        </p:nvCxnSpPr>
        <p:spPr>
          <a:xfrm>
            <a:off x="693305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7" name="TextBox 216">
            <a:extLst>
              <a:ext uri="{FF2B5EF4-FFF2-40B4-BE49-F238E27FC236}">
                <a16:creationId xmlns:a16="http://schemas.microsoft.com/office/drawing/2014/main" id="{B64B2AD3-2FF8-415F-8737-D806416DC8F2}"/>
              </a:ext>
            </a:extLst>
          </p:cNvPr>
          <p:cNvSpPr txBox="1"/>
          <p:nvPr/>
        </p:nvSpPr>
        <p:spPr>
          <a:xfrm>
            <a:off x="6731745" y="4919673"/>
            <a:ext cx="406750" cy="276999"/>
          </a:xfrm>
          <a:prstGeom prst="rect">
            <a:avLst/>
          </a:prstGeom>
          <a:noFill/>
        </p:spPr>
        <p:txBody>
          <a:bodyPr wrap="square" rtlCol="0">
            <a:spAutoFit/>
          </a:bodyPr>
          <a:lstStyle/>
          <a:p>
            <a:pPr algn="ctr"/>
            <a:r>
              <a:rPr lang="en-GB" sz="1200" dirty="0"/>
              <a:t>70</a:t>
            </a:r>
          </a:p>
        </p:txBody>
      </p:sp>
      <p:cxnSp>
        <p:nvCxnSpPr>
          <p:cNvPr id="218" name="Straight Connector 217">
            <a:extLst>
              <a:ext uri="{FF2B5EF4-FFF2-40B4-BE49-F238E27FC236}">
                <a16:creationId xmlns:a16="http://schemas.microsoft.com/office/drawing/2014/main" id="{0B0D0548-AB08-4326-845B-AA7254D53297}"/>
              </a:ext>
            </a:extLst>
          </p:cNvPr>
          <p:cNvCxnSpPr>
            <a:cxnSpLocks/>
          </p:cNvCxnSpPr>
          <p:nvPr/>
        </p:nvCxnSpPr>
        <p:spPr>
          <a:xfrm>
            <a:off x="750201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9" name="TextBox 218">
            <a:extLst>
              <a:ext uri="{FF2B5EF4-FFF2-40B4-BE49-F238E27FC236}">
                <a16:creationId xmlns:a16="http://schemas.microsoft.com/office/drawing/2014/main" id="{2E7984F1-3BA0-40F3-992F-C87449C2F1E5}"/>
              </a:ext>
            </a:extLst>
          </p:cNvPr>
          <p:cNvSpPr txBox="1"/>
          <p:nvPr/>
        </p:nvSpPr>
        <p:spPr>
          <a:xfrm>
            <a:off x="7300705" y="4919673"/>
            <a:ext cx="406750" cy="276999"/>
          </a:xfrm>
          <a:prstGeom prst="rect">
            <a:avLst/>
          </a:prstGeom>
          <a:noFill/>
        </p:spPr>
        <p:txBody>
          <a:bodyPr wrap="square" rtlCol="0">
            <a:spAutoFit/>
          </a:bodyPr>
          <a:lstStyle/>
          <a:p>
            <a:pPr algn="ctr"/>
            <a:r>
              <a:rPr lang="en-GB" sz="1200" dirty="0"/>
              <a:t>80</a:t>
            </a:r>
          </a:p>
        </p:txBody>
      </p:sp>
      <p:cxnSp>
        <p:nvCxnSpPr>
          <p:cNvPr id="220" name="Straight Connector 219">
            <a:extLst>
              <a:ext uri="{FF2B5EF4-FFF2-40B4-BE49-F238E27FC236}">
                <a16:creationId xmlns:a16="http://schemas.microsoft.com/office/drawing/2014/main" id="{C4BE02FC-DD39-4ADD-B3E7-8F372222B53E}"/>
              </a:ext>
            </a:extLst>
          </p:cNvPr>
          <p:cNvCxnSpPr>
            <a:cxnSpLocks/>
          </p:cNvCxnSpPr>
          <p:nvPr/>
        </p:nvCxnSpPr>
        <p:spPr>
          <a:xfrm>
            <a:off x="807161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21" name="TextBox 220">
            <a:extLst>
              <a:ext uri="{FF2B5EF4-FFF2-40B4-BE49-F238E27FC236}">
                <a16:creationId xmlns:a16="http://schemas.microsoft.com/office/drawing/2014/main" id="{048285CA-B5C6-47DC-B840-4C723842E844}"/>
              </a:ext>
            </a:extLst>
          </p:cNvPr>
          <p:cNvSpPr txBox="1"/>
          <p:nvPr/>
        </p:nvSpPr>
        <p:spPr>
          <a:xfrm>
            <a:off x="7870300" y="4919673"/>
            <a:ext cx="406750" cy="276999"/>
          </a:xfrm>
          <a:prstGeom prst="rect">
            <a:avLst/>
          </a:prstGeom>
          <a:noFill/>
        </p:spPr>
        <p:txBody>
          <a:bodyPr wrap="square" rtlCol="0">
            <a:spAutoFit/>
          </a:bodyPr>
          <a:lstStyle/>
          <a:p>
            <a:pPr algn="ctr"/>
            <a:r>
              <a:rPr lang="en-GB" sz="1200" dirty="0"/>
              <a:t>90</a:t>
            </a:r>
          </a:p>
        </p:txBody>
      </p:sp>
      <p:cxnSp>
        <p:nvCxnSpPr>
          <p:cNvPr id="222" name="Straight Connector 221">
            <a:extLst>
              <a:ext uri="{FF2B5EF4-FFF2-40B4-BE49-F238E27FC236}">
                <a16:creationId xmlns:a16="http://schemas.microsoft.com/office/drawing/2014/main" id="{F1A22549-F612-4D17-A8F2-6C11F6EEA65C}"/>
              </a:ext>
            </a:extLst>
          </p:cNvPr>
          <p:cNvCxnSpPr>
            <a:cxnSpLocks/>
          </p:cNvCxnSpPr>
          <p:nvPr/>
        </p:nvCxnSpPr>
        <p:spPr>
          <a:xfrm>
            <a:off x="864184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23" name="TextBox 222">
            <a:extLst>
              <a:ext uri="{FF2B5EF4-FFF2-40B4-BE49-F238E27FC236}">
                <a16:creationId xmlns:a16="http://schemas.microsoft.com/office/drawing/2014/main" id="{66B43847-A062-4479-9C6E-755B38782654}"/>
              </a:ext>
            </a:extLst>
          </p:cNvPr>
          <p:cNvSpPr txBox="1"/>
          <p:nvPr/>
        </p:nvSpPr>
        <p:spPr>
          <a:xfrm>
            <a:off x="8378387" y="4919673"/>
            <a:ext cx="531036" cy="276999"/>
          </a:xfrm>
          <a:prstGeom prst="rect">
            <a:avLst/>
          </a:prstGeom>
          <a:noFill/>
        </p:spPr>
        <p:txBody>
          <a:bodyPr wrap="square" rtlCol="0">
            <a:spAutoFit/>
          </a:bodyPr>
          <a:lstStyle/>
          <a:p>
            <a:pPr algn="ctr"/>
            <a:r>
              <a:rPr lang="en-GB" sz="1200" dirty="0"/>
              <a:t>100</a:t>
            </a:r>
          </a:p>
        </p:txBody>
      </p:sp>
      <p:cxnSp>
        <p:nvCxnSpPr>
          <p:cNvPr id="99" name="Straight Connector 98">
            <a:extLst>
              <a:ext uri="{FF2B5EF4-FFF2-40B4-BE49-F238E27FC236}">
                <a16:creationId xmlns:a16="http://schemas.microsoft.com/office/drawing/2014/main" id="{F9F2F228-D4FA-4F6D-B5C0-625B018B89D1}"/>
              </a:ext>
            </a:extLst>
          </p:cNvPr>
          <p:cNvCxnSpPr>
            <a:cxnSpLocks/>
          </p:cNvCxnSpPr>
          <p:nvPr/>
        </p:nvCxnSpPr>
        <p:spPr>
          <a:xfrm>
            <a:off x="2751103" y="6037469"/>
            <a:ext cx="6011897" cy="0"/>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999B10D-86FA-4216-A162-A201DF66238C}"/>
              </a:ext>
            </a:extLst>
          </p:cNvPr>
          <p:cNvCxnSpPr>
            <a:cxnSpLocks/>
          </p:cNvCxnSpPr>
          <p:nvPr/>
        </p:nvCxnSpPr>
        <p:spPr>
          <a:xfrm flipV="1">
            <a:off x="2751103"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5FD5C011-4CC2-4A38-BC25-EF52BB831291}"/>
              </a:ext>
            </a:extLst>
          </p:cNvPr>
          <p:cNvSpPr/>
          <p:nvPr/>
        </p:nvSpPr>
        <p:spPr>
          <a:xfrm>
            <a:off x="2555018"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42</a:t>
            </a:r>
          </a:p>
        </p:txBody>
      </p:sp>
      <p:cxnSp>
        <p:nvCxnSpPr>
          <p:cNvPr id="102" name="Straight Connector 101">
            <a:extLst>
              <a:ext uri="{FF2B5EF4-FFF2-40B4-BE49-F238E27FC236}">
                <a16:creationId xmlns:a16="http://schemas.microsoft.com/office/drawing/2014/main" id="{9A90EE76-518F-4924-9268-626740EB293F}"/>
              </a:ext>
            </a:extLst>
          </p:cNvPr>
          <p:cNvCxnSpPr>
            <a:cxnSpLocks/>
          </p:cNvCxnSpPr>
          <p:nvPr/>
        </p:nvCxnSpPr>
        <p:spPr>
          <a:xfrm flipV="1">
            <a:off x="3296886"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3" name="Rectangle: Rounded Corners 102">
            <a:extLst>
              <a:ext uri="{FF2B5EF4-FFF2-40B4-BE49-F238E27FC236}">
                <a16:creationId xmlns:a16="http://schemas.microsoft.com/office/drawing/2014/main" id="{03AAE4EE-F562-46D4-8782-E0B2FDCE63F4}"/>
              </a:ext>
            </a:extLst>
          </p:cNvPr>
          <p:cNvSpPr/>
          <p:nvPr/>
        </p:nvSpPr>
        <p:spPr>
          <a:xfrm>
            <a:off x="3100801"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42</a:t>
            </a:r>
          </a:p>
        </p:txBody>
      </p:sp>
      <p:cxnSp>
        <p:nvCxnSpPr>
          <p:cNvPr id="104" name="Straight Connector 103">
            <a:extLst>
              <a:ext uri="{FF2B5EF4-FFF2-40B4-BE49-F238E27FC236}">
                <a16:creationId xmlns:a16="http://schemas.microsoft.com/office/drawing/2014/main" id="{BBA7B614-27E1-4426-915D-6109DB1717F5}"/>
              </a:ext>
            </a:extLst>
          </p:cNvPr>
          <p:cNvCxnSpPr>
            <a:cxnSpLocks/>
          </p:cNvCxnSpPr>
          <p:nvPr/>
        </p:nvCxnSpPr>
        <p:spPr>
          <a:xfrm flipV="1">
            <a:off x="3842669"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D49FBAC8-8C1B-4C93-A30A-F1744B8F9218}"/>
              </a:ext>
            </a:extLst>
          </p:cNvPr>
          <p:cNvSpPr/>
          <p:nvPr/>
        </p:nvSpPr>
        <p:spPr>
          <a:xfrm>
            <a:off x="3646584"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42</a:t>
            </a:r>
          </a:p>
        </p:txBody>
      </p:sp>
      <p:cxnSp>
        <p:nvCxnSpPr>
          <p:cNvPr id="106" name="Straight Connector 105">
            <a:extLst>
              <a:ext uri="{FF2B5EF4-FFF2-40B4-BE49-F238E27FC236}">
                <a16:creationId xmlns:a16="http://schemas.microsoft.com/office/drawing/2014/main" id="{ADA098D2-B107-49F3-BE39-D0E096D943DC}"/>
              </a:ext>
            </a:extLst>
          </p:cNvPr>
          <p:cNvCxnSpPr>
            <a:cxnSpLocks/>
          </p:cNvCxnSpPr>
          <p:nvPr/>
        </p:nvCxnSpPr>
        <p:spPr>
          <a:xfrm flipV="1">
            <a:off x="4388452"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3B3E09DF-A738-48F8-AA08-B95A9876A514}"/>
              </a:ext>
            </a:extLst>
          </p:cNvPr>
          <p:cNvSpPr/>
          <p:nvPr/>
        </p:nvSpPr>
        <p:spPr>
          <a:xfrm>
            <a:off x="4192367"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46</a:t>
            </a:r>
          </a:p>
        </p:txBody>
      </p:sp>
      <p:cxnSp>
        <p:nvCxnSpPr>
          <p:cNvPr id="108" name="Straight Connector 107">
            <a:extLst>
              <a:ext uri="{FF2B5EF4-FFF2-40B4-BE49-F238E27FC236}">
                <a16:creationId xmlns:a16="http://schemas.microsoft.com/office/drawing/2014/main" id="{8148A2FE-206E-4E95-9EEC-0BD1173FC0B6}"/>
              </a:ext>
            </a:extLst>
          </p:cNvPr>
          <p:cNvCxnSpPr>
            <a:cxnSpLocks/>
          </p:cNvCxnSpPr>
          <p:nvPr/>
        </p:nvCxnSpPr>
        <p:spPr>
          <a:xfrm flipV="1">
            <a:off x="4934235"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F66D9DD0-C147-4E23-8507-C50FE310802E}"/>
              </a:ext>
            </a:extLst>
          </p:cNvPr>
          <p:cNvSpPr/>
          <p:nvPr/>
        </p:nvSpPr>
        <p:spPr>
          <a:xfrm>
            <a:off x="4738150"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46</a:t>
            </a:r>
          </a:p>
        </p:txBody>
      </p:sp>
      <p:cxnSp>
        <p:nvCxnSpPr>
          <p:cNvPr id="110" name="Straight Connector 109">
            <a:extLst>
              <a:ext uri="{FF2B5EF4-FFF2-40B4-BE49-F238E27FC236}">
                <a16:creationId xmlns:a16="http://schemas.microsoft.com/office/drawing/2014/main" id="{E2781409-AAF8-48E7-99CB-D4E55E73FB6A}"/>
              </a:ext>
            </a:extLst>
          </p:cNvPr>
          <p:cNvCxnSpPr>
            <a:cxnSpLocks/>
          </p:cNvCxnSpPr>
          <p:nvPr/>
        </p:nvCxnSpPr>
        <p:spPr>
          <a:xfrm flipV="1">
            <a:off x="5480018"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54666132-2992-490C-AD17-C5098D2D466E}"/>
              </a:ext>
            </a:extLst>
          </p:cNvPr>
          <p:cNvSpPr/>
          <p:nvPr/>
        </p:nvSpPr>
        <p:spPr>
          <a:xfrm>
            <a:off x="5283933"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50</a:t>
            </a:r>
          </a:p>
        </p:txBody>
      </p:sp>
      <p:cxnSp>
        <p:nvCxnSpPr>
          <p:cNvPr id="112" name="Straight Connector 111">
            <a:extLst>
              <a:ext uri="{FF2B5EF4-FFF2-40B4-BE49-F238E27FC236}">
                <a16:creationId xmlns:a16="http://schemas.microsoft.com/office/drawing/2014/main" id="{E4395CB0-C0AD-4549-A27D-B6DE013F0BBE}"/>
              </a:ext>
            </a:extLst>
          </p:cNvPr>
          <p:cNvCxnSpPr>
            <a:cxnSpLocks/>
          </p:cNvCxnSpPr>
          <p:nvPr/>
        </p:nvCxnSpPr>
        <p:spPr>
          <a:xfrm flipV="1">
            <a:off x="6025801"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A0AA39C0-EF49-46CF-B036-B37FB8542115}"/>
              </a:ext>
            </a:extLst>
          </p:cNvPr>
          <p:cNvSpPr/>
          <p:nvPr/>
        </p:nvSpPr>
        <p:spPr>
          <a:xfrm>
            <a:off x="5829716"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51</a:t>
            </a:r>
          </a:p>
        </p:txBody>
      </p:sp>
      <p:cxnSp>
        <p:nvCxnSpPr>
          <p:cNvPr id="125" name="Straight Connector 124">
            <a:extLst>
              <a:ext uri="{FF2B5EF4-FFF2-40B4-BE49-F238E27FC236}">
                <a16:creationId xmlns:a16="http://schemas.microsoft.com/office/drawing/2014/main" id="{7E07435C-6822-412C-9EFD-C55A97436299}"/>
              </a:ext>
            </a:extLst>
          </p:cNvPr>
          <p:cNvCxnSpPr>
            <a:cxnSpLocks/>
          </p:cNvCxnSpPr>
          <p:nvPr/>
        </p:nvCxnSpPr>
        <p:spPr>
          <a:xfrm flipV="1">
            <a:off x="6572218"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6" name="Rectangle: Rounded Corners 125">
            <a:extLst>
              <a:ext uri="{FF2B5EF4-FFF2-40B4-BE49-F238E27FC236}">
                <a16:creationId xmlns:a16="http://schemas.microsoft.com/office/drawing/2014/main" id="{4C77B06F-5A81-4933-849A-68998CEE39FD}"/>
              </a:ext>
            </a:extLst>
          </p:cNvPr>
          <p:cNvSpPr/>
          <p:nvPr/>
        </p:nvSpPr>
        <p:spPr>
          <a:xfrm>
            <a:off x="6376133"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52</a:t>
            </a:r>
          </a:p>
        </p:txBody>
      </p:sp>
      <p:cxnSp>
        <p:nvCxnSpPr>
          <p:cNvPr id="127" name="Straight Connector 126">
            <a:extLst>
              <a:ext uri="{FF2B5EF4-FFF2-40B4-BE49-F238E27FC236}">
                <a16:creationId xmlns:a16="http://schemas.microsoft.com/office/drawing/2014/main" id="{760185E4-5175-4173-9ADF-4647B57A0E18}"/>
              </a:ext>
            </a:extLst>
          </p:cNvPr>
          <p:cNvCxnSpPr>
            <a:cxnSpLocks/>
          </p:cNvCxnSpPr>
          <p:nvPr/>
        </p:nvCxnSpPr>
        <p:spPr>
          <a:xfrm flipV="1">
            <a:off x="7118001"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8" name="Rectangle: Rounded Corners 127">
            <a:extLst>
              <a:ext uri="{FF2B5EF4-FFF2-40B4-BE49-F238E27FC236}">
                <a16:creationId xmlns:a16="http://schemas.microsoft.com/office/drawing/2014/main" id="{900F8726-6244-4D49-9AAD-16882F0F805E}"/>
              </a:ext>
            </a:extLst>
          </p:cNvPr>
          <p:cNvSpPr/>
          <p:nvPr/>
        </p:nvSpPr>
        <p:spPr>
          <a:xfrm>
            <a:off x="6921916"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56</a:t>
            </a:r>
          </a:p>
        </p:txBody>
      </p:sp>
      <p:cxnSp>
        <p:nvCxnSpPr>
          <p:cNvPr id="131" name="Straight Connector 130">
            <a:extLst>
              <a:ext uri="{FF2B5EF4-FFF2-40B4-BE49-F238E27FC236}">
                <a16:creationId xmlns:a16="http://schemas.microsoft.com/office/drawing/2014/main" id="{3C10A33D-6E9D-40C2-93CE-9E43A6EC1F90}"/>
              </a:ext>
            </a:extLst>
          </p:cNvPr>
          <p:cNvCxnSpPr>
            <a:cxnSpLocks/>
          </p:cNvCxnSpPr>
          <p:nvPr/>
        </p:nvCxnSpPr>
        <p:spPr>
          <a:xfrm flipV="1">
            <a:off x="7663783"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2" name="Rectangle: Rounded Corners 131">
            <a:extLst>
              <a:ext uri="{FF2B5EF4-FFF2-40B4-BE49-F238E27FC236}">
                <a16:creationId xmlns:a16="http://schemas.microsoft.com/office/drawing/2014/main" id="{883E1D78-347B-457A-8B57-332FF3E5664C}"/>
              </a:ext>
            </a:extLst>
          </p:cNvPr>
          <p:cNvSpPr/>
          <p:nvPr/>
        </p:nvSpPr>
        <p:spPr>
          <a:xfrm>
            <a:off x="7467698"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58</a:t>
            </a:r>
          </a:p>
        </p:txBody>
      </p:sp>
      <p:cxnSp>
        <p:nvCxnSpPr>
          <p:cNvPr id="133" name="Straight Connector 132">
            <a:extLst>
              <a:ext uri="{FF2B5EF4-FFF2-40B4-BE49-F238E27FC236}">
                <a16:creationId xmlns:a16="http://schemas.microsoft.com/office/drawing/2014/main" id="{BB931C65-72C3-4A39-A117-DC0EBD19C145}"/>
              </a:ext>
            </a:extLst>
          </p:cNvPr>
          <p:cNvCxnSpPr>
            <a:cxnSpLocks/>
          </p:cNvCxnSpPr>
          <p:nvPr/>
        </p:nvCxnSpPr>
        <p:spPr>
          <a:xfrm flipV="1">
            <a:off x="8209566"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4" name="Rectangle: Rounded Corners 133">
            <a:extLst>
              <a:ext uri="{FF2B5EF4-FFF2-40B4-BE49-F238E27FC236}">
                <a16:creationId xmlns:a16="http://schemas.microsoft.com/office/drawing/2014/main" id="{CFF6D734-902D-490F-9E49-4F7177DEBD83}"/>
              </a:ext>
            </a:extLst>
          </p:cNvPr>
          <p:cNvSpPr/>
          <p:nvPr/>
        </p:nvSpPr>
        <p:spPr>
          <a:xfrm>
            <a:off x="8013481"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62</a:t>
            </a:r>
          </a:p>
        </p:txBody>
      </p:sp>
      <p:cxnSp>
        <p:nvCxnSpPr>
          <p:cNvPr id="230" name="Straight Connector 229">
            <a:extLst>
              <a:ext uri="{FF2B5EF4-FFF2-40B4-BE49-F238E27FC236}">
                <a16:creationId xmlns:a16="http://schemas.microsoft.com/office/drawing/2014/main" id="{F8E288DC-2DAC-42D3-B9F3-801A46600C18}"/>
              </a:ext>
            </a:extLst>
          </p:cNvPr>
          <p:cNvCxnSpPr>
            <a:cxnSpLocks/>
          </p:cNvCxnSpPr>
          <p:nvPr/>
        </p:nvCxnSpPr>
        <p:spPr>
          <a:xfrm flipV="1">
            <a:off x="8756936"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31" name="Rectangle: Rounded Corners 230">
            <a:extLst>
              <a:ext uri="{FF2B5EF4-FFF2-40B4-BE49-F238E27FC236}">
                <a16:creationId xmlns:a16="http://schemas.microsoft.com/office/drawing/2014/main" id="{FF5550B5-BFDC-4CEA-AFB0-7DF63D977655}"/>
              </a:ext>
            </a:extLst>
          </p:cNvPr>
          <p:cNvSpPr/>
          <p:nvPr/>
        </p:nvSpPr>
        <p:spPr>
          <a:xfrm>
            <a:off x="8560851"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98</a:t>
            </a:r>
          </a:p>
        </p:txBody>
      </p:sp>
      <p:sp>
        <p:nvSpPr>
          <p:cNvPr id="241" name="TextBox 240">
            <a:extLst>
              <a:ext uri="{FF2B5EF4-FFF2-40B4-BE49-F238E27FC236}">
                <a16:creationId xmlns:a16="http://schemas.microsoft.com/office/drawing/2014/main" id="{556A1780-F5A1-44B6-AFB0-E258A6AE704B}"/>
              </a:ext>
            </a:extLst>
          </p:cNvPr>
          <p:cNvSpPr txBox="1"/>
          <p:nvPr/>
        </p:nvSpPr>
        <p:spPr>
          <a:xfrm>
            <a:off x="751927" y="1725501"/>
            <a:ext cx="774571" cy="461665"/>
          </a:xfrm>
          <a:prstGeom prst="rect">
            <a:avLst/>
          </a:prstGeom>
          <a:noFill/>
        </p:spPr>
        <p:txBody>
          <a:bodyPr wrap="none" rtlCol="0">
            <a:spAutoFit/>
          </a:bodyPr>
          <a:lstStyle/>
          <a:p>
            <a:pPr algn="ctr"/>
            <a:r>
              <a:rPr lang="en-GB" sz="1200" b="1" dirty="0"/>
              <a:t>Class 9Y4</a:t>
            </a:r>
          </a:p>
          <a:p>
            <a:pPr algn="ctr"/>
            <a:r>
              <a:rPr lang="en-GB" sz="1200" b="1" dirty="0"/>
              <a:t>(girls)</a:t>
            </a:r>
          </a:p>
        </p:txBody>
      </p:sp>
      <p:sp>
        <p:nvSpPr>
          <p:cNvPr id="242" name="TextBox 241">
            <a:extLst>
              <a:ext uri="{FF2B5EF4-FFF2-40B4-BE49-F238E27FC236}">
                <a16:creationId xmlns:a16="http://schemas.microsoft.com/office/drawing/2014/main" id="{5BCE8709-9A30-41E0-94E7-2D4CFC0C30EB}"/>
              </a:ext>
            </a:extLst>
          </p:cNvPr>
          <p:cNvSpPr txBox="1"/>
          <p:nvPr/>
        </p:nvSpPr>
        <p:spPr>
          <a:xfrm>
            <a:off x="743134" y="3774107"/>
            <a:ext cx="779381" cy="461665"/>
          </a:xfrm>
          <a:prstGeom prst="rect">
            <a:avLst/>
          </a:prstGeom>
          <a:noFill/>
        </p:spPr>
        <p:txBody>
          <a:bodyPr wrap="none" rtlCol="0">
            <a:spAutoFit/>
          </a:bodyPr>
          <a:lstStyle/>
          <a:p>
            <a:pPr algn="ctr"/>
            <a:r>
              <a:rPr lang="en-GB" sz="1200" b="1" dirty="0"/>
              <a:t>Class 9X4</a:t>
            </a:r>
          </a:p>
          <a:p>
            <a:pPr algn="ctr"/>
            <a:r>
              <a:rPr lang="en-GB" sz="1200" b="1" dirty="0"/>
              <a:t>(girls)</a:t>
            </a:r>
          </a:p>
        </p:txBody>
      </p:sp>
      <p:pic>
        <p:nvPicPr>
          <p:cNvPr id="247" name="Picture 246">
            <a:extLst>
              <a:ext uri="{FF2B5EF4-FFF2-40B4-BE49-F238E27FC236}">
                <a16:creationId xmlns:a16="http://schemas.microsoft.com/office/drawing/2014/main" id="{35FA9F8A-1F91-4AB2-A939-FA009B474098}"/>
              </a:ext>
            </a:extLst>
          </p:cNvPr>
          <p:cNvPicPr>
            <a:picLocks noChangeAspect="1"/>
          </p:cNvPicPr>
          <p:nvPr/>
        </p:nvPicPr>
        <p:blipFill>
          <a:blip r:embed="rId3">
            <a:duotone>
              <a:schemeClr val="bg2">
                <a:shade val="45000"/>
                <a:satMod val="135000"/>
              </a:schemeClr>
              <a:prstClr val="white"/>
            </a:duotone>
          </a:blip>
          <a:stretch>
            <a:fillRect/>
          </a:stretch>
        </p:blipFill>
        <p:spPr>
          <a:xfrm>
            <a:off x="69378" y="54247"/>
            <a:ext cx="720823" cy="886530"/>
          </a:xfrm>
          <a:prstGeom prst="rect">
            <a:avLst/>
          </a:prstGeom>
        </p:spPr>
      </p:pic>
      <p:graphicFrame>
        <p:nvGraphicFramePr>
          <p:cNvPr id="248" name="Table 5">
            <a:extLst>
              <a:ext uri="{FF2B5EF4-FFF2-40B4-BE49-F238E27FC236}">
                <a16:creationId xmlns:a16="http://schemas.microsoft.com/office/drawing/2014/main" id="{703BE88A-495E-48F3-8508-69956135972C}"/>
              </a:ext>
            </a:extLst>
          </p:cNvPr>
          <p:cNvGraphicFramePr>
            <a:graphicFrameLocks noGrp="1"/>
          </p:cNvGraphicFramePr>
          <p:nvPr/>
        </p:nvGraphicFramePr>
        <p:xfrm>
          <a:off x="194534" y="2242018"/>
          <a:ext cx="1889355" cy="1143000"/>
        </p:xfrm>
        <a:graphic>
          <a:graphicData uri="http://schemas.openxmlformats.org/drawingml/2006/table">
            <a:tbl>
              <a:tblPr firstRow="1" bandRow="1">
                <a:tableStyleId>{5C22544A-7EE6-4342-B048-85BDC9FD1C3A}</a:tableStyleId>
              </a:tblPr>
              <a:tblGrid>
                <a:gridCol w="629785">
                  <a:extLst>
                    <a:ext uri="{9D8B030D-6E8A-4147-A177-3AD203B41FA5}">
                      <a16:colId xmlns:a16="http://schemas.microsoft.com/office/drawing/2014/main" val="1933461801"/>
                    </a:ext>
                  </a:extLst>
                </a:gridCol>
                <a:gridCol w="629785">
                  <a:extLst>
                    <a:ext uri="{9D8B030D-6E8A-4147-A177-3AD203B41FA5}">
                      <a16:colId xmlns:a16="http://schemas.microsoft.com/office/drawing/2014/main" val="284576673"/>
                    </a:ext>
                  </a:extLst>
                </a:gridCol>
                <a:gridCol w="629785">
                  <a:extLst>
                    <a:ext uri="{9D8B030D-6E8A-4147-A177-3AD203B41FA5}">
                      <a16:colId xmlns:a16="http://schemas.microsoft.com/office/drawing/2014/main" val="2361824800"/>
                    </a:ext>
                  </a:extLst>
                </a:gridCol>
              </a:tblGrid>
              <a:tr h="228600">
                <a:tc>
                  <a:txBody>
                    <a:bodyPr/>
                    <a:lstStyle/>
                    <a:p>
                      <a:pPr algn="ctr"/>
                      <a:r>
                        <a:rPr lang="en-GB" sz="1200" b="0" dirty="0">
                          <a:solidFill>
                            <a:sysClr val="windowText" lastClr="000000"/>
                          </a:solidFill>
                        </a:rPr>
                        <a:t>80</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36</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24426118"/>
                  </a:ext>
                </a:extLst>
              </a:tr>
              <a:tr h="228600">
                <a:tc>
                  <a:txBody>
                    <a:bodyPr/>
                    <a:lstStyle/>
                    <a:p>
                      <a:pPr algn="ctr"/>
                      <a:r>
                        <a:rPr lang="en-GB" sz="1200" b="0" dirty="0">
                          <a:solidFill>
                            <a:sysClr val="windowText" lastClr="000000"/>
                          </a:solidFill>
                        </a:rPr>
                        <a:t>35</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15</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78</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8116232"/>
                  </a:ext>
                </a:extLst>
              </a:tr>
              <a:tr h="228600">
                <a:tc>
                  <a:txBody>
                    <a:bodyPr/>
                    <a:lstStyle/>
                    <a:p>
                      <a:pPr algn="ctr"/>
                      <a:r>
                        <a:rPr lang="en-GB" sz="1200" b="0" dirty="0">
                          <a:solidFill>
                            <a:sysClr val="windowText" lastClr="000000"/>
                          </a:solidFill>
                        </a:rPr>
                        <a:t>42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79</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12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23904839"/>
                  </a:ext>
                </a:extLst>
              </a:tr>
              <a:tr h="228600">
                <a:tc>
                  <a:txBody>
                    <a:bodyPr/>
                    <a:lstStyle/>
                    <a:p>
                      <a:pPr algn="ctr"/>
                      <a:r>
                        <a:rPr lang="en-GB" sz="1200" b="0" dirty="0">
                          <a:solidFill>
                            <a:sysClr val="windowText" lastClr="000000"/>
                          </a:solidFill>
                        </a:rPr>
                        <a:t>74</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71</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74</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2272507"/>
                  </a:ext>
                </a:extLst>
              </a:tr>
              <a:tr h="228600">
                <a:tc>
                  <a:txBody>
                    <a:bodyPr/>
                    <a:lstStyle/>
                    <a:p>
                      <a:pPr algn="ctr"/>
                      <a:r>
                        <a:rPr lang="en-GB" sz="1200" b="0" dirty="0">
                          <a:solidFill>
                            <a:sysClr val="windowText" lastClr="000000"/>
                          </a:solidFill>
                        </a:rPr>
                        <a:t>14</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gn="ctr"/>
                      <a:endParaRPr lang="en-GB" sz="1200" b="0" dirty="0">
                        <a:solidFill>
                          <a:sysClr val="windowText" lastClr="000000"/>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95250455"/>
                  </a:ext>
                </a:extLst>
              </a:tr>
            </a:tbl>
          </a:graphicData>
        </a:graphic>
      </p:graphicFrame>
      <p:graphicFrame>
        <p:nvGraphicFramePr>
          <p:cNvPr id="249" name="Table 5">
            <a:extLst>
              <a:ext uri="{FF2B5EF4-FFF2-40B4-BE49-F238E27FC236}">
                <a16:creationId xmlns:a16="http://schemas.microsoft.com/office/drawing/2014/main" id="{CCC0EDBF-1740-4A9B-A9DE-0EA9735FA20A}"/>
              </a:ext>
            </a:extLst>
          </p:cNvPr>
          <p:cNvGraphicFramePr>
            <a:graphicFrameLocks noGrp="1"/>
          </p:cNvGraphicFramePr>
          <p:nvPr/>
        </p:nvGraphicFramePr>
        <p:xfrm>
          <a:off x="194534" y="4299417"/>
          <a:ext cx="1889355" cy="914400"/>
        </p:xfrm>
        <a:graphic>
          <a:graphicData uri="http://schemas.openxmlformats.org/drawingml/2006/table">
            <a:tbl>
              <a:tblPr firstRow="1" bandRow="1">
                <a:tableStyleId>{5C22544A-7EE6-4342-B048-85BDC9FD1C3A}</a:tableStyleId>
              </a:tblPr>
              <a:tblGrid>
                <a:gridCol w="629785">
                  <a:extLst>
                    <a:ext uri="{9D8B030D-6E8A-4147-A177-3AD203B41FA5}">
                      <a16:colId xmlns:a16="http://schemas.microsoft.com/office/drawing/2014/main" val="1933461801"/>
                    </a:ext>
                  </a:extLst>
                </a:gridCol>
                <a:gridCol w="629785">
                  <a:extLst>
                    <a:ext uri="{9D8B030D-6E8A-4147-A177-3AD203B41FA5}">
                      <a16:colId xmlns:a16="http://schemas.microsoft.com/office/drawing/2014/main" val="284576673"/>
                    </a:ext>
                  </a:extLst>
                </a:gridCol>
                <a:gridCol w="629785">
                  <a:extLst>
                    <a:ext uri="{9D8B030D-6E8A-4147-A177-3AD203B41FA5}">
                      <a16:colId xmlns:a16="http://schemas.microsoft.com/office/drawing/2014/main" val="2361824800"/>
                    </a:ext>
                  </a:extLst>
                </a:gridCol>
              </a:tblGrid>
              <a:tr h="228600">
                <a:tc>
                  <a:txBody>
                    <a:bodyPr/>
                    <a:lstStyle/>
                    <a:p>
                      <a:pPr algn="ctr"/>
                      <a:r>
                        <a:rPr lang="en-GB" sz="1200" b="0" dirty="0">
                          <a:solidFill>
                            <a:sysClr val="windowText" lastClr="000000"/>
                          </a:solidFill>
                        </a:rPr>
                        <a:t>42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58</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42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24426118"/>
                  </a:ext>
                </a:extLst>
              </a:tr>
              <a:tr h="228600">
                <a:tc>
                  <a:txBody>
                    <a:bodyPr/>
                    <a:lstStyle/>
                    <a:p>
                      <a:pPr algn="ctr"/>
                      <a:r>
                        <a:rPr lang="en-GB" sz="1200" b="0" dirty="0">
                          <a:solidFill>
                            <a:sysClr val="windowText" lastClr="000000"/>
                          </a:solidFill>
                        </a:rPr>
                        <a:t>52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50</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56</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8116232"/>
                  </a:ext>
                </a:extLst>
              </a:tr>
              <a:tr h="228600">
                <a:tc>
                  <a:txBody>
                    <a:bodyPr/>
                    <a:lstStyle/>
                    <a:p>
                      <a:pPr algn="ctr"/>
                      <a:r>
                        <a:rPr lang="en-GB" sz="1200" b="0" dirty="0">
                          <a:solidFill>
                            <a:sysClr val="windowText" lastClr="000000"/>
                          </a:solidFill>
                        </a:rPr>
                        <a:t>46</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42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98</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23904839"/>
                  </a:ext>
                </a:extLst>
              </a:tr>
              <a:tr h="228600">
                <a:tc>
                  <a:txBody>
                    <a:bodyPr/>
                    <a:lstStyle/>
                    <a:p>
                      <a:pPr algn="ctr"/>
                      <a:r>
                        <a:rPr lang="en-GB" sz="1200" b="0" dirty="0">
                          <a:solidFill>
                            <a:sysClr val="windowText" lastClr="000000"/>
                          </a:solidFill>
                        </a:rPr>
                        <a:t>62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51</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46</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2272507"/>
                  </a:ext>
                </a:extLst>
              </a:tr>
            </a:tbl>
          </a:graphicData>
        </a:graphic>
      </p:graphicFrame>
      <p:cxnSp>
        <p:nvCxnSpPr>
          <p:cNvPr id="148" name="Straight Connector 147">
            <a:extLst>
              <a:ext uri="{FF2B5EF4-FFF2-40B4-BE49-F238E27FC236}">
                <a16:creationId xmlns:a16="http://schemas.microsoft.com/office/drawing/2014/main" id="{B34BB28F-7A68-4FEE-9D26-BB1634D43357}"/>
              </a:ext>
            </a:extLst>
          </p:cNvPr>
          <p:cNvCxnSpPr>
            <a:cxnSpLocks/>
          </p:cNvCxnSpPr>
          <p:nvPr/>
        </p:nvCxnSpPr>
        <p:spPr>
          <a:xfrm flipV="1">
            <a:off x="8434753"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49" name="Rectangle: Rounded Corners 148">
            <a:extLst>
              <a:ext uri="{FF2B5EF4-FFF2-40B4-BE49-F238E27FC236}">
                <a16:creationId xmlns:a16="http://schemas.microsoft.com/office/drawing/2014/main" id="{2A5036D2-304C-4AF0-A084-8E7A3C71FF59}"/>
              </a:ext>
            </a:extLst>
          </p:cNvPr>
          <p:cNvSpPr/>
          <p:nvPr/>
        </p:nvSpPr>
        <p:spPr>
          <a:xfrm>
            <a:off x="8238668"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79</a:t>
            </a:r>
          </a:p>
        </p:txBody>
      </p:sp>
      <p:cxnSp>
        <p:nvCxnSpPr>
          <p:cNvPr id="156" name="Straight Connector 155">
            <a:extLst>
              <a:ext uri="{FF2B5EF4-FFF2-40B4-BE49-F238E27FC236}">
                <a16:creationId xmlns:a16="http://schemas.microsoft.com/office/drawing/2014/main" id="{7FBF7348-1C33-47C2-8A5D-035A782CC28A}"/>
              </a:ext>
            </a:extLst>
          </p:cNvPr>
          <p:cNvCxnSpPr>
            <a:cxnSpLocks/>
          </p:cNvCxnSpPr>
          <p:nvPr/>
        </p:nvCxnSpPr>
        <p:spPr>
          <a:xfrm flipV="1">
            <a:off x="8980535"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7" name="Rectangle: Rounded Corners 156">
            <a:extLst>
              <a:ext uri="{FF2B5EF4-FFF2-40B4-BE49-F238E27FC236}">
                <a16:creationId xmlns:a16="http://schemas.microsoft.com/office/drawing/2014/main" id="{8A479570-64CF-4391-8B17-A4EB87AEABE8}"/>
              </a:ext>
            </a:extLst>
          </p:cNvPr>
          <p:cNvSpPr/>
          <p:nvPr/>
        </p:nvSpPr>
        <p:spPr>
          <a:xfrm>
            <a:off x="8784450"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bg1"/>
                </a:solidFill>
              </a:rPr>
              <a:t>80</a:t>
            </a:r>
          </a:p>
        </p:txBody>
      </p:sp>
      <p:sp>
        <p:nvSpPr>
          <p:cNvPr id="158" name="TextBox 157">
            <a:extLst>
              <a:ext uri="{FF2B5EF4-FFF2-40B4-BE49-F238E27FC236}">
                <a16:creationId xmlns:a16="http://schemas.microsoft.com/office/drawing/2014/main" id="{920A0BD6-7662-43B5-AA6A-AE6979F471BF}"/>
              </a:ext>
            </a:extLst>
          </p:cNvPr>
          <p:cNvSpPr txBox="1"/>
          <p:nvPr/>
        </p:nvSpPr>
        <p:spPr>
          <a:xfrm>
            <a:off x="4170571" y="-9399"/>
            <a:ext cx="1609735" cy="307777"/>
          </a:xfrm>
          <a:prstGeom prst="rect">
            <a:avLst/>
          </a:prstGeom>
          <a:noFill/>
        </p:spPr>
        <p:txBody>
          <a:bodyPr wrap="none" rtlCol="0">
            <a:spAutoFit/>
          </a:bodyPr>
          <a:lstStyle/>
          <a:p>
            <a:pPr algn="ctr"/>
            <a:r>
              <a:rPr lang="en-GB" sz="1400" b="1" dirty="0"/>
              <a:t>Comparing Classes</a:t>
            </a:r>
          </a:p>
        </p:txBody>
      </p:sp>
      <p:sp>
        <p:nvSpPr>
          <p:cNvPr id="144" name="TextBox 143">
            <a:extLst>
              <a:ext uri="{FF2B5EF4-FFF2-40B4-BE49-F238E27FC236}">
                <a16:creationId xmlns:a16="http://schemas.microsoft.com/office/drawing/2014/main" id="{BEE400A6-73A7-440B-958F-A51976B54C1A}"/>
              </a:ext>
            </a:extLst>
          </p:cNvPr>
          <p:cNvSpPr txBox="1"/>
          <p:nvPr/>
        </p:nvSpPr>
        <p:spPr>
          <a:xfrm>
            <a:off x="1761234" y="298479"/>
            <a:ext cx="6361678" cy="1384995"/>
          </a:xfrm>
          <a:prstGeom prst="rect">
            <a:avLst/>
          </a:prstGeom>
          <a:noFill/>
        </p:spPr>
        <p:txBody>
          <a:bodyPr wrap="none" rtlCol="0">
            <a:spAutoFit/>
          </a:bodyPr>
          <a:lstStyle/>
          <a:p>
            <a:pPr algn="ctr"/>
            <a:r>
              <a:rPr lang="en-GB" sz="1200" dirty="0"/>
              <a:t>2 classes took a science test. We want to compare the scores for the girls in each class (9Y4 &amp; 9X4).</a:t>
            </a:r>
          </a:p>
          <a:p>
            <a:pPr algn="ctr"/>
            <a:r>
              <a:rPr lang="en-GB" sz="1200" dirty="0"/>
              <a:t>The scores are in the table. </a:t>
            </a:r>
          </a:p>
          <a:p>
            <a:pPr algn="ctr"/>
            <a:endParaRPr lang="en-GB" sz="600" dirty="0"/>
          </a:p>
          <a:p>
            <a:pPr algn="ctr"/>
            <a:r>
              <a:rPr lang="en-GB" sz="1200" dirty="0"/>
              <a:t>Place the scores in ascending order to identify each quartile (Lower, Median, Upper).</a:t>
            </a:r>
          </a:p>
          <a:p>
            <a:pPr algn="ctr"/>
            <a:r>
              <a:rPr lang="en-GB" sz="1200" dirty="0"/>
              <a:t>Plot this information as a box plot.</a:t>
            </a:r>
          </a:p>
          <a:p>
            <a:pPr algn="ctr"/>
            <a:endParaRPr lang="en-GB" sz="600" dirty="0"/>
          </a:p>
          <a:p>
            <a:pPr algn="ctr"/>
            <a:r>
              <a:rPr lang="en-GB" sz="1200" dirty="0"/>
              <a:t>What does the shape of each box plot show?</a:t>
            </a:r>
          </a:p>
          <a:p>
            <a:pPr algn="ctr"/>
            <a:r>
              <a:rPr lang="en-GB" sz="1200" dirty="0"/>
              <a:t>What comparisons can we make between the classes?</a:t>
            </a:r>
          </a:p>
        </p:txBody>
      </p:sp>
    </p:spTree>
    <p:extLst>
      <p:ext uri="{BB962C8B-B14F-4D97-AF65-F5344CB8AC3E}">
        <p14:creationId xmlns:p14="http://schemas.microsoft.com/office/powerpoint/2010/main" val="1011633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7" name="TextBox 186">
            <a:extLst>
              <a:ext uri="{FF2B5EF4-FFF2-40B4-BE49-F238E27FC236}">
                <a16:creationId xmlns:a16="http://schemas.microsoft.com/office/drawing/2014/main" id="{E08DDBE0-C0FB-4ECF-B574-16EE3BFDCB1F}"/>
              </a:ext>
            </a:extLst>
          </p:cNvPr>
          <p:cNvSpPr txBox="1"/>
          <p:nvPr/>
        </p:nvSpPr>
        <p:spPr>
          <a:xfrm>
            <a:off x="1761234" y="298479"/>
            <a:ext cx="6361678"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classes took a science test. We want to compare the scores for the girls in each class (9Y4 &amp; 9X4).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scores are in the table.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Place the scores in ascending order to identify each quartile (Lower, Median, Upper).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Plot this information as a box plot.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does the shape of each box plot show?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comparisons can we make between the classes?</a:t>
            </a:r>
          </a:p>
        </p:txBody>
      </p:sp>
      <p:pic>
        <p:nvPicPr>
          <p:cNvPr id="165" name="Picture 164">
            <a:extLst>
              <a:ext uri="{FF2B5EF4-FFF2-40B4-BE49-F238E27FC236}">
                <a16:creationId xmlns:a16="http://schemas.microsoft.com/office/drawing/2014/main" id="{0DCE14E6-F0BA-4791-880C-366E3F7658BA}"/>
              </a:ext>
            </a:extLst>
          </p:cNvPr>
          <p:cNvPicPr>
            <a:picLocks noChangeAspect="1"/>
          </p:cNvPicPr>
          <p:nvPr/>
        </p:nvPicPr>
        <p:blipFill rotWithShape="1">
          <a:blip r:embed="rId2"/>
          <a:srcRect t="88536" r="-725" b="2088"/>
          <a:stretch/>
        </p:blipFill>
        <p:spPr>
          <a:xfrm>
            <a:off x="2940392" y="3083989"/>
            <a:ext cx="5758719" cy="536449"/>
          </a:xfrm>
          <a:prstGeom prst="rect">
            <a:avLst/>
          </a:prstGeom>
        </p:spPr>
      </p:pic>
      <p:cxnSp>
        <p:nvCxnSpPr>
          <p:cNvPr id="52" name="Straight Connector 51">
            <a:extLst>
              <a:ext uri="{FF2B5EF4-FFF2-40B4-BE49-F238E27FC236}">
                <a16:creationId xmlns:a16="http://schemas.microsoft.com/office/drawing/2014/main" id="{EDE6D16E-FC78-4FE5-8AA5-17BF458BABEB}"/>
              </a:ext>
            </a:extLst>
          </p:cNvPr>
          <p:cNvCxnSpPr>
            <a:cxnSpLocks/>
          </p:cNvCxnSpPr>
          <p:nvPr/>
        </p:nvCxnSpPr>
        <p:spPr>
          <a:xfrm>
            <a:off x="2430507" y="2320765"/>
            <a:ext cx="6556013" cy="0"/>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9701C53-53B8-4FA7-80FD-BECEA39A9AB0}"/>
              </a:ext>
            </a:extLst>
          </p:cNvPr>
          <p:cNvCxnSpPr>
            <a:cxnSpLocks/>
          </p:cNvCxnSpPr>
          <p:nvPr/>
        </p:nvCxnSpPr>
        <p:spPr>
          <a:xfrm flipV="1">
            <a:off x="2430507"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57BB4C6C-A0F0-400F-A188-B6BC7832D025}"/>
              </a:ext>
            </a:extLst>
          </p:cNvPr>
          <p:cNvSpPr/>
          <p:nvPr/>
        </p:nvSpPr>
        <p:spPr>
          <a:xfrm>
            <a:off x="2234422"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cxnSp>
        <p:nvCxnSpPr>
          <p:cNvPr id="55" name="Straight Connector 54">
            <a:extLst>
              <a:ext uri="{FF2B5EF4-FFF2-40B4-BE49-F238E27FC236}">
                <a16:creationId xmlns:a16="http://schemas.microsoft.com/office/drawing/2014/main" id="{AF69D258-5A9B-4CBC-8D82-8FB75A074755}"/>
              </a:ext>
            </a:extLst>
          </p:cNvPr>
          <p:cNvCxnSpPr>
            <a:cxnSpLocks/>
          </p:cNvCxnSpPr>
          <p:nvPr/>
        </p:nvCxnSpPr>
        <p:spPr>
          <a:xfrm flipV="1">
            <a:off x="2976290"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E512FA9A-CD40-408E-BEE9-782E8631205A}"/>
              </a:ext>
            </a:extLst>
          </p:cNvPr>
          <p:cNvSpPr/>
          <p:nvPr/>
        </p:nvSpPr>
        <p:spPr>
          <a:xfrm>
            <a:off x="2780205"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14</a:t>
            </a:r>
          </a:p>
        </p:txBody>
      </p:sp>
      <p:cxnSp>
        <p:nvCxnSpPr>
          <p:cNvPr id="57" name="Straight Connector 56">
            <a:extLst>
              <a:ext uri="{FF2B5EF4-FFF2-40B4-BE49-F238E27FC236}">
                <a16:creationId xmlns:a16="http://schemas.microsoft.com/office/drawing/2014/main" id="{609F510F-ECB5-410D-BAC1-3A365DA1CDCF}"/>
              </a:ext>
            </a:extLst>
          </p:cNvPr>
          <p:cNvCxnSpPr>
            <a:cxnSpLocks/>
          </p:cNvCxnSpPr>
          <p:nvPr/>
        </p:nvCxnSpPr>
        <p:spPr>
          <a:xfrm flipV="1">
            <a:off x="3522073"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39E906E8-BAED-473B-9854-37B521B91D8B}"/>
              </a:ext>
            </a:extLst>
          </p:cNvPr>
          <p:cNvSpPr/>
          <p:nvPr/>
        </p:nvSpPr>
        <p:spPr>
          <a:xfrm>
            <a:off x="3325988"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cxnSp>
        <p:nvCxnSpPr>
          <p:cNvPr id="59" name="Straight Connector 58">
            <a:extLst>
              <a:ext uri="{FF2B5EF4-FFF2-40B4-BE49-F238E27FC236}">
                <a16:creationId xmlns:a16="http://schemas.microsoft.com/office/drawing/2014/main" id="{C33ED46A-56AA-4302-8EF9-BCE44CE24A36}"/>
              </a:ext>
            </a:extLst>
          </p:cNvPr>
          <p:cNvCxnSpPr>
            <a:cxnSpLocks/>
          </p:cNvCxnSpPr>
          <p:nvPr/>
        </p:nvCxnSpPr>
        <p:spPr>
          <a:xfrm flipV="1">
            <a:off x="4067856"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6BD8B08A-AA90-4F35-B017-9935B4C8CD2B}"/>
              </a:ext>
            </a:extLst>
          </p:cNvPr>
          <p:cNvSpPr/>
          <p:nvPr/>
        </p:nvSpPr>
        <p:spPr>
          <a:xfrm>
            <a:off x="3871771"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35</a:t>
            </a:r>
          </a:p>
        </p:txBody>
      </p:sp>
      <p:cxnSp>
        <p:nvCxnSpPr>
          <p:cNvPr id="61" name="Straight Connector 60">
            <a:extLst>
              <a:ext uri="{FF2B5EF4-FFF2-40B4-BE49-F238E27FC236}">
                <a16:creationId xmlns:a16="http://schemas.microsoft.com/office/drawing/2014/main" id="{71950918-BC97-419B-BEA5-82EC190A5494}"/>
              </a:ext>
            </a:extLst>
          </p:cNvPr>
          <p:cNvCxnSpPr>
            <a:cxnSpLocks/>
          </p:cNvCxnSpPr>
          <p:nvPr/>
        </p:nvCxnSpPr>
        <p:spPr>
          <a:xfrm flipV="1">
            <a:off x="4613639"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6C213B63-3187-45A2-89EF-15A179D7D98F}"/>
              </a:ext>
            </a:extLst>
          </p:cNvPr>
          <p:cNvSpPr/>
          <p:nvPr/>
        </p:nvSpPr>
        <p:spPr>
          <a:xfrm>
            <a:off x="4417554"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36</a:t>
            </a:r>
          </a:p>
        </p:txBody>
      </p:sp>
      <p:cxnSp>
        <p:nvCxnSpPr>
          <p:cNvPr id="63" name="Straight Connector 62">
            <a:extLst>
              <a:ext uri="{FF2B5EF4-FFF2-40B4-BE49-F238E27FC236}">
                <a16:creationId xmlns:a16="http://schemas.microsoft.com/office/drawing/2014/main" id="{22A8425A-0740-4CC8-957C-D37AA8A96946}"/>
              </a:ext>
            </a:extLst>
          </p:cNvPr>
          <p:cNvCxnSpPr>
            <a:cxnSpLocks/>
          </p:cNvCxnSpPr>
          <p:nvPr/>
        </p:nvCxnSpPr>
        <p:spPr>
          <a:xfrm flipV="1">
            <a:off x="5159422"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00847529-5F91-462F-B391-7E9F97123C8D}"/>
              </a:ext>
            </a:extLst>
          </p:cNvPr>
          <p:cNvSpPr/>
          <p:nvPr/>
        </p:nvSpPr>
        <p:spPr>
          <a:xfrm>
            <a:off x="4963337"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42</a:t>
            </a:r>
          </a:p>
        </p:txBody>
      </p:sp>
      <p:cxnSp>
        <p:nvCxnSpPr>
          <p:cNvPr id="65" name="Straight Connector 64">
            <a:extLst>
              <a:ext uri="{FF2B5EF4-FFF2-40B4-BE49-F238E27FC236}">
                <a16:creationId xmlns:a16="http://schemas.microsoft.com/office/drawing/2014/main" id="{BAF2F587-2187-4B60-AAD9-49DA5B04CB71}"/>
              </a:ext>
            </a:extLst>
          </p:cNvPr>
          <p:cNvCxnSpPr>
            <a:cxnSpLocks/>
          </p:cNvCxnSpPr>
          <p:nvPr/>
        </p:nvCxnSpPr>
        <p:spPr>
          <a:xfrm flipV="1">
            <a:off x="5705205"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22E49531-7813-4A8C-A3AF-264A80E7BFA4}"/>
              </a:ext>
            </a:extLst>
          </p:cNvPr>
          <p:cNvSpPr/>
          <p:nvPr/>
        </p:nvSpPr>
        <p:spPr>
          <a:xfrm>
            <a:off x="5509120"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71</a:t>
            </a:r>
          </a:p>
        </p:txBody>
      </p:sp>
      <p:sp>
        <p:nvSpPr>
          <p:cNvPr id="67" name="Arrow: Right 66">
            <a:extLst>
              <a:ext uri="{FF2B5EF4-FFF2-40B4-BE49-F238E27FC236}">
                <a16:creationId xmlns:a16="http://schemas.microsoft.com/office/drawing/2014/main" id="{9BBC39C0-92F2-4F55-B283-DFA636AC7EC5}"/>
              </a:ext>
            </a:extLst>
          </p:cNvPr>
          <p:cNvSpPr/>
          <p:nvPr/>
        </p:nvSpPr>
        <p:spPr>
          <a:xfrm rot="16200000">
            <a:off x="3761993" y="2303728"/>
            <a:ext cx="86077" cy="134112"/>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6552DFD5-594F-4F38-BD71-CF0B01B4FC69}"/>
              </a:ext>
            </a:extLst>
          </p:cNvPr>
          <p:cNvSpPr txBox="1"/>
          <p:nvPr/>
        </p:nvSpPr>
        <p:spPr>
          <a:xfrm>
            <a:off x="3657604" y="2372473"/>
            <a:ext cx="340158" cy="1853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1</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Arrow: Right 68">
            <a:extLst>
              <a:ext uri="{FF2B5EF4-FFF2-40B4-BE49-F238E27FC236}">
                <a16:creationId xmlns:a16="http://schemas.microsoft.com/office/drawing/2014/main" id="{DDDF0192-FE41-486E-8652-E2AF9D3AEF41}"/>
              </a:ext>
            </a:extLst>
          </p:cNvPr>
          <p:cNvSpPr/>
          <p:nvPr/>
        </p:nvSpPr>
        <p:spPr>
          <a:xfrm rot="16200000">
            <a:off x="5664453" y="2303728"/>
            <a:ext cx="86077" cy="134112"/>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6101FD4C-40E4-4766-B78B-60A04DA1624B}"/>
              </a:ext>
            </a:extLst>
          </p:cNvPr>
          <p:cNvSpPr txBox="1"/>
          <p:nvPr/>
        </p:nvSpPr>
        <p:spPr>
          <a:xfrm>
            <a:off x="5560064" y="2372473"/>
            <a:ext cx="340158" cy="1853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2</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8" name="Straight Connector 77">
            <a:extLst>
              <a:ext uri="{FF2B5EF4-FFF2-40B4-BE49-F238E27FC236}">
                <a16:creationId xmlns:a16="http://schemas.microsoft.com/office/drawing/2014/main" id="{8BB58C71-B5BD-4D1D-9E7E-910810896D47}"/>
              </a:ext>
            </a:extLst>
          </p:cNvPr>
          <p:cNvCxnSpPr>
            <a:cxnSpLocks/>
          </p:cNvCxnSpPr>
          <p:nvPr/>
        </p:nvCxnSpPr>
        <p:spPr>
          <a:xfrm flipV="1">
            <a:off x="6251622"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Rectangle: Rounded Corners 78">
            <a:extLst>
              <a:ext uri="{FF2B5EF4-FFF2-40B4-BE49-F238E27FC236}">
                <a16:creationId xmlns:a16="http://schemas.microsoft.com/office/drawing/2014/main" id="{629B9C33-A90A-4A2B-9681-3D980A9B5C28}"/>
              </a:ext>
            </a:extLst>
          </p:cNvPr>
          <p:cNvSpPr/>
          <p:nvPr/>
        </p:nvSpPr>
        <p:spPr>
          <a:xfrm>
            <a:off x="6055537"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72</a:t>
            </a:r>
          </a:p>
        </p:txBody>
      </p:sp>
      <p:cxnSp>
        <p:nvCxnSpPr>
          <p:cNvPr id="80" name="Straight Connector 79">
            <a:extLst>
              <a:ext uri="{FF2B5EF4-FFF2-40B4-BE49-F238E27FC236}">
                <a16:creationId xmlns:a16="http://schemas.microsoft.com/office/drawing/2014/main" id="{A43106D3-A443-4A9E-B37C-F7ECA9DE8AED}"/>
              </a:ext>
            </a:extLst>
          </p:cNvPr>
          <p:cNvCxnSpPr>
            <a:cxnSpLocks/>
          </p:cNvCxnSpPr>
          <p:nvPr/>
        </p:nvCxnSpPr>
        <p:spPr>
          <a:xfrm flipV="1">
            <a:off x="6797405"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1" name="Rectangle: Rounded Corners 80">
            <a:extLst>
              <a:ext uri="{FF2B5EF4-FFF2-40B4-BE49-F238E27FC236}">
                <a16:creationId xmlns:a16="http://schemas.microsoft.com/office/drawing/2014/main" id="{E672C895-949C-4958-BF24-4BA4CE18BD2E}"/>
              </a:ext>
            </a:extLst>
          </p:cNvPr>
          <p:cNvSpPr/>
          <p:nvPr/>
        </p:nvSpPr>
        <p:spPr>
          <a:xfrm>
            <a:off x="6601320"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74</a:t>
            </a:r>
          </a:p>
        </p:txBody>
      </p:sp>
      <p:cxnSp>
        <p:nvCxnSpPr>
          <p:cNvPr id="84" name="Straight Connector 83">
            <a:extLst>
              <a:ext uri="{FF2B5EF4-FFF2-40B4-BE49-F238E27FC236}">
                <a16:creationId xmlns:a16="http://schemas.microsoft.com/office/drawing/2014/main" id="{AE19C5D8-D3B0-4E82-A42A-3A34C8CBCE12}"/>
              </a:ext>
            </a:extLst>
          </p:cNvPr>
          <p:cNvCxnSpPr>
            <a:cxnSpLocks/>
          </p:cNvCxnSpPr>
          <p:nvPr/>
        </p:nvCxnSpPr>
        <p:spPr>
          <a:xfrm flipV="1">
            <a:off x="7343187"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5" name="Rectangle: Rounded Corners 84">
            <a:extLst>
              <a:ext uri="{FF2B5EF4-FFF2-40B4-BE49-F238E27FC236}">
                <a16:creationId xmlns:a16="http://schemas.microsoft.com/office/drawing/2014/main" id="{A7596073-3A28-4B81-8D4F-DD1C3753DF52}"/>
              </a:ext>
            </a:extLst>
          </p:cNvPr>
          <p:cNvSpPr/>
          <p:nvPr/>
        </p:nvSpPr>
        <p:spPr>
          <a:xfrm>
            <a:off x="7147102"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74</a:t>
            </a:r>
          </a:p>
        </p:txBody>
      </p:sp>
      <p:cxnSp>
        <p:nvCxnSpPr>
          <p:cNvPr id="86" name="Straight Connector 85">
            <a:extLst>
              <a:ext uri="{FF2B5EF4-FFF2-40B4-BE49-F238E27FC236}">
                <a16:creationId xmlns:a16="http://schemas.microsoft.com/office/drawing/2014/main" id="{9C32F92A-7332-48E0-B22D-C7E8EBE36562}"/>
              </a:ext>
            </a:extLst>
          </p:cNvPr>
          <p:cNvCxnSpPr>
            <a:cxnSpLocks/>
          </p:cNvCxnSpPr>
          <p:nvPr/>
        </p:nvCxnSpPr>
        <p:spPr>
          <a:xfrm flipV="1">
            <a:off x="7888970"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96A9A3D0-F580-467D-BF7D-6694DBF2D4EB}"/>
              </a:ext>
            </a:extLst>
          </p:cNvPr>
          <p:cNvSpPr/>
          <p:nvPr/>
        </p:nvSpPr>
        <p:spPr>
          <a:xfrm>
            <a:off x="7692885"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78</a:t>
            </a:r>
          </a:p>
        </p:txBody>
      </p:sp>
      <p:sp>
        <p:nvSpPr>
          <p:cNvPr id="90" name="Arrow: Right 89">
            <a:extLst>
              <a:ext uri="{FF2B5EF4-FFF2-40B4-BE49-F238E27FC236}">
                <a16:creationId xmlns:a16="http://schemas.microsoft.com/office/drawing/2014/main" id="{A1E54901-D747-4156-B4BF-FD8FD16A1026}"/>
              </a:ext>
            </a:extLst>
          </p:cNvPr>
          <p:cNvSpPr/>
          <p:nvPr/>
        </p:nvSpPr>
        <p:spPr>
          <a:xfrm rot="16200000">
            <a:off x="7565897" y="2303728"/>
            <a:ext cx="86077" cy="134112"/>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9E16EFBD-6AD9-4562-A519-02107846CEE8}"/>
              </a:ext>
            </a:extLst>
          </p:cNvPr>
          <p:cNvSpPr txBox="1"/>
          <p:nvPr/>
        </p:nvSpPr>
        <p:spPr>
          <a:xfrm>
            <a:off x="7461508" y="2372473"/>
            <a:ext cx="340158" cy="1853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3</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8DD0E372-AE08-4839-8975-100294F008F1}"/>
              </a:ext>
            </a:extLst>
          </p:cNvPr>
          <p:cNvSpPr txBox="1"/>
          <p:nvPr/>
        </p:nvSpPr>
        <p:spPr>
          <a:xfrm>
            <a:off x="3526752" y="2575540"/>
            <a:ext cx="45397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25</a:t>
            </a:r>
          </a:p>
        </p:txBody>
      </p:sp>
      <p:sp>
        <p:nvSpPr>
          <p:cNvPr id="49" name="TextBox 48">
            <a:extLst>
              <a:ext uri="{FF2B5EF4-FFF2-40B4-BE49-F238E27FC236}">
                <a16:creationId xmlns:a16="http://schemas.microsoft.com/office/drawing/2014/main" id="{42431745-3F5B-4035-B9F6-35F8F83913DE}"/>
              </a:ext>
            </a:extLst>
          </p:cNvPr>
          <p:cNvSpPr txBox="1"/>
          <p:nvPr/>
        </p:nvSpPr>
        <p:spPr>
          <a:xfrm>
            <a:off x="5435562" y="2575541"/>
            <a:ext cx="45397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71</a:t>
            </a:r>
          </a:p>
        </p:txBody>
      </p:sp>
      <p:sp>
        <p:nvSpPr>
          <p:cNvPr id="50" name="TextBox 49">
            <a:extLst>
              <a:ext uri="{FF2B5EF4-FFF2-40B4-BE49-F238E27FC236}">
                <a16:creationId xmlns:a16="http://schemas.microsoft.com/office/drawing/2014/main" id="{31DCEAE6-17A5-4E9F-9793-6D48B9D5A306}"/>
              </a:ext>
            </a:extLst>
          </p:cNvPr>
          <p:cNvSpPr txBox="1"/>
          <p:nvPr/>
        </p:nvSpPr>
        <p:spPr>
          <a:xfrm>
            <a:off x="7332561" y="2575541"/>
            <a:ext cx="45397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76</a:t>
            </a:r>
          </a:p>
        </p:txBody>
      </p:sp>
      <p:cxnSp>
        <p:nvCxnSpPr>
          <p:cNvPr id="141" name="Straight Connector 140">
            <a:extLst>
              <a:ext uri="{FF2B5EF4-FFF2-40B4-BE49-F238E27FC236}">
                <a16:creationId xmlns:a16="http://schemas.microsoft.com/office/drawing/2014/main" id="{6DA7B92D-DE26-43AB-9A59-D511835ACD11}"/>
              </a:ext>
            </a:extLst>
          </p:cNvPr>
          <p:cNvCxnSpPr>
            <a:cxnSpLocks/>
          </p:cNvCxnSpPr>
          <p:nvPr/>
        </p:nvCxnSpPr>
        <p:spPr>
          <a:xfrm flipH="1">
            <a:off x="2943575" y="3611306"/>
            <a:ext cx="5702958" cy="0"/>
          </a:xfrm>
          <a:prstGeom prst="line">
            <a:avLst/>
          </a:prstGeom>
          <a:ln w="12700"/>
        </p:spPr>
        <p:style>
          <a:lnRef idx="1">
            <a:schemeClr val="dk1"/>
          </a:lnRef>
          <a:fillRef idx="0">
            <a:schemeClr val="dk1"/>
          </a:fillRef>
          <a:effectRef idx="0">
            <a:schemeClr val="dk1"/>
          </a:effectRef>
          <a:fontRef idx="minor">
            <a:schemeClr val="tx1"/>
          </a:fontRef>
        </p:style>
      </p:cxnSp>
      <p:sp>
        <p:nvSpPr>
          <p:cNvPr id="142" name="TextBox 141">
            <a:extLst>
              <a:ext uri="{FF2B5EF4-FFF2-40B4-BE49-F238E27FC236}">
                <a16:creationId xmlns:a16="http://schemas.microsoft.com/office/drawing/2014/main" id="{E0AF2374-2DB8-45D7-9A24-F0FC1861735A}"/>
              </a:ext>
            </a:extLst>
          </p:cNvPr>
          <p:cNvSpPr txBox="1"/>
          <p:nvPr/>
        </p:nvSpPr>
        <p:spPr>
          <a:xfrm>
            <a:off x="5390680" y="3831194"/>
            <a:ext cx="80874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Result (%)</a:t>
            </a:r>
          </a:p>
        </p:txBody>
      </p:sp>
      <p:cxnSp>
        <p:nvCxnSpPr>
          <p:cNvPr id="143" name="Straight Connector 142">
            <a:extLst>
              <a:ext uri="{FF2B5EF4-FFF2-40B4-BE49-F238E27FC236}">
                <a16:creationId xmlns:a16="http://schemas.microsoft.com/office/drawing/2014/main" id="{936F4040-1F44-408F-894B-CF553B4EDF8D}"/>
              </a:ext>
            </a:extLst>
          </p:cNvPr>
          <p:cNvCxnSpPr>
            <a:cxnSpLocks/>
          </p:cNvCxnSpPr>
          <p:nvPr/>
        </p:nvCxnSpPr>
        <p:spPr>
          <a:xfrm>
            <a:off x="294779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51" name="TextBox 150">
            <a:extLst>
              <a:ext uri="{FF2B5EF4-FFF2-40B4-BE49-F238E27FC236}">
                <a16:creationId xmlns:a16="http://schemas.microsoft.com/office/drawing/2014/main" id="{A768382F-A71E-4810-B373-EC40848E1049}"/>
              </a:ext>
            </a:extLst>
          </p:cNvPr>
          <p:cNvSpPr txBox="1"/>
          <p:nvPr/>
        </p:nvSpPr>
        <p:spPr>
          <a:xfrm>
            <a:off x="2746485"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153" name="Straight Connector 152">
            <a:extLst>
              <a:ext uri="{FF2B5EF4-FFF2-40B4-BE49-F238E27FC236}">
                <a16:creationId xmlns:a16="http://schemas.microsoft.com/office/drawing/2014/main" id="{4D84BCEB-BC29-4700-A72B-90446EC35D25}"/>
              </a:ext>
            </a:extLst>
          </p:cNvPr>
          <p:cNvCxnSpPr>
            <a:cxnSpLocks/>
          </p:cNvCxnSpPr>
          <p:nvPr/>
        </p:nvCxnSpPr>
        <p:spPr>
          <a:xfrm flipH="1">
            <a:off x="3632200" y="3298226"/>
            <a:ext cx="741680" cy="0"/>
          </a:xfrm>
          <a:prstGeom prst="line">
            <a:avLst/>
          </a:prstGeom>
          <a:ln w="19050"/>
        </p:spPr>
        <p:style>
          <a:lnRef idx="1">
            <a:schemeClr val="dk1"/>
          </a:lnRef>
          <a:fillRef idx="0">
            <a:schemeClr val="dk1"/>
          </a:fillRef>
          <a:effectRef idx="0">
            <a:schemeClr val="dk1"/>
          </a:effectRef>
          <a:fontRef idx="minor">
            <a:schemeClr val="tx1"/>
          </a:fontRef>
        </p:style>
      </p:cxnSp>
      <p:sp>
        <p:nvSpPr>
          <p:cNvPr id="154" name="Rectangle 153">
            <a:extLst>
              <a:ext uri="{FF2B5EF4-FFF2-40B4-BE49-F238E27FC236}">
                <a16:creationId xmlns:a16="http://schemas.microsoft.com/office/drawing/2014/main" id="{9A873D30-49FD-42B9-B8E7-4B37E1704DF3}"/>
              </a:ext>
            </a:extLst>
          </p:cNvPr>
          <p:cNvSpPr/>
          <p:nvPr/>
        </p:nvSpPr>
        <p:spPr>
          <a:xfrm>
            <a:off x="4373879" y="3159408"/>
            <a:ext cx="2901315" cy="2842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7" name="Straight Connector 166">
            <a:extLst>
              <a:ext uri="{FF2B5EF4-FFF2-40B4-BE49-F238E27FC236}">
                <a16:creationId xmlns:a16="http://schemas.microsoft.com/office/drawing/2014/main" id="{5D452FAE-23CC-4EB4-A0CB-3FB9B63B5E44}"/>
              </a:ext>
            </a:extLst>
          </p:cNvPr>
          <p:cNvCxnSpPr>
            <a:cxnSpLocks/>
          </p:cNvCxnSpPr>
          <p:nvPr/>
        </p:nvCxnSpPr>
        <p:spPr>
          <a:xfrm>
            <a:off x="351739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68" name="TextBox 167">
            <a:extLst>
              <a:ext uri="{FF2B5EF4-FFF2-40B4-BE49-F238E27FC236}">
                <a16:creationId xmlns:a16="http://schemas.microsoft.com/office/drawing/2014/main" id="{9E5B0D7E-D118-47AB-A78C-64686E1AD614}"/>
              </a:ext>
            </a:extLst>
          </p:cNvPr>
          <p:cNvSpPr txBox="1"/>
          <p:nvPr/>
        </p:nvSpPr>
        <p:spPr>
          <a:xfrm>
            <a:off x="3316080"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cxnSp>
        <p:nvCxnSpPr>
          <p:cNvPr id="169" name="Straight Connector 168">
            <a:extLst>
              <a:ext uri="{FF2B5EF4-FFF2-40B4-BE49-F238E27FC236}">
                <a16:creationId xmlns:a16="http://schemas.microsoft.com/office/drawing/2014/main" id="{A2DA9E1A-C9C7-4120-AC32-325FBA72C6CA}"/>
              </a:ext>
            </a:extLst>
          </p:cNvPr>
          <p:cNvCxnSpPr>
            <a:cxnSpLocks/>
          </p:cNvCxnSpPr>
          <p:nvPr/>
        </p:nvCxnSpPr>
        <p:spPr>
          <a:xfrm>
            <a:off x="408825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0" name="TextBox 169">
            <a:extLst>
              <a:ext uri="{FF2B5EF4-FFF2-40B4-BE49-F238E27FC236}">
                <a16:creationId xmlns:a16="http://schemas.microsoft.com/office/drawing/2014/main" id="{D560AD44-2D24-4453-A73B-946C5F9A2315}"/>
              </a:ext>
            </a:extLst>
          </p:cNvPr>
          <p:cNvSpPr txBox="1"/>
          <p:nvPr/>
        </p:nvSpPr>
        <p:spPr>
          <a:xfrm>
            <a:off x="3886945"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cxnSp>
        <p:nvCxnSpPr>
          <p:cNvPr id="171" name="Straight Connector 170">
            <a:extLst>
              <a:ext uri="{FF2B5EF4-FFF2-40B4-BE49-F238E27FC236}">
                <a16:creationId xmlns:a16="http://schemas.microsoft.com/office/drawing/2014/main" id="{51A4A0EA-6190-437A-8D12-D5AE4328E430}"/>
              </a:ext>
            </a:extLst>
          </p:cNvPr>
          <p:cNvCxnSpPr>
            <a:cxnSpLocks/>
          </p:cNvCxnSpPr>
          <p:nvPr/>
        </p:nvCxnSpPr>
        <p:spPr>
          <a:xfrm>
            <a:off x="465785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2" name="TextBox 171">
            <a:extLst>
              <a:ext uri="{FF2B5EF4-FFF2-40B4-BE49-F238E27FC236}">
                <a16:creationId xmlns:a16="http://schemas.microsoft.com/office/drawing/2014/main" id="{41439992-C9CD-4BD4-AC35-19CE6AD8DF23}"/>
              </a:ext>
            </a:extLst>
          </p:cNvPr>
          <p:cNvSpPr txBox="1"/>
          <p:nvPr/>
        </p:nvSpPr>
        <p:spPr>
          <a:xfrm>
            <a:off x="4456540"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cxnSp>
        <p:nvCxnSpPr>
          <p:cNvPr id="173" name="Straight Connector 172">
            <a:extLst>
              <a:ext uri="{FF2B5EF4-FFF2-40B4-BE49-F238E27FC236}">
                <a16:creationId xmlns:a16="http://schemas.microsoft.com/office/drawing/2014/main" id="{628A9F40-CEAE-4CB5-824F-5B24208F1567}"/>
              </a:ext>
            </a:extLst>
          </p:cNvPr>
          <p:cNvCxnSpPr>
            <a:cxnSpLocks/>
          </p:cNvCxnSpPr>
          <p:nvPr/>
        </p:nvCxnSpPr>
        <p:spPr>
          <a:xfrm>
            <a:off x="522617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4" name="TextBox 173">
            <a:extLst>
              <a:ext uri="{FF2B5EF4-FFF2-40B4-BE49-F238E27FC236}">
                <a16:creationId xmlns:a16="http://schemas.microsoft.com/office/drawing/2014/main" id="{BF57065A-93C7-42F2-9168-28760029F609}"/>
              </a:ext>
            </a:extLst>
          </p:cNvPr>
          <p:cNvSpPr txBox="1"/>
          <p:nvPr/>
        </p:nvSpPr>
        <p:spPr>
          <a:xfrm>
            <a:off x="5024865"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cxnSp>
        <p:nvCxnSpPr>
          <p:cNvPr id="175" name="Straight Connector 174">
            <a:extLst>
              <a:ext uri="{FF2B5EF4-FFF2-40B4-BE49-F238E27FC236}">
                <a16:creationId xmlns:a16="http://schemas.microsoft.com/office/drawing/2014/main" id="{05CD464E-F14C-4520-8B40-56AB076CF000}"/>
              </a:ext>
            </a:extLst>
          </p:cNvPr>
          <p:cNvCxnSpPr>
            <a:cxnSpLocks/>
          </p:cNvCxnSpPr>
          <p:nvPr/>
        </p:nvCxnSpPr>
        <p:spPr>
          <a:xfrm>
            <a:off x="579577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6" name="TextBox 175">
            <a:extLst>
              <a:ext uri="{FF2B5EF4-FFF2-40B4-BE49-F238E27FC236}">
                <a16:creationId xmlns:a16="http://schemas.microsoft.com/office/drawing/2014/main" id="{07A70609-4076-4A95-829E-50F468247845}"/>
              </a:ext>
            </a:extLst>
          </p:cNvPr>
          <p:cNvSpPr txBox="1"/>
          <p:nvPr/>
        </p:nvSpPr>
        <p:spPr>
          <a:xfrm>
            <a:off x="5594460"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177" name="Straight Connector 176">
            <a:extLst>
              <a:ext uri="{FF2B5EF4-FFF2-40B4-BE49-F238E27FC236}">
                <a16:creationId xmlns:a16="http://schemas.microsoft.com/office/drawing/2014/main" id="{80AFD6C8-B14C-425E-9669-ACFFF6C02F82}"/>
              </a:ext>
            </a:extLst>
          </p:cNvPr>
          <p:cNvCxnSpPr>
            <a:cxnSpLocks/>
          </p:cNvCxnSpPr>
          <p:nvPr/>
        </p:nvCxnSpPr>
        <p:spPr>
          <a:xfrm>
            <a:off x="636346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8" name="TextBox 177">
            <a:extLst>
              <a:ext uri="{FF2B5EF4-FFF2-40B4-BE49-F238E27FC236}">
                <a16:creationId xmlns:a16="http://schemas.microsoft.com/office/drawing/2014/main" id="{69AA0FFE-406C-4705-85BD-F3CE3AAEFAAA}"/>
              </a:ext>
            </a:extLst>
          </p:cNvPr>
          <p:cNvSpPr txBox="1"/>
          <p:nvPr/>
        </p:nvSpPr>
        <p:spPr>
          <a:xfrm>
            <a:off x="6162150"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179" name="Straight Connector 178">
            <a:extLst>
              <a:ext uri="{FF2B5EF4-FFF2-40B4-BE49-F238E27FC236}">
                <a16:creationId xmlns:a16="http://schemas.microsoft.com/office/drawing/2014/main" id="{F6AE92FE-F976-4978-9D04-B94D4FFBEFED}"/>
              </a:ext>
            </a:extLst>
          </p:cNvPr>
          <p:cNvCxnSpPr>
            <a:cxnSpLocks/>
          </p:cNvCxnSpPr>
          <p:nvPr/>
        </p:nvCxnSpPr>
        <p:spPr>
          <a:xfrm>
            <a:off x="693305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80" name="TextBox 179">
            <a:extLst>
              <a:ext uri="{FF2B5EF4-FFF2-40B4-BE49-F238E27FC236}">
                <a16:creationId xmlns:a16="http://schemas.microsoft.com/office/drawing/2014/main" id="{7E9FEFA8-9357-433A-AF78-9DEC6CEB5B6D}"/>
              </a:ext>
            </a:extLst>
          </p:cNvPr>
          <p:cNvSpPr txBox="1"/>
          <p:nvPr/>
        </p:nvSpPr>
        <p:spPr>
          <a:xfrm>
            <a:off x="6731745"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cxnSp>
        <p:nvCxnSpPr>
          <p:cNvPr id="181" name="Straight Connector 180">
            <a:extLst>
              <a:ext uri="{FF2B5EF4-FFF2-40B4-BE49-F238E27FC236}">
                <a16:creationId xmlns:a16="http://schemas.microsoft.com/office/drawing/2014/main" id="{31212AEA-0737-4787-94B9-313F49A939F8}"/>
              </a:ext>
            </a:extLst>
          </p:cNvPr>
          <p:cNvCxnSpPr>
            <a:cxnSpLocks/>
          </p:cNvCxnSpPr>
          <p:nvPr/>
        </p:nvCxnSpPr>
        <p:spPr>
          <a:xfrm>
            <a:off x="7502016"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82" name="TextBox 181">
            <a:extLst>
              <a:ext uri="{FF2B5EF4-FFF2-40B4-BE49-F238E27FC236}">
                <a16:creationId xmlns:a16="http://schemas.microsoft.com/office/drawing/2014/main" id="{CACEC791-EE45-4B10-B31A-7F39355B60C8}"/>
              </a:ext>
            </a:extLst>
          </p:cNvPr>
          <p:cNvSpPr txBox="1"/>
          <p:nvPr/>
        </p:nvSpPr>
        <p:spPr>
          <a:xfrm>
            <a:off x="7300705"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cxnSp>
        <p:nvCxnSpPr>
          <p:cNvPr id="183" name="Straight Connector 182">
            <a:extLst>
              <a:ext uri="{FF2B5EF4-FFF2-40B4-BE49-F238E27FC236}">
                <a16:creationId xmlns:a16="http://schemas.microsoft.com/office/drawing/2014/main" id="{56DC9BA6-3B9C-4ACC-A26B-CCDCEFE32A2E}"/>
              </a:ext>
            </a:extLst>
          </p:cNvPr>
          <p:cNvCxnSpPr>
            <a:cxnSpLocks/>
          </p:cNvCxnSpPr>
          <p:nvPr/>
        </p:nvCxnSpPr>
        <p:spPr>
          <a:xfrm>
            <a:off x="807161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84" name="TextBox 183">
            <a:extLst>
              <a:ext uri="{FF2B5EF4-FFF2-40B4-BE49-F238E27FC236}">
                <a16:creationId xmlns:a16="http://schemas.microsoft.com/office/drawing/2014/main" id="{BE96B9D5-3E1F-429F-9700-8D90FD941BB7}"/>
              </a:ext>
            </a:extLst>
          </p:cNvPr>
          <p:cNvSpPr txBox="1"/>
          <p:nvPr/>
        </p:nvSpPr>
        <p:spPr>
          <a:xfrm>
            <a:off x="7870300" y="359684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cxnSp>
        <p:nvCxnSpPr>
          <p:cNvPr id="185" name="Straight Connector 184">
            <a:extLst>
              <a:ext uri="{FF2B5EF4-FFF2-40B4-BE49-F238E27FC236}">
                <a16:creationId xmlns:a16="http://schemas.microsoft.com/office/drawing/2014/main" id="{034CB728-E3A0-4B66-80EE-4D0DCDDAED6B}"/>
              </a:ext>
            </a:extLst>
          </p:cNvPr>
          <p:cNvCxnSpPr>
            <a:cxnSpLocks/>
          </p:cNvCxnSpPr>
          <p:nvPr/>
        </p:nvCxnSpPr>
        <p:spPr>
          <a:xfrm>
            <a:off x="8641841" y="3551385"/>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86" name="TextBox 185">
            <a:extLst>
              <a:ext uri="{FF2B5EF4-FFF2-40B4-BE49-F238E27FC236}">
                <a16:creationId xmlns:a16="http://schemas.microsoft.com/office/drawing/2014/main" id="{53DFF366-11BD-441E-B5C3-8011903370AA}"/>
              </a:ext>
            </a:extLst>
          </p:cNvPr>
          <p:cNvSpPr txBox="1"/>
          <p:nvPr/>
        </p:nvSpPr>
        <p:spPr>
          <a:xfrm>
            <a:off x="8378387" y="3596841"/>
            <a:ext cx="5310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cxnSp>
        <p:nvCxnSpPr>
          <p:cNvPr id="188" name="Straight Connector 187">
            <a:extLst>
              <a:ext uri="{FF2B5EF4-FFF2-40B4-BE49-F238E27FC236}">
                <a16:creationId xmlns:a16="http://schemas.microsoft.com/office/drawing/2014/main" id="{95A5CCF0-D3E7-42DA-A466-0EAE8B210E31}"/>
              </a:ext>
            </a:extLst>
          </p:cNvPr>
          <p:cNvCxnSpPr>
            <a:cxnSpLocks/>
          </p:cNvCxnSpPr>
          <p:nvPr/>
        </p:nvCxnSpPr>
        <p:spPr>
          <a:xfrm flipV="1">
            <a:off x="3628964" y="3210596"/>
            <a:ext cx="0" cy="171336"/>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D32210F2-3B41-4AD9-8D2D-140D3BB2F776}"/>
              </a:ext>
            </a:extLst>
          </p:cNvPr>
          <p:cNvCxnSpPr>
            <a:cxnSpLocks/>
          </p:cNvCxnSpPr>
          <p:nvPr/>
        </p:nvCxnSpPr>
        <p:spPr>
          <a:xfrm flipV="1">
            <a:off x="6983669" y="3159162"/>
            <a:ext cx="0" cy="2875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C8D55094-9126-47E1-AB5B-C3529B1ED2D9}"/>
              </a:ext>
            </a:extLst>
          </p:cNvPr>
          <p:cNvCxnSpPr>
            <a:cxnSpLocks/>
          </p:cNvCxnSpPr>
          <p:nvPr/>
        </p:nvCxnSpPr>
        <p:spPr>
          <a:xfrm flipH="1">
            <a:off x="7280910" y="3298226"/>
            <a:ext cx="22098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EF190157-D644-4952-8710-D96592D39112}"/>
              </a:ext>
            </a:extLst>
          </p:cNvPr>
          <p:cNvCxnSpPr>
            <a:cxnSpLocks/>
          </p:cNvCxnSpPr>
          <p:nvPr/>
        </p:nvCxnSpPr>
        <p:spPr>
          <a:xfrm flipV="1">
            <a:off x="7504369" y="3210596"/>
            <a:ext cx="0" cy="171336"/>
          </a:xfrm>
          <a:prstGeom prst="line">
            <a:avLst/>
          </a:prstGeom>
          <a:ln w="19050"/>
        </p:spPr>
        <p:style>
          <a:lnRef idx="1">
            <a:schemeClr val="dk1"/>
          </a:lnRef>
          <a:fillRef idx="0">
            <a:schemeClr val="dk1"/>
          </a:fillRef>
          <a:effectRef idx="0">
            <a:schemeClr val="dk1"/>
          </a:effectRef>
          <a:fontRef idx="minor">
            <a:schemeClr val="tx1"/>
          </a:fontRef>
        </p:style>
      </p:cxnSp>
      <p:pic>
        <p:nvPicPr>
          <p:cNvPr id="197" name="Picture 196">
            <a:extLst>
              <a:ext uri="{FF2B5EF4-FFF2-40B4-BE49-F238E27FC236}">
                <a16:creationId xmlns:a16="http://schemas.microsoft.com/office/drawing/2014/main" id="{20128E19-52A0-481F-A28B-C79AE390577F}"/>
              </a:ext>
            </a:extLst>
          </p:cNvPr>
          <p:cNvPicPr>
            <a:picLocks noChangeAspect="1"/>
          </p:cNvPicPr>
          <p:nvPr/>
        </p:nvPicPr>
        <p:blipFill rotWithShape="1">
          <a:blip r:embed="rId2"/>
          <a:srcRect t="88536" r="-725" b="2088"/>
          <a:stretch/>
        </p:blipFill>
        <p:spPr>
          <a:xfrm>
            <a:off x="2940392" y="4406821"/>
            <a:ext cx="5758719" cy="536449"/>
          </a:xfrm>
          <a:prstGeom prst="rect">
            <a:avLst/>
          </a:prstGeom>
        </p:spPr>
      </p:pic>
      <p:cxnSp>
        <p:nvCxnSpPr>
          <p:cNvPr id="198" name="Straight Connector 197">
            <a:extLst>
              <a:ext uri="{FF2B5EF4-FFF2-40B4-BE49-F238E27FC236}">
                <a16:creationId xmlns:a16="http://schemas.microsoft.com/office/drawing/2014/main" id="{FD4BE010-0A90-4308-ACFA-A3CE93988583}"/>
              </a:ext>
            </a:extLst>
          </p:cNvPr>
          <p:cNvCxnSpPr>
            <a:cxnSpLocks/>
          </p:cNvCxnSpPr>
          <p:nvPr/>
        </p:nvCxnSpPr>
        <p:spPr>
          <a:xfrm flipH="1">
            <a:off x="2943575" y="4934138"/>
            <a:ext cx="5702958" cy="0"/>
          </a:xfrm>
          <a:prstGeom prst="line">
            <a:avLst/>
          </a:prstGeom>
          <a:ln w="12700"/>
        </p:spPr>
        <p:style>
          <a:lnRef idx="1">
            <a:schemeClr val="dk1"/>
          </a:lnRef>
          <a:fillRef idx="0">
            <a:schemeClr val="dk1"/>
          </a:fillRef>
          <a:effectRef idx="0">
            <a:schemeClr val="dk1"/>
          </a:effectRef>
          <a:fontRef idx="minor">
            <a:schemeClr val="tx1"/>
          </a:fontRef>
        </p:style>
      </p:cxnSp>
      <p:sp>
        <p:nvSpPr>
          <p:cNvPr id="199" name="TextBox 198">
            <a:extLst>
              <a:ext uri="{FF2B5EF4-FFF2-40B4-BE49-F238E27FC236}">
                <a16:creationId xmlns:a16="http://schemas.microsoft.com/office/drawing/2014/main" id="{57ED136A-414A-4F6C-8163-036FECAEB78A}"/>
              </a:ext>
            </a:extLst>
          </p:cNvPr>
          <p:cNvSpPr txBox="1"/>
          <p:nvPr/>
        </p:nvSpPr>
        <p:spPr>
          <a:xfrm>
            <a:off x="5390680" y="5154026"/>
            <a:ext cx="80874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Result (%)</a:t>
            </a:r>
          </a:p>
        </p:txBody>
      </p:sp>
      <p:cxnSp>
        <p:nvCxnSpPr>
          <p:cNvPr id="200" name="Straight Connector 199">
            <a:extLst>
              <a:ext uri="{FF2B5EF4-FFF2-40B4-BE49-F238E27FC236}">
                <a16:creationId xmlns:a16="http://schemas.microsoft.com/office/drawing/2014/main" id="{7CC5C0D8-1E27-464C-894E-797A89EDDA86}"/>
              </a:ext>
            </a:extLst>
          </p:cNvPr>
          <p:cNvCxnSpPr>
            <a:cxnSpLocks/>
          </p:cNvCxnSpPr>
          <p:nvPr/>
        </p:nvCxnSpPr>
        <p:spPr>
          <a:xfrm>
            <a:off x="294779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01" name="TextBox 200">
            <a:extLst>
              <a:ext uri="{FF2B5EF4-FFF2-40B4-BE49-F238E27FC236}">
                <a16:creationId xmlns:a16="http://schemas.microsoft.com/office/drawing/2014/main" id="{CFABBC6E-E914-425A-A4E2-12197D48261F}"/>
              </a:ext>
            </a:extLst>
          </p:cNvPr>
          <p:cNvSpPr txBox="1"/>
          <p:nvPr/>
        </p:nvSpPr>
        <p:spPr>
          <a:xfrm>
            <a:off x="2746485"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202" name="Straight Connector 201">
            <a:extLst>
              <a:ext uri="{FF2B5EF4-FFF2-40B4-BE49-F238E27FC236}">
                <a16:creationId xmlns:a16="http://schemas.microsoft.com/office/drawing/2014/main" id="{6D449411-00A3-44B9-92FA-30D02B0CBD8B}"/>
              </a:ext>
            </a:extLst>
          </p:cNvPr>
          <p:cNvCxnSpPr>
            <a:cxnSpLocks/>
          </p:cNvCxnSpPr>
          <p:nvPr/>
        </p:nvCxnSpPr>
        <p:spPr>
          <a:xfrm flipH="1">
            <a:off x="5341620" y="4621058"/>
            <a:ext cx="53340" cy="0"/>
          </a:xfrm>
          <a:prstGeom prst="line">
            <a:avLst/>
          </a:prstGeom>
          <a:ln w="19050"/>
        </p:spPr>
        <p:style>
          <a:lnRef idx="1">
            <a:schemeClr val="dk1"/>
          </a:lnRef>
          <a:fillRef idx="0">
            <a:schemeClr val="dk1"/>
          </a:fillRef>
          <a:effectRef idx="0">
            <a:schemeClr val="dk1"/>
          </a:effectRef>
          <a:fontRef idx="minor">
            <a:schemeClr val="tx1"/>
          </a:fontRef>
        </p:style>
      </p:cxnSp>
      <p:sp>
        <p:nvSpPr>
          <p:cNvPr id="203" name="Rectangle 202">
            <a:extLst>
              <a:ext uri="{FF2B5EF4-FFF2-40B4-BE49-F238E27FC236}">
                <a16:creationId xmlns:a16="http://schemas.microsoft.com/office/drawing/2014/main" id="{BC644E68-B0DE-4CAE-B067-CA18518C5EF1}"/>
              </a:ext>
            </a:extLst>
          </p:cNvPr>
          <p:cNvSpPr/>
          <p:nvPr/>
        </p:nvSpPr>
        <p:spPr>
          <a:xfrm>
            <a:off x="5392420" y="4482240"/>
            <a:ext cx="835025" cy="2842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4" name="Straight Connector 203">
            <a:extLst>
              <a:ext uri="{FF2B5EF4-FFF2-40B4-BE49-F238E27FC236}">
                <a16:creationId xmlns:a16="http://schemas.microsoft.com/office/drawing/2014/main" id="{8A4066A7-73DA-450B-A109-60983FD4464C}"/>
              </a:ext>
            </a:extLst>
          </p:cNvPr>
          <p:cNvCxnSpPr>
            <a:cxnSpLocks/>
          </p:cNvCxnSpPr>
          <p:nvPr/>
        </p:nvCxnSpPr>
        <p:spPr>
          <a:xfrm>
            <a:off x="351739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05" name="TextBox 204">
            <a:extLst>
              <a:ext uri="{FF2B5EF4-FFF2-40B4-BE49-F238E27FC236}">
                <a16:creationId xmlns:a16="http://schemas.microsoft.com/office/drawing/2014/main" id="{6DA13E47-BE6F-4591-BA51-7A7138911B52}"/>
              </a:ext>
            </a:extLst>
          </p:cNvPr>
          <p:cNvSpPr txBox="1"/>
          <p:nvPr/>
        </p:nvSpPr>
        <p:spPr>
          <a:xfrm>
            <a:off x="3316080"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cxnSp>
        <p:nvCxnSpPr>
          <p:cNvPr id="206" name="Straight Connector 205">
            <a:extLst>
              <a:ext uri="{FF2B5EF4-FFF2-40B4-BE49-F238E27FC236}">
                <a16:creationId xmlns:a16="http://schemas.microsoft.com/office/drawing/2014/main" id="{DE407EFC-4FCF-438A-8A4C-9BE1928913F4}"/>
              </a:ext>
            </a:extLst>
          </p:cNvPr>
          <p:cNvCxnSpPr>
            <a:cxnSpLocks/>
          </p:cNvCxnSpPr>
          <p:nvPr/>
        </p:nvCxnSpPr>
        <p:spPr>
          <a:xfrm>
            <a:off x="408825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07" name="TextBox 206">
            <a:extLst>
              <a:ext uri="{FF2B5EF4-FFF2-40B4-BE49-F238E27FC236}">
                <a16:creationId xmlns:a16="http://schemas.microsoft.com/office/drawing/2014/main" id="{C95D1FFB-4929-4660-B447-32343A6B387A}"/>
              </a:ext>
            </a:extLst>
          </p:cNvPr>
          <p:cNvSpPr txBox="1"/>
          <p:nvPr/>
        </p:nvSpPr>
        <p:spPr>
          <a:xfrm>
            <a:off x="3886945"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cxnSp>
        <p:nvCxnSpPr>
          <p:cNvPr id="208" name="Straight Connector 207">
            <a:extLst>
              <a:ext uri="{FF2B5EF4-FFF2-40B4-BE49-F238E27FC236}">
                <a16:creationId xmlns:a16="http://schemas.microsoft.com/office/drawing/2014/main" id="{DEBDD1A4-E09F-4562-AD79-DE924D225533}"/>
              </a:ext>
            </a:extLst>
          </p:cNvPr>
          <p:cNvCxnSpPr>
            <a:cxnSpLocks/>
          </p:cNvCxnSpPr>
          <p:nvPr/>
        </p:nvCxnSpPr>
        <p:spPr>
          <a:xfrm>
            <a:off x="465785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09" name="TextBox 208">
            <a:extLst>
              <a:ext uri="{FF2B5EF4-FFF2-40B4-BE49-F238E27FC236}">
                <a16:creationId xmlns:a16="http://schemas.microsoft.com/office/drawing/2014/main" id="{1E604830-7FA2-4986-A262-4605EC05D469}"/>
              </a:ext>
            </a:extLst>
          </p:cNvPr>
          <p:cNvSpPr txBox="1"/>
          <p:nvPr/>
        </p:nvSpPr>
        <p:spPr>
          <a:xfrm>
            <a:off x="4456540"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cxnSp>
        <p:nvCxnSpPr>
          <p:cNvPr id="210" name="Straight Connector 209">
            <a:extLst>
              <a:ext uri="{FF2B5EF4-FFF2-40B4-BE49-F238E27FC236}">
                <a16:creationId xmlns:a16="http://schemas.microsoft.com/office/drawing/2014/main" id="{43C66FB6-6F22-4DCA-9D43-62B05929C1B4}"/>
              </a:ext>
            </a:extLst>
          </p:cNvPr>
          <p:cNvCxnSpPr>
            <a:cxnSpLocks/>
          </p:cNvCxnSpPr>
          <p:nvPr/>
        </p:nvCxnSpPr>
        <p:spPr>
          <a:xfrm>
            <a:off x="522617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1" name="TextBox 210">
            <a:extLst>
              <a:ext uri="{FF2B5EF4-FFF2-40B4-BE49-F238E27FC236}">
                <a16:creationId xmlns:a16="http://schemas.microsoft.com/office/drawing/2014/main" id="{20A09D01-C1D5-4845-BF2C-DBA9785CA1C0}"/>
              </a:ext>
            </a:extLst>
          </p:cNvPr>
          <p:cNvSpPr txBox="1"/>
          <p:nvPr/>
        </p:nvSpPr>
        <p:spPr>
          <a:xfrm>
            <a:off x="5024865"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cxnSp>
        <p:nvCxnSpPr>
          <p:cNvPr id="212" name="Straight Connector 211">
            <a:extLst>
              <a:ext uri="{FF2B5EF4-FFF2-40B4-BE49-F238E27FC236}">
                <a16:creationId xmlns:a16="http://schemas.microsoft.com/office/drawing/2014/main" id="{FB7D45E8-1E69-4FFB-B2B0-01C0A1C5B8BD}"/>
              </a:ext>
            </a:extLst>
          </p:cNvPr>
          <p:cNvCxnSpPr>
            <a:cxnSpLocks/>
          </p:cNvCxnSpPr>
          <p:nvPr/>
        </p:nvCxnSpPr>
        <p:spPr>
          <a:xfrm>
            <a:off x="579577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3" name="TextBox 212">
            <a:extLst>
              <a:ext uri="{FF2B5EF4-FFF2-40B4-BE49-F238E27FC236}">
                <a16:creationId xmlns:a16="http://schemas.microsoft.com/office/drawing/2014/main" id="{AD51E1BA-F30F-42B5-ACD7-100380A1905E}"/>
              </a:ext>
            </a:extLst>
          </p:cNvPr>
          <p:cNvSpPr txBox="1"/>
          <p:nvPr/>
        </p:nvSpPr>
        <p:spPr>
          <a:xfrm>
            <a:off x="5594460"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214" name="Straight Connector 213">
            <a:extLst>
              <a:ext uri="{FF2B5EF4-FFF2-40B4-BE49-F238E27FC236}">
                <a16:creationId xmlns:a16="http://schemas.microsoft.com/office/drawing/2014/main" id="{4B8F9EC5-5EB7-45C3-AFD5-BB2FE84AD67F}"/>
              </a:ext>
            </a:extLst>
          </p:cNvPr>
          <p:cNvCxnSpPr>
            <a:cxnSpLocks/>
          </p:cNvCxnSpPr>
          <p:nvPr/>
        </p:nvCxnSpPr>
        <p:spPr>
          <a:xfrm>
            <a:off x="636346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5" name="TextBox 214">
            <a:extLst>
              <a:ext uri="{FF2B5EF4-FFF2-40B4-BE49-F238E27FC236}">
                <a16:creationId xmlns:a16="http://schemas.microsoft.com/office/drawing/2014/main" id="{A8CA3112-7672-4064-8B0C-84FCA7CA468E}"/>
              </a:ext>
            </a:extLst>
          </p:cNvPr>
          <p:cNvSpPr txBox="1"/>
          <p:nvPr/>
        </p:nvSpPr>
        <p:spPr>
          <a:xfrm>
            <a:off x="6162150"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216" name="Straight Connector 215">
            <a:extLst>
              <a:ext uri="{FF2B5EF4-FFF2-40B4-BE49-F238E27FC236}">
                <a16:creationId xmlns:a16="http://schemas.microsoft.com/office/drawing/2014/main" id="{ABACD809-ED0B-4EA6-8F6F-6EA08001BE3A}"/>
              </a:ext>
            </a:extLst>
          </p:cNvPr>
          <p:cNvCxnSpPr>
            <a:cxnSpLocks/>
          </p:cNvCxnSpPr>
          <p:nvPr/>
        </p:nvCxnSpPr>
        <p:spPr>
          <a:xfrm>
            <a:off x="693305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7" name="TextBox 216">
            <a:extLst>
              <a:ext uri="{FF2B5EF4-FFF2-40B4-BE49-F238E27FC236}">
                <a16:creationId xmlns:a16="http://schemas.microsoft.com/office/drawing/2014/main" id="{B64B2AD3-2FF8-415F-8737-D806416DC8F2}"/>
              </a:ext>
            </a:extLst>
          </p:cNvPr>
          <p:cNvSpPr txBox="1"/>
          <p:nvPr/>
        </p:nvSpPr>
        <p:spPr>
          <a:xfrm>
            <a:off x="6731745"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cxnSp>
        <p:nvCxnSpPr>
          <p:cNvPr id="218" name="Straight Connector 217">
            <a:extLst>
              <a:ext uri="{FF2B5EF4-FFF2-40B4-BE49-F238E27FC236}">
                <a16:creationId xmlns:a16="http://schemas.microsoft.com/office/drawing/2014/main" id="{0B0D0548-AB08-4326-845B-AA7254D53297}"/>
              </a:ext>
            </a:extLst>
          </p:cNvPr>
          <p:cNvCxnSpPr>
            <a:cxnSpLocks/>
          </p:cNvCxnSpPr>
          <p:nvPr/>
        </p:nvCxnSpPr>
        <p:spPr>
          <a:xfrm>
            <a:off x="7502016"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19" name="TextBox 218">
            <a:extLst>
              <a:ext uri="{FF2B5EF4-FFF2-40B4-BE49-F238E27FC236}">
                <a16:creationId xmlns:a16="http://schemas.microsoft.com/office/drawing/2014/main" id="{2E7984F1-3BA0-40F3-992F-C87449C2F1E5}"/>
              </a:ext>
            </a:extLst>
          </p:cNvPr>
          <p:cNvSpPr txBox="1"/>
          <p:nvPr/>
        </p:nvSpPr>
        <p:spPr>
          <a:xfrm>
            <a:off x="7300705"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cxnSp>
        <p:nvCxnSpPr>
          <p:cNvPr id="220" name="Straight Connector 219">
            <a:extLst>
              <a:ext uri="{FF2B5EF4-FFF2-40B4-BE49-F238E27FC236}">
                <a16:creationId xmlns:a16="http://schemas.microsoft.com/office/drawing/2014/main" id="{C4BE02FC-DD39-4ADD-B3E7-8F372222B53E}"/>
              </a:ext>
            </a:extLst>
          </p:cNvPr>
          <p:cNvCxnSpPr>
            <a:cxnSpLocks/>
          </p:cNvCxnSpPr>
          <p:nvPr/>
        </p:nvCxnSpPr>
        <p:spPr>
          <a:xfrm>
            <a:off x="807161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21" name="TextBox 220">
            <a:extLst>
              <a:ext uri="{FF2B5EF4-FFF2-40B4-BE49-F238E27FC236}">
                <a16:creationId xmlns:a16="http://schemas.microsoft.com/office/drawing/2014/main" id="{048285CA-B5C6-47DC-B840-4C723842E844}"/>
              </a:ext>
            </a:extLst>
          </p:cNvPr>
          <p:cNvSpPr txBox="1"/>
          <p:nvPr/>
        </p:nvSpPr>
        <p:spPr>
          <a:xfrm>
            <a:off x="7870300" y="4919673"/>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cxnSp>
        <p:nvCxnSpPr>
          <p:cNvPr id="222" name="Straight Connector 221">
            <a:extLst>
              <a:ext uri="{FF2B5EF4-FFF2-40B4-BE49-F238E27FC236}">
                <a16:creationId xmlns:a16="http://schemas.microsoft.com/office/drawing/2014/main" id="{F1A22549-F612-4D17-A8F2-6C11F6EEA65C}"/>
              </a:ext>
            </a:extLst>
          </p:cNvPr>
          <p:cNvCxnSpPr>
            <a:cxnSpLocks/>
          </p:cNvCxnSpPr>
          <p:nvPr/>
        </p:nvCxnSpPr>
        <p:spPr>
          <a:xfrm>
            <a:off x="8641841" y="487421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23" name="TextBox 222">
            <a:extLst>
              <a:ext uri="{FF2B5EF4-FFF2-40B4-BE49-F238E27FC236}">
                <a16:creationId xmlns:a16="http://schemas.microsoft.com/office/drawing/2014/main" id="{66B43847-A062-4479-9C6E-755B38782654}"/>
              </a:ext>
            </a:extLst>
          </p:cNvPr>
          <p:cNvSpPr txBox="1"/>
          <p:nvPr/>
        </p:nvSpPr>
        <p:spPr>
          <a:xfrm>
            <a:off x="8378387" y="4919673"/>
            <a:ext cx="5310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cxnSp>
        <p:nvCxnSpPr>
          <p:cNvPr id="224" name="Straight Connector 223">
            <a:extLst>
              <a:ext uri="{FF2B5EF4-FFF2-40B4-BE49-F238E27FC236}">
                <a16:creationId xmlns:a16="http://schemas.microsoft.com/office/drawing/2014/main" id="{E52BA2FA-E3B5-463C-B7FC-3209EF969B94}"/>
              </a:ext>
            </a:extLst>
          </p:cNvPr>
          <p:cNvCxnSpPr>
            <a:cxnSpLocks/>
          </p:cNvCxnSpPr>
          <p:nvPr/>
        </p:nvCxnSpPr>
        <p:spPr>
          <a:xfrm flipV="1">
            <a:off x="5339019" y="4533428"/>
            <a:ext cx="0" cy="171336"/>
          </a:xfrm>
          <a:prstGeom prst="line">
            <a:avLst/>
          </a:prstGeom>
          <a:ln w="19050"/>
        </p:spPr>
        <p:style>
          <a:lnRef idx="1">
            <a:schemeClr val="dk1"/>
          </a:lnRef>
          <a:fillRef idx="0">
            <a:schemeClr val="dk1"/>
          </a:fillRef>
          <a:effectRef idx="0">
            <a:schemeClr val="dk1"/>
          </a:effectRef>
          <a:fontRef idx="minor">
            <a:schemeClr val="tx1"/>
          </a:fontRef>
        </p:style>
      </p:cxnSp>
      <p:cxnSp>
        <p:nvCxnSpPr>
          <p:cNvPr id="225" name="Straight Connector 224">
            <a:extLst>
              <a:ext uri="{FF2B5EF4-FFF2-40B4-BE49-F238E27FC236}">
                <a16:creationId xmlns:a16="http://schemas.microsoft.com/office/drawing/2014/main" id="{65DA0327-795B-42C3-8626-FFEB1DFB13EF}"/>
              </a:ext>
            </a:extLst>
          </p:cNvPr>
          <p:cNvCxnSpPr>
            <a:cxnSpLocks/>
          </p:cNvCxnSpPr>
          <p:nvPr/>
        </p:nvCxnSpPr>
        <p:spPr>
          <a:xfrm flipV="1">
            <a:off x="5825937" y="4481994"/>
            <a:ext cx="0" cy="287540"/>
          </a:xfrm>
          <a:prstGeom prst="line">
            <a:avLst/>
          </a:prstGeom>
          <a:ln w="19050"/>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3AB65EB3-0664-46E7-BE85-A23B62DDAB3C}"/>
              </a:ext>
            </a:extLst>
          </p:cNvPr>
          <p:cNvCxnSpPr>
            <a:cxnSpLocks/>
          </p:cNvCxnSpPr>
          <p:nvPr/>
        </p:nvCxnSpPr>
        <p:spPr>
          <a:xfrm flipH="1">
            <a:off x="6231255" y="4621058"/>
            <a:ext cx="2298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C9D19602-D454-4297-8174-B7A1F5F4299C}"/>
              </a:ext>
            </a:extLst>
          </p:cNvPr>
          <p:cNvCxnSpPr>
            <a:cxnSpLocks/>
          </p:cNvCxnSpPr>
          <p:nvPr/>
        </p:nvCxnSpPr>
        <p:spPr>
          <a:xfrm flipV="1">
            <a:off x="8529767" y="4533428"/>
            <a:ext cx="0" cy="171336"/>
          </a:xfrm>
          <a:prstGeom prst="line">
            <a:avLst/>
          </a:prstGeom>
          <a:ln w="19050"/>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F9F2F228-D4FA-4F6D-B5C0-625B018B89D1}"/>
              </a:ext>
            </a:extLst>
          </p:cNvPr>
          <p:cNvCxnSpPr>
            <a:cxnSpLocks/>
          </p:cNvCxnSpPr>
          <p:nvPr/>
        </p:nvCxnSpPr>
        <p:spPr>
          <a:xfrm>
            <a:off x="2751103" y="6037469"/>
            <a:ext cx="6011897" cy="0"/>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999B10D-86FA-4216-A162-A201DF66238C}"/>
              </a:ext>
            </a:extLst>
          </p:cNvPr>
          <p:cNvCxnSpPr>
            <a:cxnSpLocks/>
          </p:cNvCxnSpPr>
          <p:nvPr/>
        </p:nvCxnSpPr>
        <p:spPr>
          <a:xfrm flipV="1">
            <a:off x="2751103"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5FD5C011-4CC2-4A38-BC25-EF52BB831291}"/>
              </a:ext>
            </a:extLst>
          </p:cNvPr>
          <p:cNvSpPr/>
          <p:nvPr/>
        </p:nvSpPr>
        <p:spPr>
          <a:xfrm>
            <a:off x="2555018"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42</a:t>
            </a:r>
          </a:p>
        </p:txBody>
      </p:sp>
      <p:cxnSp>
        <p:nvCxnSpPr>
          <p:cNvPr id="102" name="Straight Connector 101">
            <a:extLst>
              <a:ext uri="{FF2B5EF4-FFF2-40B4-BE49-F238E27FC236}">
                <a16:creationId xmlns:a16="http://schemas.microsoft.com/office/drawing/2014/main" id="{9A90EE76-518F-4924-9268-626740EB293F}"/>
              </a:ext>
            </a:extLst>
          </p:cNvPr>
          <p:cNvCxnSpPr>
            <a:cxnSpLocks/>
          </p:cNvCxnSpPr>
          <p:nvPr/>
        </p:nvCxnSpPr>
        <p:spPr>
          <a:xfrm flipV="1">
            <a:off x="3296886"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3" name="Rectangle: Rounded Corners 102">
            <a:extLst>
              <a:ext uri="{FF2B5EF4-FFF2-40B4-BE49-F238E27FC236}">
                <a16:creationId xmlns:a16="http://schemas.microsoft.com/office/drawing/2014/main" id="{03AAE4EE-F562-46D4-8782-E0B2FDCE63F4}"/>
              </a:ext>
            </a:extLst>
          </p:cNvPr>
          <p:cNvSpPr/>
          <p:nvPr/>
        </p:nvSpPr>
        <p:spPr>
          <a:xfrm>
            <a:off x="3100801"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42</a:t>
            </a:r>
          </a:p>
        </p:txBody>
      </p:sp>
      <p:cxnSp>
        <p:nvCxnSpPr>
          <p:cNvPr id="104" name="Straight Connector 103">
            <a:extLst>
              <a:ext uri="{FF2B5EF4-FFF2-40B4-BE49-F238E27FC236}">
                <a16:creationId xmlns:a16="http://schemas.microsoft.com/office/drawing/2014/main" id="{BBA7B614-27E1-4426-915D-6109DB1717F5}"/>
              </a:ext>
            </a:extLst>
          </p:cNvPr>
          <p:cNvCxnSpPr>
            <a:cxnSpLocks/>
          </p:cNvCxnSpPr>
          <p:nvPr/>
        </p:nvCxnSpPr>
        <p:spPr>
          <a:xfrm flipV="1">
            <a:off x="3842669"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D49FBAC8-8C1B-4C93-A30A-F1744B8F9218}"/>
              </a:ext>
            </a:extLst>
          </p:cNvPr>
          <p:cNvSpPr/>
          <p:nvPr/>
        </p:nvSpPr>
        <p:spPr>
          <a:xfrm>
            <a:off x="3646584"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42</a:t>
            </a:r>
          </a:p>
        </p:txBody>
      </p:sp>
      <p:cxnSp>
        <p:nvCxnSpPr>
          <p:cNvPr id="106" name="Straight Connector 105">
            <a:extLst>
              <a:ext uri="{FF2B5EF4-FFF2-40B4-BE49-F238E27FC236}">
                <a16:creationId xmlns:a16="http://schemas.microsoft.com/office/drawing/2014/main" id="{ADA098D2-B107-49F3-BE39-D0E096D943DC}"/>
              </a:ext>
            </a:extLst>
          </p:cNvPr>
          <p:cNvCxnSpPr>
            <a:cxnSpLocks/>
          </p:cNvCxnSpPr>
          <p:nvPr/>
        </p:nvCxnSpPr>
        <p:spPr>
          <a:xfrm flipV="1">
            <a:off x="4388452"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3B3E09DF-A738-48F8-AA08-B95A9876A514}"/>
              </a:ext>
            </a:extLst>
          </p:cNvPr>
          <p:cNvSpPr/>
          <p:nvPr/>
        </p:nvSpPr>
        <p:spPr>
          <a:xfrm>
            <a:off x="4192367"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46</a:t>
            </a:r>
          </a:p>
        </p:txBody>
      </p:sp>
      <p:cxnSp>
        <p:nvCxnSpPr>
          <p:cNvPr id="108" name="Straight Connector 107">
            <a:extLst>
              <a:ext uri="{FF2B5EF4-FFF2-40B4-BE49-F238E27FC236}">
                <a16:creationId xmlns:a16="http://schemas.microsoft.com/office/drawing/2014/main" id="{8148A2FE-206E-4E95-9EEC-0BD1173FC0B6}"/>
              </a:ext>
            </a:extLst>
          </p:cNvPr>
          <p:cNvCxnSpPr>
            <a:cxnSpLocks/>
          </p:cNvCxnSpPr>
          <p:nvPr/>
        </p:nvCxnSpPr>
        <p:spPr>
          <a:xfrm flipV="1">
            <a:off x="4934235"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F66D9DD0-C147-4E23-8507-C50FE310802E}"/>
              </a:ext>
            </a:extLst>
          </p:cNvPr>
          <p:cNvSpPr/>
          <p:nvPr/>
        </p:nvSpPr>
        <p:spPr>
          <a:xfrm>
            <a:off x="4738150"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46</a:t>
            </a:r>
          </a:p>
        </p:txBody>
      </p:sp>
      <p:cxnSp>
        <p:nvCxnSpPr>
          <p:cNvPr id="110" name="Straight Connector 109">
            <a:extLst>
              <a:ext uri="{FF2B5EF4-FFF2-40B4-BE49-F238E27FC236}">
                <a16:creationId xmlns:a16="http://schemas.microsoft.com/office/drawing/2014/main" id="{E2781409-AAF8-48E7-99CB-D4E55E73FB6A}"/>
              </a:ext>
            </a:extLst>
          </p:cNvPr>
          <p:cNvCxnSpPr>
            <a:cxnSpLocks/>
          </p:cNvCxnSpPr>
          <p:nvPr/>
        </p:nvCxnSpPr>
        <p:spPr>
          <a:xfrm flipV="1">
            <a:off x="5480018"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54666132-2992-490C-AD17-C5098D2D466E}"/>
              </a:ext>
            </a:extLst>
          </p:cNvPr>
          <p:cNvSpPr/>
          <p:nvPr/>
        </p:nvSpPr>
        <p:spPr>
          <a:xfrm>
            <a:off x="5283933"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112" name="Straight Connector 111">
            <a:extLst>
              <a:ext uri="{FF2B5EF4-FFF2-40B4-BE49-F238E27FC236}">
                <a16:creationId xmlns:a16="http://schemas.microsoft.com/office/drawing/2014/main" id="{E4395CB0-C0AD-4549-A27D-B6DE013F0BBE}"/>
              </a:ext>
            </a:extLst>
          </p:cNvPr>
          <p:cNvCxnSpPr>
            <a:cxnSpLocks/>
          </p:cNvCxnSpPr>
          <p:nvPr/>
        </p:nvCxnSpPr>
        <p:spPr>
          <a:xfrm flipV="1">
            <a:off x="6025801"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A0AA39C0-EF49-46CF-B036-B37FB8542115}"/>
              </a:ext>
            </a:extLst>
          </p:cNvPr>
          <p:cNvSpPr/>
          <p:nvPr/>
        </p:nvSpPr>
        <p:spPr>
          <a:xfrm>
            <a:off x="5829716"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51</a:t>
            </a:r>
          </a:p>
        </p:txBody>
      </p:sp>
      <p:sp>
        <p:nvSpPr>
          <p:cNvPr id="114" name="Arrow: Right 113">
            <a:extLst>
              <a:ext uri="{FF2B5EF4-FFF2-40B4-BE49-F238E27FC236}">
                <a16:creationId xmlns:a16="http://schemas.microsoft.com/office/drawing/2014/main" id="{73185F6B-D8A9-4E5A-9DEB-C4EA423DE4EF}"/>
              </a:ext>
            </a:extLst>
          </p:cNvPr>
          <p:cNvSpPr/>
          <p:nvPr/>
        </p:nvSpPr>
        <p:spPr>
          <a:xfrm rot="16200000">
            <a:off x="3968289" y="6020432"/>
            <a:ext cx="86077" cy="134112"/>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8A9CEF54-EB05-462A-AC06-8DE8DD16F927}"/>
              </a:ext>
            </a:extLst>
          </p:cNvPr>
          <p:cNvSpPr txBox="1"/>
          <p:nvPr/>
        </p:nvSpPr>
        <p:spPr>
          <a:xfrm>
            <a:off x="3863900" y="6089177"/>
            <a:ext cx="340158" cy="1853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1</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5" name="Straight Connector 124">
            <a:extLst>
              <a:ext uri="{FF2B5EF4-FFF2-40B4-BE49-F238E27FC236}">
                <a16:creationId xmlns:a16="http://schemas.microsoft.com/office/drawing/2014/main" id="{7E07435C-6822-412C-9EFD-C55A97436299}"/>
              </a:ext>
            </a:extLst>
          </p:cNvPr>
          <p:cNvCxnSpPr>
            <a:cxnSpLocks/>
          </p:cNvCxnSpPr>
          <p:nvPr/>
        </p:nvCxnSpPr>
        <p:spPr>
          <a:xfrm flipV="1">
            <a:off x="6572218"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6" name="Rectangle: Rounded Corners 125">
            <a:extLst>
              <a:ext uri="{FF2B5EF4-FFF2-40B4-BE49-F238E27FC236}">
                <a16:creationId xmlns:a16="http://schemas.microsoft.com/office/drawing/2014/main" id="{4C77B06F-5A81-4933-849A-68998CEE39FD}"/>
              </a:ext>
            </a:extLst>
          </p:cNvPr>
          <p:cNvSpPr/>
          <p:nvPr/>
        </p:nvSpPr>
        <p:spPr>
          <a:xfrm>
            <a:off x="6376133"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52</a:t>
            </a:r>
          </a:p>
        </p:txBody>
      </p:sp>
      <p:cxnSp>
        <p:nvCxnSpPr>
          <p:cNvPr id="127" name="Straight Connector 126">
            <a:extLst>
              <a:ext uri="{FF2B5EF4-FFF2-40B4-BE49-F238E27FC236}">
                <a16:creationId xmlns:a16="http://schemas.microsoft.com/office/drawing/2014/main" id="{760185E4-5175-4173-9ADF-4647B57A0E18}"/>
              </a:ext>
            </a:extLst>
          </p:cNvPr>
          <p:cNvCxnSpPr>
            <a:cxnSpLocks/>
          </p:cNvCxnSpPr>
          <p:nvPr/>
        </p:nvCxnSpPr>
        <p:spPr>
          <a:xfrm flipV="1">
            <a:off x="7118001"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8" name="Rectangle: Rounded Corners 127">
            <a:extLst>
              <a:ext uri="{FF2B5EF4-FFF2-40B4-BE49-F238E27FC236}">
                <a16:creationId xmlns:a16="http://schemas.microsoft.com/office/drawing/2014/main" id="{900F8726-6244-4D49-9AAD-16882F0F805E}"/>
              </a:ext>
            </a:extLst>
          </p:cNvPr>
          <p:cNvSpPr/>
          <p:nvPr/>
        </p:nvSpPr>
        <p:spPr>
          <a:xfrm>
            <a:off x="6921916"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56</a:t>
            </a:r>
          </a:p>
        </p:txBody>
      </p:sp>
      <p:cxnSp>
        <p:nvCxnSpPr>
          <p:cNvPr id="131" name="Straight Connector 130">
            <a:extLst>
              <a:ext uri="{FF2B5EF4-FFF2-40B4-BE49-F238E27FC236}">
                <a16:creationId xmlns:a16="http://schemas.microsoft.com/office/drawing/2014/main" id="{3C10A33D-6E9D-40C2-93CE-9E43A6EC1F90}"/>
              </a:ext>
            </a:extLst>
          </p:cNvPr>
          <p:cNvCxnSpPr>
            <a:cxnSpLocks/>
          </p:cNvCxnSpPr>
          <p:nvPr/>
        </p:nvCxnSpPr>
        <p:spPr>
          <a:xfrm flipV="1">
            <a:off x="7663783"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2" name="Rectangle: Rounded Corners 131">
            <a:extLst>
              <a:ext uri="{FF2B5EF4-FFF2-40B4-BE49-F238E27FC236}">
                <a16:creationId xmlns:a16="http://schemas.microsoft.com/office/drawing/2014/main" id="{883E1D78-347B-457A-8B57-332FF3E5664C}"/>
              </a:ext>
            </a:extLst>
          </p:cNvPr>
          <p:cNvSpPr/>
          <p:nvPr/>
        </p:nvSpPr>
        <p:spPr>
          <a:xfrm>
            <a:off x="7467698"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58</a:t>
            </a:r>
          </a:p>
        </p:txBody>
      </p:sp>
      <p:cxnSp>
        <p:nvCxnSpPr>
          <p:cNvPr id="133" name="Straight Connector 132">
            <a:extLst>
              <a:ext uri="{FF2B5EF4-FFF2-40B4-BE49-F238E27FC236}">
                <a16:creationId xmlns:a16="http://schemas.microsoft.com/office/drawing/2014/main" id="{BB931C65-72C3-4A39-A117-DC0EBD19C145}"/>
              </a:ext>
            </a:extLst>
          </p:cNvPr>
          <p:cNvCxnSpPr>
            <a:cxnSpLocks/>
          </p:cNvCxnSpPr>
          <p:nvPr/>
        </p:nvCxnSpPr>
        <p:spPr>
          <a:xfrm flipV="1">
            <a:off x="8209566"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4" name="Rectangle: Rounded Corners 133">
            <a:extLst>
              <a:ext uri="{FF2B5EF4-FFF2-40B4-BE49-F238E27FC236}">
                <a16:creationId xmlns:a16="http://schemas.microsoft.com/office/drawing/2014/main" id="{CFF6D734-902D-490F-9E49-4F7177DEBD83}"/>
              </a:ext>
            </a:extLst>
          </p:cNvPr>
          <p:cNvSpPr/>
          <p:nvPr/>
        </p:nvSpPr>
        <p:spPr>
          <a:xfrm>
            <a:off x="8013481"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62</a:t>
            </a:r>
          </a:p>
        </p:txBody>
      </p:sp>
      <p:sp>
        <p:nvSpPr>
          <p:cNvPr id="95" name="TextBox 94">
            <a:extLst>
              <a:ext uri="{FF2B5EF4-FFF2-40B4-BE49-F238E27FC236}">
                <a16:creationId xmlns:a16="http://schemas.microsoft.com/office/drawing/2014/main" id="{1230F620-1FFC-4840-B5BE-7F5F0670A328}"/>
              </a:ext>
            </a:extLst>
          </p:cNvPr>
          <p:cNvSpPr txBox="1"/>
          <p:nvPr/>
        </p:nvSpPr>
        <p:spPr>
          <a:xfrm>
            <a:off x="3733048" y="6292244"/>
            <a:ext cx="45397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43</a:t>
            </a:r>
          </a:p>
        </p:txBody>
      </p:sp>
      <p:cxnSp>
        <p:nvCxnSpPr>
          <p:cNvPr id="230" name="Straight Connector 229">
            <a:extLst>
              <a:ext uri="{FF2B5EF4-FFF2-40B4-BE49-F238E27FC236}">
                <a16:creationId xmlns:a16="http://schemas.microsoft.com/office/drawing/2014/main" id="{F8E288DC-2DAC-42D3-B9F3-801A46600C18}"/>
              </a:ext>
            </a:extLst>
          </p:cNvPr>
          <p:cNvCxnSpPr>
            <a:cxnSpLocks/>
          </p:cNvCxnSpPr>
          <p:nvPr/>
        </p:nvCxnSpPr>
        <p:spPr>
          <a:xfrm flipV="1">
            <a:off x="8756936" y="5944117"/>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31" name="Rectangle: Rounded Corners 230">
            <a:extLst>
              <a:ext uri="{FF2B5EF4-FFF2-40B4-BE49-F238E27FC236}">
                <a16:creationId xmlns:a16="http://schemas.microsoft.com/office/drawing/2014/main" id="{FF5550B5-BFDC-4CEA-AFB0-7DF63D977655}"/>
              </a:ext>
            </a:extLst>
          </p:cNvPr>
          <p:cNvSpPr/>
          <p:nvPr/>
        </p:nvSpPr>
        <p:spPr>
          <a:xfrm>
            <a:off x="8560851" y="5680534"/>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98</a:t>
            </a:r>
          </a:p>
        </p:txBody>
      </p:sp>
      <p:sp>
        <p:nvSpPr>
          <p:cNvPr id="241" name="TextBox 240">
            <a:extLst>
              <a:ext uri="{FF2B5EF4-FFF2-40B4-BE49-F238E27FC236}">
                <a16:creationId xmlns:a16="http://schemas.microsoft.com/office/drawing/2014/main" id="{556A1780-F5A1-44B6-AFB0-E258A6AE704B}"/>
              </a:ext>
            </a:extLst>
          </p:cNvPr>
          <p:cNvSpPr txBox="1"/>
          <p:nvPr/>
        </p:nvSpPr>
        <p:spPr>
          <a:xfrm>
            <a:off x="751927" y="1725501"/>
            <a:ext cx="77457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Class 9Y4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(girls)</a:t>
            </a:r>
          </a:p>
        </p:txBody>
      </p:sp>
      <p:sp>
        <p:nvSpPr>
          <p:cNvPr id="242" name="TextBox 241">
            <a:extLst>
              <a:ext uri="{FF2B5EF4-FFF2-40B4-BE49-F238E27FC236}">
                <a16:creationId xmlns:a16="http://schemas.microsoft.com/office/drawing/2014/main" id="{5BCE8709-9A30-41E0-94E7-2D4CFC0C30EB}"/>
              </a:ext>
            </a:extLst>
          </p:cNvPr>
          <p:cNvSpPr txBox="1"/>
          <p:nvPr/>
        </p:nvSpPr>
        <p:spPr>
          <a:xfrm>
            <a:off x="743134" y="3774107"/>
            <a:ext cx="77938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Class 9X4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(girls)</a:t>
            </a:r>
          </a:p>
        </p:txBody>
      </p:sp>
      <p:pic>
        <p:nvPicPr>
          <p:cNvPr id="247" name="Picture 246">
            <a:extLst>
              <a:ext uri="{FF2B5EF4-FFF2-40B4-BE49-F238E27FC236}">
                <a16:creationId xmlns:a16="http://schemas.microsoft.com/office/drawing/2014/main" id="{35FA9F8A-1F91-4AB2-A939-FA009B474098}"/>
              </a:ext>
            </a:extLst>
          </p:cNvPr>
          <p:cNvPicPr>
            <a:picLocks noChangeAspect="1"/>
          </p:cNvPicPr>
          <p:nvPr/>
        </p:nvPicPr>
        <p:blipFill>
          <a:blip r:embed="rId3">
            <a:duotone>
              <a:schemeClr val="bg2">
                <a:shade val="45000"/>
                <a:satMod val="135000"/>
              </a:schemeClr>
              <a:prstClr val="white"/>
            </a:duotone>
          </a:blip>
          <a:stretch>
            <a:fillRect/>
          </a:stretch>
        </p:blipFill>
        <p:spPr>
          <a:xfrm>
            <a:off x="69378" y="54247"/>
            <a:ext cx="720823" cy="886530"/>
          </a:xfrm>
          <a:prstGeom prst="rect">
            <a:avLst/>
          </a:prstGeom>
        </p:spPr>
      </p:pic>
      <p:graphicFrame>
        <p:nvGraphicFramePr>
          <p:cNvPr id="248" name="Table 5">
            <a:extLst>
              <a:ext uri="{FF2B5EF4-FFF2-40B4-BE49-F238E27FC236}">
                <a16:creationId xmlns:a16="http://schemas.microsoft.com/office/drawing/2014/main" id="{703BE88A-495E-48F3-8508-69956135972C}"/>
              </a:ext>
            </a:extLst>
          </p:cNvPr>
          <p:cNvGraphicFramePr>
            <a:graphicFrameLocks noGrp="1"/>
          </p:cNvGraphicFramePr>
          <p:nvPr>
            <p:extLst/>
          </p:nvPr>
        </p:nvGraphicFramePr>
        <p:xfrm>
          <a:off x="194534" y="2242018"/>
          <a:ext cx="1889355" cy="1143000"/>
        </p:xfrm>
        <a:graphic>
          <a:graphicData uri="http://schemas.openxmlformats.org/drawingml/2006/table">
            <a:tbl>
              <a:tblPr firstRow="1" bandRow="1">
                <a:tableStyleId>{5C22544A-7EE6-4342-B048-85BDC9FD1C3A}</a:tableStyleId>
              </a:tblPr>
              <a:tblGrid>
                <a:gridCol w="629785">
                  <a:extLst>
                    <a:ext uri="{9D8B030D-6E8A-4147-A177-3AD203B41FA5}">
                      <a16:colId xmlns:a16="http://schemas.microsoft.com/office/drawing/2014/main" val="1933461801"/>
                    </a:ext>
                  </a:extLst>
                </a:gridCol>
                <a:gridCol w="629785">
                  <a:extLst>
                    <a:ext uri="{9D8B030D-6E8A-4147-A177-3AD203B41FA5}">
                      <a16:colId xmlns:a16="http://schemas.microsoft.com/office/drawing/2014/main" val="284576673"/>
                    </a:ext>
                  </a:extLst>
                </a:gridCol>
                <a:gridCol w="629785">
                  <a:extLst>
                    <a:ext uri="{9D8B030D-6E8A-4147-A177-3AD203B41FA5}">
                      <a16:colId xmlns:a16="http://schemas.microsoft.com/office/drawing/2014/main" val="2361824800"/>
                    </a:ext>
                  </a:extLst>
                </a:gridCol>
              </a:tblGrid>
              <a:tr h="228600">
                <a:tc>
                  <a:txBody>
                    <a:bodyPr/>
                    <a:lstStyle/>
                    <a:p>
                      <a:pPr algn="ctr"/>
                      <a:r>
                        <a:rPr lang="en-GB" sz="1200" b="0" dirty="0">
                          <a:solidFill>
                            <a:sysClr val="windowText" lastClr="000000"/>
                          </a:solidFill>
                        </a:rPr>
                        <a:t>80</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36</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24426118"/>
                  </a:ext>
                </a:extLst>
              </a:tr>
              <a:tr h="228600">
                <a:tc>
                  <a:txBody>
                    <a:bodyPr/>
                    <a:lstStyle/>
                    <a:p>
                      <a:pPr algn="ctr"/>
                      <a:r>
                        <a:rPr lang="en-GB" sz="1200" b="0" dirty="0">
                          <a:solidFill>
                            <a:sysClr val="windowText" lastClr="000000"/>
                          </a:solidFill>
                        </a:rPr>
                        <a:t>35</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15</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78</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8116232"/>
                  </a:ext>
                </a:extLst>
              </a:tr>
              <a:tr h="228600">
                <a:tc>
                  <a:txBody>
                    <a:bodyPr/>
                    <a:lstStyle/>
                    <a:p>
                      <a:pPr algn="ctr"/>
                      <a:r>
                        <a:rPr lang="en-GB" sz="1200" b="0" dirty="0">
                          <a:solidFill>
                            <a:sysClr val="windowText" lastClr="000000"/>
                          </a:solidFill>
                        </a:rPr>
                        <a:t>42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79</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12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23904839"/>
                  </a:ext>
                </a:extLst>
              </a:tr>
              <a:tr h="228600">
                <a:tc>
                  <a:txBody>
                    <a:bodyPr/>
                    <a:lstStyle/>
                    <a:p>
                      <a:pPr algn="ctr"/>
                      <a:r>
                        <a:rPr lang="en-GB" sz="1200" b="0" dirty="0">
                          <a:solidFill>
                            <a:sysClr val="windowText" lastClr="000000"/>
                          </a:solidFill>
                        </a:rPr>
                        <a:t>74</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71</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74</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2272507"/>
                  </a:ext>
                </a:extLst>
              </a:tr>
              <a:tr h="228600">
                <a:tc>
                  <a:txBody>
                    <a:bodyPr/>
                    <a:lstStyle/>
                    <a:p>
                      <a:pPr algn="ctr"/>
                      <a:r>
                        <a:rPr lang="en-GB" sz="1200" b="0" dirty="0">
                          <a:solidFill>
                            <a:sysClr val="windowText" lastClr="000000"/>
                          </a:solidFill>
                        </a:rPr>
                        <a:t>14</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1200" b="0" dirty="0">
                        <a:solidFill>
                          <a:sysClr val="windowText" lastClr="000000"/>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gn="ctr"/>
                      <a:endParaRPr lang="en-GB" sz="1200" b="0" dirty="0">
                        <a:solidFill>
                          <a:sysClr val="windowText" lastClr="000000"/>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95250455"/>
                  </a:ext>
                </a:extLst>
              </a:tr>
            </a:tbl>
          </a:graphicData>
        </a:graphic>
      </p:graphicFrame>
      <p:graphicFrame>
        <p:nvGraphicFramePr>
          <p:cNvPr id="249" name="Table 5">
            <a:extLst>
              <a:ext uri="{FF2B5EF4-FFF2-40B4-BE49-F238E27FC236}">
                <a16:creationId xmlns:a16="http://schemas.microsoft.com/office/drawing/2014/main" id="{CCC0EDBF-1740-4A9B-A9DE-0EA9735FA20A}"/>
              </a:ext>
            </a:extLst>
          </p:cNvPr>
          <p:cNvGraphicFramePr>
            <a:graphicFrameLocks noGrp="1"/>
          </p:cNvGraphicFramePr>
          <p:nvPr>
            <p:extLst/>
          </p:nvPr>
        </p:nvGraphicFramePr>
        <p:xfrm>
          <a:off x="194534" y="4299417"/>
          <a:ext cx="1889355" cy="914400"/>
        </p:xfrm>
        <a:graphic>
          <a:graphicData uri="http://schemas.openxmlformats.org/drawingml/2006/table">
            <a:tbl>
              <a:tblPr firstRow="1" bandRow="1">
                <a:tableStyleId>{5C22544A-7EE6-4342-B048-85BDC9FD1C3A}</a:tableStyleId>
              </a:tblPr>
              <a:tblGrid>
                <a:gridCol w="629785">
                  <a:extLst>
                    <a:ext uri="{9D8B030D-6E8A-4147-A177-3AD203B41FA5}">
                      <a16:colId xmlns:a16="http://schemas.microsoft.com/office/drawing/2014/main" val="1933461801"/>
                    </a:ext>
                  </a:extLst>
                </a:gridCol>
                <a:gridCol w="629785">
                  <a:extLst>
                    <a:ext uri="{9D8B030D-6E8A-4147-A177-3AD203B41FA5}">
                      <a16:colId xmlns:a16="http://schemas.microsoft.com/office/drawing/2014/main" val="284576673"/>
                    </a:ext>
                  </a:extLst>
                </a:gridCol>
                <a:gridCol w="629785">
                  <a:extLst>
                    <a:ext uri="{9D8B030D-6E8A-4147-A177-3AD203B41FA5}">
                      <a16:colId xmlns:a16="http://schemas.microsoft.com/office/drawing/2014/main" val="2361824800"/>
                    </a:ext>
                  </a:extLst>
                </a:gridCol>
              </a:tblGrid>
              <a:tr h="228600">
                <a:tc>
                  <a:txBody>
                    <a:bodyPr/>
                    <a:lstStyle/>
                    <a:p>
                      <a:pPr algn="ctr"/>
                      <a:r>
                        <a:rPr lang="en-GB" sz="1200" b="0" dirty="0">
                          <a:solidFill>
                            <a:sysClr val="windowText" lastClr="000000"/>
                          </a:solidFill>
                        </a:rPr>
                        <a:t>42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58</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42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24426118"/>
                  </a:ext>
                </a:extLst>
              </a:tr>
              <a:tr h="228600">
                <a:tc>
                  <a:txBody>
                    <a:bodyPr/>
                    <a:lstStyle/>
                    <a:p>
                      <a:pPr algn="ctr"/>
                      <a:r>
                        <a:rPr lang="en-GB" sz="1200" b="0" dirty="0">
                          <a:solidFill>
                            <a:sysClr val="windowText" lastClr="000000"/>
                          </a:solidFill>
                        </a:rPr>
                        <a:t>52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50</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56</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8116232"/>
                  </a:ext>
                </a:extLst>
              </a:tr>
              <a:tr h="228600">
                <a:tc>
                  <a:txBody>
                    <a:bodyPr/>
                    <a:lstStyle/>
                    <a:p>
                      <a:pPr algn="ctr"/>
                      <a:r>
                        <a:rPr lang="en-GB" sz="1200" b="0" dirty="0">
                          <a:solidFill>
                            <a:sysClr val="windowText" lastClr="000000"/>
                          </a:solidFill>
                        </a:rPr>
                        <a:t>46</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42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98</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23904839"/>
                  </a:ext>
                </a:extLst>
              </a:tr>
              <a:tr h="228600">
                <a:tc>
                  <a:txBody>
                    <a:bodyPr/>
                    <a:lstStyle/>
                    <a:p>
                      <a:pPr algn="ctr"/>
                      <a:r>
                        <a:rPr lang="en-GB" sz="1200" b="0" dirty="0">
                          <a:solidFill>
                            <a:sysClr val="windowText" lastClr="000000"/>
                          </a:solidFill>
                        </a:rPr>
                        <a:t>62</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51</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GB" sz="1200" b="0" dirty="0">
                          <a:solidFill>
                            <a:sysClr val="windowText" lastClr="000000"/>
                          </a:solidFill>
                        </a:rPr>
                        <a:t>46</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2272507"/>
                  </a:ext>
                </a:extLst>
              </a:tr>
            </a:tbl>
          </a:graphicData>
        </a:graphic>
      </p:graphicFrame>
      <p:sp>
        <p:nvSpPr>
          <p:cNvPr id="116" name="Arrow: Right 115">
            <a:extLst>
              <a:ext uri="{FF2B5EF4-FFF2-40B4-BE49-F238E27FC236}">
                <a16:creationId xmlns:a16="http://schemas.microsoft.com/office/drawing/2014/main" id="{4957BFDC-8A95-4D06-9B50-64E29E18C191}"/>
              </a:ext>
            </a:extLst>
          </p:cNvPr>
          <p:cNvSpPr/>
          <p:nvPr/>
        </p:nvSpPr>
        <p:spPr>
          <a:xfrm rot="16200000">
            <a:off x="5715555" y="6020432"/>
            <a:ext cx="86077" cy="134112"/>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CF771248-8EA3-4521-B567-42280A649353}"/>
              </a:ext>
            </a:extLst>
          </p:cNvPr>
          <p:cNvSpPr txBox="1"/>
          <p:nvPr/>
        </p:nvSpPr>
        <p:spPr>
          <a:xfrm>
            <a:off x="5611166" y="6089177"/>
            <a:ext cx="340158" cy="1853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2</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084DA6B8-27BE-4C22-BC38-D2FB83568310}"/>
              </a:ext>
            </a:extLst>
          </p:cNvPr>
          <p:cNvSpPr txBox="1"/>
          <p:nvPr/>
        </p:nvSpPr>
        <p:spPr>
          <a:xfrm>
            <a:off x="5486664" y="6292245"/>
            <a:ext cx="57099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50.5</a:t>
            </a:r>
          </a:p>
        </p:txBody>
      </p:sp>
      <p:sp>
        <p:nvSpPr>
          <p:cNvPr id="137" name="Arrow: Right 136">
            <a:extLst>
              <a:ext uri="{FF2B5EF4-FFF2-40B4-BE49-F238E27FC236}">
                <a16:creationId xmlns:a16="http://schemas.microsoft.com/office/drawing/2014/main" id="{62B709DF-9A10-4898-ABB9-69F476E12AD9}"/>
              </a:ext>
            </a:extLst>
          </p:cNvPr>
          <p:cNvSpPr/>
          <p:nvPr/>
        </p:nvSpPr>
        <p:spPr>
          <a:xfrm rot="16200000">
            <a:off x="7510827" y="6020432"/>
            <a:ext cx="86077" cy="134112"/>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B20E8F06-7F1D-4D82-B1AC-BA64B85C886B}"/>
              </a:ext>
            </a:extLst>
          </p:cNvPr>
          <p:cNvSpPr txBox="1"/>
          <p:nvPr/>
        </p:nvSpPr>
        <p:spPr>
          <a:xfrm>
            <a:off x="7406438" y="6089177"/>
            <a:ext cx="340158" cy="1853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3</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33A6DDC4-D5FD-4F06-BA14-EFDAF3EC9516}"/>
              </a:ext>
            </a:extLst>
          </p:cNvPr>
          <p:cNvSpPr txBox="1"/>
          <p:nvPr/>
        </p:nvSpPr>
        <p:spPr>
          <a:xfrm>
            <a:off x="7277491" y="6292245"/>
            <a:ext cx="57099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57.5</a:t>
            </a:r>
          </a:p>
        </p:txBody>
      </p:sp>
      <p:sp>
        <p:nvSpPr>
          <p:cNvPr id="92" name="TextBox 91">
            <a:extLst>
              <a:ext uri="{FF2B5EF4-FFF2-40B4-BE49-F238E27FC236}">
                <a16:creationId xmlns:a16="http://schemas.microsoft.com/office/drawing/2014/main" id="{57DE0C64-E8CE-4D98-8BD8-9A2DF77F8C4A}"/>
              </a:ext>
            </a:extLst>
          </p:cNvPr>
          <p:cNvSpPr txBox="1"/>
          <p:nvPr/>
        </p:nvSpPr>
        <p:spPr>
          <a:xfrm>
            <a:off x="202223" y="5602654"/>
            <a:ext cx="2281266" cy="923330"/>
          </a:xfrm>
          <a:prstGeom prst="rect">
            <a:avLst/>
          </a:prstGeom>
          <a:solidFill>
            <a:schemeClr val="bg1"/>
          </a:solidFill>
          <a:ln w="19050">
            <a:solidFill>
              <a:srgbClr val="0070C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Very consistent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Outlier can be ignored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Symmetrical IQR</a:t>
            </a:r>
          </a:p>
        </p:txBody>
      </p:sp>
      <p:cxnSp>
        <p:nvCxnSpPr>
          <p:cNvPr id="148" name="Straight Connector 147">
            <a:extLst>
              <a:ext uri="{FF2B5EF4-FFF2-40B4-BE49-F238E27FC236}">
                <a16:creationId xmlns:a16="http://schemas.microsoft.com/office/drawing/2014/main" id="{B34BB28F-7A68-4FEE-9D26-BB1634D43357}"/>
              </a:ext>
            </a:extLst>
          </p:cNvPr>
          <p:cNvCxnSpPr>
            <a:cxnSpLocks/>
          </p:cNvCxnSpPr>
          <p:nvPr/>
        </p:nvCxnSpPr>
        <p:spPr>
          <a:xfrm flipV="1">
            <a:off x="8434753"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49" name="Rectangle: Rounded Corners 148">
            <a:extLst>
              <a:ext uri="{FF2B5EF4-FFF2-40B4-BE49-F238E27FC236}">
                <a16:creationId xmlns:a16="http://schemas.microsoft.com/office/drawing/2014/main" id="{2A5036D2-304C-4AF0-A084-8E7A3C71FF59}"/>
              </a:ext>
            </a:extLst>
          </p:cNvPr>
          <p:cNvSpPr/>
          <p:nvPr/>
        </p:nvSpPr>
        <p:spPr>
          <a:xfrm>
            <a:off x="8238668"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79</a:t>
            </a:r>
          </a:p>
        </p:txBody>
      </p:sp>
      <p:cxnSp>
        <p:nvCxnSpPr>
          <p:cNvPr id="156" name="Straight Connector 155">
            <a:extLst>
              <a:ext uri="{FF2B5EF4-FFF2-40B4-BE49-F238E27FC236}">
                <a16:creationId xmlns:a16="http://schemas.microsoft.com/office/drawing/2014/main" id="{7FBF7348-1C33-47C2-8A5D-035A782CC28A}"/>
              </a:ext>
            </a:extLst>
          </p:cNvPr>
          <p:cNvCxnSpPr>
            <a:cxnSpLocks/>
          </p:cNvCxnSpPr>
          <p:nvPr/>
        </p:nvCxnSpPr>
        <p:spPr>
          <a:xfrm flipV="1">
            <a:off x="8980535" y="2227413"/>
            <a:ext cx="0" cy="176506"/>
          </a:xfrm>
          <a:prstGeom prst="line">
            <a:avLst/>
          </a:prstGeom>
          <a:ln w="19050">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7" name="Rectangle: Rounded Corners 156">
            <a:extLst>
              <a:ext uri="{FF2B5EF4-FFF2-40B4-BE49-F238E27FC236}">
                <a16:creationId xmlns:a16="http://schemas.microsoft.com/office/drawing/2014/main" id="{8A479570-64CF-4391-8B17-A4EB87AEABE8}"/>
              </a:ext>
            </a:extLst>
          </p:cNvPr>
          <p:cNvSpPr/>
          <p:nvPr/>
        </p:nvSpPr>
        <p:spPr>
          <a:xfrm>
            <a:off x="8784450" y="1963830"/>
            <a:ext cx="392171" cy="202785"/>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158" name="TextBox 157">
            <a:extLst>
              <a:ext uri="{FF2B5EF4-FFF2-40B4-BE49-F238E27FC236}">
                <a16:creationId xmlns:a16="http://schemas.microsoft.com/office/drawing/2014/main" id="{920A0BD6-7662-43B5-AA6A-AE6979F471BF}"/>
              </a:ext>
            </a:extLst>
          </p:cNvPr>
          <p:cNvSpPr txBox="1"/>
          <p:nvPr/>
        </p:nvSpPr>
        <p:spPr>
          <a:xfrm>
            <a:off x="4124885" y="-9399"/>
            <a:ext cx="1701107"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Comparing Classes 2</a:t>
            </a:r>
          </a:p>
        </p:txBody>
      </p:sp>
      <p:pic>
        <p:nvPicPr>
          <p:cNvPr id="161" name="Picture 160">
            <a:extLst>
              <a:ext uri="{FF2B5EF4-FFF2-40B4-BE49-F238E27FC236}">
                <a16:creationId xmlns:a16="http://schemas.microsoft.com/office/drawing/2014/main" id="{194468CF-3783-4A67-9E11-A5B386A0B455}"/>
              </a:ext>
            </a:extLst>
          </p:cNvPr>
          <p:cNvPicPr>
            <a:picLocks noChangeAspect="1"/>
          </p:cNvPicPr>
          <p:nvPr/>
        </p:nvPicPr>
        <p:blipFill>
          <a:blip r:embed="rId4" cstate="hqprint">
            <a:grayscl/>
            <a:extLst>
              <a:ext uri="{28A0092B-C50C-407E-A947-70E740481C1C}">
                <a14:useLocalDpi xmlns:a14="http://schemas.microsoft.com/office/drawing/2010/main" val="0"/>
              </a:ext>
            </a:extLst>
          </a:blip>
          <a:stretch>
            <a:fillRect/>
          </a:stretch>
        </p:blipFill>
        <p:spPr>
          <a:xfrm>
            <a:off x="8536026" y="75547"/>
            <a:ext cx="1266827" cy="1004554"/>
          </a:xfrm>
          <a:prstGeom prst="rect">
            <a:avLst/>
          </a:prstGeom>
        </p:spPr>
      </p:pic>
      <p:sp>
        <p:nvSpPr>
          <p:cNvPr id="258" name="TextBox 257">
            <a:extLst>
              <a:ext uri="{FF2B5EF4-FFF2-40B4-BE49-F238E27FC236}">
                <a16:creationId xmlns:a16="http://schemas.microsoft.com/office/drawing/2014/main" id="{6DEC8F1C-2CD1-49C0-9CD1-14596BFAC9EE}"/>
              </a:ext>
            </a:extLst>
          </p:cNvPr>
          <p:cNvSpPr txBox="1"/>
          <p:nvPr/>
        </p:nvSpPr>
        <p:spPr>
          <a:xfrm>
            <a:off x="37537" y="661411"/>
            <a:ext cx="2870594" cy="1200329"/>
          </a:xfrm>
          <a:prstGeom prst="rect">
            <a:avLst/>
          </a:prstGeom>
          <a:solidFill>
            <a:schemeClr val="bg1"/>
          </a:solidFill>
          <a:ln w="19050">
            <a:solidFill>
              <a:srgbClr val="0070C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Greater IQR = less consistent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Higher median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Top 50% did well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Lower 50% did poorly</a:t>
            </a:r>
          </a:p>
        </p:txBody>
      </p:sp>
    </p:spTree>
    <p:extLst>
      <p:ext uri="{BB962C8B-B14F-4D97-AF65-F5344CB8AC3E}">
        <p14:creationId xmlns:p14="http://schemas.microsoft.com/office/powerpoint/2010/main" val="261630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0207F-67C3-49F9-95C5-3ABDCA6BC45F}"/>
              </a:ext>
            </a:extLst>
          </p:cNvPr>
          <p:cNvPicPr>
            <a:picLocks noChangeAspect="1"/>
          </p:cNvPicPr>
          <p:nvPr/>
        </p:nvPicPr>
        <p:blipFill rotWithShape="1">
          <a:blip r:embed="rId3">
            <a:extLst>
              <a:ext uri="{28A0092B-C50C-407E-A947-70E740481C1C}">
                <a14:useLocalDpi xmlns:a14="http://schemas.microsoft.com/office/drawing/2010/main" val="0"/>
              </a:ext>
            </a:extLst>
          </a:blip>
          <a:srcRect l="329" t="29668" r="25028" b="25868"/>
          <a:stretch/>
        </p:blipFill>
        <p:spPr>
          <a:xfrm>
            <a:off x="52752" y="74536"/>
            <a:ext cx="4843117" cy="1493054"/>
          </a:xfrm>
          <a:prstGeom prst="rect">
            <a:avLst/>
          </a:prstGeom>
        </p:spPr>
      </p:pic>
      <p:cxnSp>
        <p:nvCxnSpPr>
          <p:cNvPr id="10" name="Straight Connector 9">
            <a:extLst>
              <a:ext uri="{FF2B5EF4-FFF2-40B4-BE49-F238E27FC236}">
                <a16:creationId xmlns:a16="http://schemas.microsoft.com/office/drawing/2014/main" id="{826D3421-A073-44F7-A2F8-D8E9B03296B3}"/>
              </a:ext>
            </a:extLst>
          </p:cNvPr>
          <p:cNvCxnSpPr>
            <a:cxnSpLocks/>
          </p:cNvCxnSpPr>
          <p:nvPr/>
        </p:nvCxnSpPr>
        <p:spPr>
          <a:xfrm flipH="1">
            <a:off x="43510" y="1497559"/>
            <a:ext cx="4852359" cy="0"/>
          </a:xfrm>
          <a:prstGeom prst="line">
            <a:avLst/>
          </a:prstGeom>
          <a:ln w="1270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8E5C07E-AEDE-4455-8367-6653EFA3CBE4}"/>
              </a:ext>
            </a:extLst>
          </p:cNvPr>
          <p:cNvSpPr txBox="1"/>
          <p:nvPr/>
        </p:nvSpPr>
        <p:spPr>
          <a:xfrm>
            <a:off x="1983593" y="1700538"/>
            <a:ext cx="971355" cy="276999"/>
          </a:xfrm>
          <a:prstGeom prst="rect">
            <a:avLst/>
          </a:prstGeom>
          <a:noFill/>
        </p:spPr>
        <p:txBody>
          <a:bodyPr wrap="none" rtlCol="0">
            <a:spAutoFit/>
          </a:bodyPr>
          <a:lstStyle/>
          <a:p>
            <a:pPr algn="ctr"/>
            <a:r>
              <a:rPr lang="en-GB" sz="1200" dirty="0"/>
              <a:t>Distance (m)</a:t>
            </a:r>
          </a:p>
        </p:txBody>
      </p:sp>
      <p:cxnSp>
        <p:nvCxnSpPr>
          <p:cNvPr id="12" name="Straight Connector 11">
            <a:extLst>
              <a:ext uri="{FF2B5EF4-FFF2-40B4-BE49-F238E27FC236}">
                <a16:creationId xmlns:a16="http://schemas.microsoft.com/office/drawing/2014/main" id="{A20392C7-0A79-4CCE-B745-BA306FAE0E98}"/>
              </a:ext>
            </a:extLst>
          </p:cNvPr>
          <p:cNvCxnSpPr>
            <a:cxnSpLocks/>
          </p:cNvCxnSpPr>
          <p:nvPr/>
        </p:nvCxnSpPr>
        <p:spPr>
          <a:xfrm>
            <a:off x="844721" y="1505456"/>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04E389A-4F11-4723-B82E-E7D7ECCEEC86}"/>
              </a:ext>
            </a:extLst>
          </p:cNvPr>
          <p:cNvCxnSpPr>
            <a:cxnSpLocks/>
          </p:cNvCxnSpPr>
          <p:nvPr/>
        </p:nvCxnSpPr>
        <p:spPr>
          <a:xfrm>
            <a:off x="1655578" y="1493505"/>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EAD4416-8F51-4CC6-92A9-8A9967C73474}"/>
              </a:ext>
            </a:extLst>
          </p:cNvPr>
          <p:cNvCxnSpPr>
            <a:cxnSpLocks/>
          </p:cNvCxnSpPr>
          <p:nvPr/>
        </p:nvCxnSpPr>
        <p:spPr>
          <a:xfrm>
            <a:off x="2461944" y="1497559"/>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47C6779-49AC-4C34-B5BB-1A3D2B8F71D3}"/>
              </a:ext>
            </a:extLst>
          </p:cNvPr>
          <p:cNvCxnSpPr>
            <a:cxnSpLocks/>
          </p:cNvCxnSpPr>
          <p:nvPr/>
        </p:nvCxnSpPr>
        <p:spPr>
          <a:xfrm>
            <a:off x="3275707" y="1494094"/>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BA672B3-19A4-40D1-9A5E-B98F7628D8B6}"/>
              </a:ext>
            </a:extLst>
          </p:cNvPr>
          <p:cNvCxnSpPr>
            <a:cxnSpLocks/>
          </p:cNvCxnSpPr>
          <p:nvPr/>
        </p:nvCxnSpPr>
        <p:spPr>
          <a:xfrm>
            <a:off x="4081295" y="1497559"/>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163B1469-1BE1-4BB2-A712-B4A80C3774BF}"/>
              </a:ext>
            </a:extLst>
          </p:cNvPr>
          <p:cNvSpPr txBox="1"/>
          <p:nvPr/>
        </p:nvSpPr>
        <p:spPr>
          <a:xfrm>
            <a:off x="2298810" y="1547893"/>
            <a:ext cx="341760" cy="276999"/>
          </a:xfrm>
          <a:prstGeom prst="rect">
            <a:avLst/>
          </a:prstGeom>
          <a:noFill/>
        </p:spPr>
        <p:txBody>
          <a:bodyPr wrap="none" rtlCol="0">
            <a:spAutoFit/>
          </a:bodyPr>
          <a:lstStyle/>
          <a:p>
            <a:pPr algn="ctr"/>
            <a:r>
              <a:rPr lang="en-GB" sz="1200" dirty="0"/>
              <a:t>60</a:t>
            </a:r>
          </a:p>
        </p:txBody>
      </p:sp>
      <p:sp>
        <p:nvSpPr>
          <p:cNvPr id="18" name="TextBox 17">
            <a:extLst>
              <a:ext uri="{FF2B5EF4-FFF2-40B4-BE49-F238E27FC236}">
                <a16:creationId xmlns:a16="http://schemas.microsoft.com/office/drawing/2014/main" id="{CB0DCD1E-467F-42B8-8655-118D9544074E}"/>
              </a:ext>
            </a:extLst>
          </p:cNvPr>
          <p:cNvSpPr txBox="1"/>
          <p:nvPr/>
        </p:nvSpPr>
        <p:spPr>
          <a:xfrm>
            <a:off x="3077835" y="1552470"/>
            <a:ext cx="394690" cy="276999"/>
          </a:xfrm>
          <a:prstGeom prst="rect">
            <a:avLst/>
          </a:prstGeom>
          <a:noFill/>
        </p:spPr>
        <p:txBody>
          <a:bodyPr wrap="square" rtlCol="0">
            <a:spAutoFit/>
          </a:bodyPr>
          <a:lstStyle/>
          <a:p>
            <a:pPr algn="ctr"/>
            <a:r>
              <a:rPr lang="en-GB" sz="1200" dirty="0"/>
              <a:t>70</a:t>
            </a:r>
          </a:p>
        </p:txBody>
      </p:sp>
      <p:sp>
        <p:nvSpPr>
          <p:cNvPr id="19" name="TextBox 18">
            <a:extLst>
              <a:ext uri="{FF2B5EF4-FFF2-40B4-BE49-F238E27FC236}">
                <a16:creationId xmlns:a16="http://schemas.microsoft.com/office/drawing/2014/main" id="{A3D8E6B3-754B-4B2F-B5B1-C00C380E3B85}"/>
              </a:ext>
            </a:extLst>
          </p:cNvPr>
          <p:cNvSpPr txBox="1"/>
          <p:nvPr/>
        </p:nvSpPr>
        <p:spPr>
          <a:xfrm>
            <a:off x="3838276" y="1552470"/>
            <a:ext cx="487594" cy="276999"/>
          </a:xfrm>
          <a:prstGeom prst="rect">
            <a:avLst/>
          </a:prstGeom>
          <a:noFill/>
        </p:spPr>
        <p:txBody>
          <a:bodyPr wrap="square" rtlCol="0">
            <a:spAutoFit/>
          </a:bodyPr>
          <a:lstStyle/>
          <a:p>
            <a:pPr algn="ctr"/>
            <a:r>
              <a:rPr lang="en-GB" sz="1200" dirty="0"/>
              <a:t>80</a:t>
            </a:r>
          </a:p>
        </p:txBody>
      </p:sp>
      <p:sp>
        <p:nvSpPr>
          <p:cNvPr id="20" name="TextBox 19">
            <a:extLst>
              <a:ext uri="{FF2B5EF4-FFF2-40B4-BE49-F238E27FC236}">
                <a16:creationId xmlns:a16="http://schemas.microsoft.com/office/drawing/2014/main" id="{6B5B81E1-F900-4BAF-8F59-3BD3F8769948}"/>
              </a:ext>
            </a:extLst>
          </p:cNvPr>
          <p:cNvSpPr txBox="1"/>
          <p:nvPr/>
        </p:nvSpPr>
        <p:spPr>
          <a:xfrm>
            <a:off x="644998" y="1550912"/>
            <a:ext cx="406750" cy="276999"/>
          </a:xfrm>
          <a:prstGeom prst="rect">
            <a:avLst/>
          </a:prstGeom>
          <a:noFill/>
        </p:spPr>
        <p:txBody>
          <a:bodyPr wrap="square" rtlCol="0">
            <a:spAutoFit/>
          </a:bodyPr>
          <a:lstStyle/>
          <a:p>
            <a:pPr algn="ctr"/>
            <a:r>
              <a:rPr lang="en-GB" sz="1200" dirty="0"/>
              <a:t>40</a:t>
            </a:r>
          </a:p>
        </p:txBody>
      </p:sp>
      <p:sp>
        <p:nvSpPr>
          <p:cNvPr id="21" name="TextBox 20">
            <a:extLst>
              <a:ext uri="{FF2B5EF4-FFF2-40B4-BE49-F238E27FC236}">
                <a16:creationId xmlns:a16="http://schemas.microsoft.com/office/drawing/2014/main" id="{9A133D4D-7B9C-41C8-A2E7-63338DE7D7F5}"/>
              </a:ext>
            </a:extLst>
          </p:cNvPr>
          <p:cNvSpPr txBox="1"/>
          <p:nvPr/>
        </p:nvSpPr>
        <p:spPr>
          <a:xfrm>
            <a:off x="1444958" y="1542898"/>
            <a:ext cx="428840" cy="276999"/>
          </a:xfrm>
          <a:prstGeom prst="rect">
            <a:avLst/>
          </a:prstGeom>
          <a:noFill/>
        </p:spPr>
        <p:txBody>
          <a:bodyPr wrap="square" rtlCol="0">
            <a:spAutoFit/>
          </a:bodyPr>
          <a:lstStyle/>
          <a:p>
            <a:pPr algn="ctr"/>
            <a:r>
              <a:rPr lang="en-GB" sz="1200" dirty="0"/>
              <a:t>50</a:t>
            </a:r>
          </a:p>
        </p:txBody>
      </p:sp>
      <p:cxnSp>
        <p:nvCxnSpPr>
          <p:cNvPr id="22" name="Straight Connector 21">
            <a:extLst>
              <a:ext uri="{FF2B5EF4-FFF2-40B4-BE49-F238E27FC236}">
                <a16:creationId xmlns:a16="http://schemas.microsoft.com/office/drawing/2014/main" id="{486E15F7-8CF6-4707-8D81-FFF28631841E}"/>
              </a:ext>
            </a:extLst>
          </p:cNvPr>
          <p:cNvCxnSpPr>
            <a:cxnSpLocks/>
          </p:cNvCxnSpPr>
          <p:nvPr/>
        </p:nvCxnSpPr>
        <p:spPr>
          <a:xfrm flipH="1">
            <a:off x="1340532" y="1134936"/>
            <a:ext cx="2740764" cy="0"/>
          </a:xfrm>
          <a:prstGeom prst="line">
            <a:avLst/>
          </a:prstGeom>
          <a:ln w="12700"/>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4BAAF690-6AC6-486B-BD4E-273798CD6C72}"/>
              </a:ext>
            </a:extLst>
          </p:cNvPr>
          <p:cNvSpPr/>
          <p:nvPr/>
        </p:nvSpPr>
        <p:spPr>
          <a:xfrm>
            <a:off x="2297280" y="874407"/>
            <a:ext cx="981137" cy="4882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000"/>
          </a:p>
        </p:txBody>
      </p:sp>
      <p:cxnSp>
        <p:nvCxnSpPr>
          <p:cNvPr id="24" name="Straight Connector 23">
            <a:extLst>
              <a:ext uri="{FF2B5EF4-FFF2-40B4-BE49-F238E27FC236}">
                <a16:creationId xmlns:a16="http://schemas.microsoft.com/office/drawing/2014/main" id="{D8C2A67B-468C-4C4F-8A07-19F416D18181}"/>
              </a:ext>
            </a:extLst>
          </p:cNvPr>
          <p:cNvCxnSpPr>
            <a:cxnSpLocks/>
          </p:cNvCxnSpPr>
          <p:nvPr/>
        </p:nvCxnSpPr>
        <p:spPr>
          <a:xfrm>
            <a:off x="2796470" y="874407"/>
            <a:ext cx="0" cy="485157"/>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8FFA9C8-E3D0-4912-A43C-EEE782A214BF}"/>
              </a:ext>
            </a:extLst>
          </p:cNvPr>
          <p:cNvCxnSpPr>
            <a:cxnSpLocks/>
          </p:cNvCxnSpPr>
          <p:nvPr/>
        </p:nvCxnSpPr>
        <p:spPr>
          <a:xfrm>
            <a:off x="4081295" y="1034156"/>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551039A-6CFC-4ADB-A9C3-D2837BD73E50}"/>
              </a:ext>
            </a:extLst>
          </p:cNvPr>
          <p:cNvCxnSpPr>
            <a:cxnSpLocks/>
          </p:cNvCxnSpPr>
          <p:nvPr/>
        </p:nvCxnSpPr>
        <p:spPr>
          <a:xfrm>
            <a:off x="1340532" y="1043140"/>
            <a:ext cx="0" cy="201559"/>
          </a:xfrm>
          <a:prstGeom prst="line">
            <a:avLst/>
          </a:prstGeom>
          <a:ln w="127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A195840A-F2DE-47D6-B94D-F76919A7E05C}"/>
              </a:ext>
            </a:extLst>
          </p:cNvPr>
          <p:cNvSpPr txBox="1"/>
          <p:nvPr/>
        </p:nvSpPr>
        <p:spPr>
          <a:xfrm>
            <a:off x="3913294" y="65644"/>
            <a:ext cx="1390491" cy="246221"/>
          </a:xfrm>
          <a:prstGeom prst="rect">
            <a:avLst/>
          </a:prstGeom>
          <a:noFill/>
        </p:spPr>
        <p:txBody>
          <a:bodyPr wrap="square" rtlCol="0">
            <a:spAutoFit/>
          </a:bodyPr>
          <a:lstStyle/>
          <a:p>
            <a:pPr algn="ctr"/>
            <a:r>
              <a:rPr lang="en-GB" sz="1000" b="1" dirty="0"/>
              <a:t>Adults</a:t>
            </a:r>
          </a:p>
        </p:txBody>
      </p:sp>
      <p:sp>
        <p:nvSpPr>
          <p:cNvPr id="28" name="TextBox 27">
            <a:extLst>
              <a:ext uri="{FF2B5EF4-FFF2-40B4-BE49-F238E27FC236}">
                <a16:creationId xmlns:a16="http://schemas.microsoft.com/office/drawing/2014/main" id="{A0CF61DC-43CC-4865-B08D-2B797F775945}"/>
              </a:ext>
            </a:extLst>
          </p:cNvPr>
          <p:cNvSpPr txBox="1"/>
          <p:nvPr/>
        </p:nvSpPr>
        <p:spPr>
          <a:xfrm>
            <a:off x="4057900" y="1177052"/>
            <a:ext cx="826272" cy="246221"/>
          </a:xfrm>
          <a:prstGeom prst="rect">
            <a:avLst/>
          </a:prstGeom>
          <a:noFill/>
        </p:spPr>
        <p:txBody>
          <a:bodyPr wrap="square" rtlCol="0">
            <a:spAutoFit/>
          </a:bodyPr>
          <a:lstStyle/>
          <a:p>
            <a:pPr algn="ctr"/>
            <a:r>
              <a:rPr lang="en-GB" sz="1000" b="1" dirty="0"/>
              <a:t>Children</a:t>
            </a:r>
          </a:p>
        </p:txBody>
      </p:sp>
      <p:sp>
        <p:nvSpPr>
          <p:cNvPr id="32" name="TextBox 31">
            <a:extLst>
              <a:ext uri="{FF2B5EF4-FFF2-40B4-BE49-F238E27FC236}">
                <a16:creationId xmlns:a16="http://schemas.microsoft.com/office/drawing/2014/main" id="{92932C58-3171-4B83-9987-10D093A01EDF}"/>
              </a:ext>
            </a:extLst>
          </p:cNvPr>
          <p:cNvSpPr txBox="1"/>
          <p:nvPr/>
        </p:nvSpPr>
        <p:spPr>
          <a:xfrm>
            <a:off x="73481" y="1961894"/>
            <a:ext cx="4880160" cy="2123658"/>
          </a:xfrm>
          <a:prstGeom prst="rect">
            <a:avLst/>
          </a:prstGeom>
          <a:noFill/>
        </p:spPr>
        <p:txBody>
          <a:bodyPr wrap="square" rtlCol="0">
            <a:spAutoFit/>
          </a:bodyPr>
          <a:lstStyle/>
          <a:p>
            <a:r>
              <a:rPr lang="en-GB" sz="1200" dirty="0"/>
              <a:t>In an experiment, 50 children and 50 adults were given 10 seconds to run as far as possible. The results for the children are shown above.</a:t>
            </a:r>
          </a:p>
          <a:p>
            <a:endParaRPr lang="en-GB" sz="1200" dirty="0"/>
          </a:p>
          <a:p>
            <a:r>
              <a:rPr lang="en-GB" sz="1200" dirty="0"/>
              <a:t>The slowest adult went 42 m, the fastest went 88 m. The adults’ median was the same as the children. The lower quartile was 54 m and the upper quartile was 74 m.</a:t>
            </a:r>
          </a:p>
          <a:p>
            <a:endParaRPr lang="en-GB" sz="1200" dirty="0"/>
          </a:p>
          <a:p>
            <a:r>
              <a:rPr lang="en-GB" sz="1200" dirty="0"/>
              <a:t>a)   Complete a box plot to show the adults’ results.</a:t>
            </a:r>
          </a:p>
          <a:p>
            <a:r>
              <a:rPr lang="en-GB" sz="1200" dirty="0"/>
              <a:t>b)   Which group had the furthest and shortest distances?</a:t>
            </a:r>
          </a:p>
          <a:p>
            <a:r>
              <a:rPr lang="en-GB" sz="1200" dirty="0"/>
              <a:t>c)   Which group had the smallest range?</a:t>
            </a:r>
          </a:p>
          <a:p>
            <a:r>
              <a:rPr lang="en-GB" sz="1200" dirty="0"/>
              <a:t> </a:t>
            </a:r>
          </a:p>
        </p:txBody>
      </p:sp>
      <p:pic>
        <p:nvPicPr>
          <p:cNvPr id="36" name="Picture 35">
            <a:extLst>
              <a:ext uri="{FF2B5EF4-FFF2-40B4-BE49-F238E27FC236}">
                <a16:creationId xmlns:a16="http://schemas.microsoft.com/office/drawing/2014/main" id="{52012063-310F-42A9-B48E-8640FB346BB7}"/>
              </a:ext>
            </a:extLst>
          </p:cNvPr>
          <p:cNvPicPr>
            <a:picLocks noChangeAspect="1"/>
          </p:cNvPicPr>
          <p:nvPr/>
        </p:nvPicPr>
        <p:blipFill rotWithShape="1">
          <a:blip r:embed="rId3">
            <a:extLst>
              <a:ext uri="{28A0092B-C50C-407E-A947-70E740481C1C}">
                <a14:useLocalDpi xmlns:a14="http://schemas.microsoft.com/office/drawing/2010/main" val="0"/>
              </a:ext>
            </a:extLst>
          </a:blip>
          <a:srcRect l="329" t="31154" r="25028" b="25867"/>
          <a:stretch/>
        </p:blipFill>
        <p:spPr>
          <a:xfrm>
            <a:off x="68702" y="3846367"/>
            <a:ext cx="4843117" cy="1443141"/>
          </a:xfrm>
          <a:prstGeom prst="rect">
            <a:avLst/>
          </a:prstGeom>
        </p:spPr>
      </p:pic>
      <p:cxnSp>
        <p:nvCxnSpPr>
          <p:cNvPr id="42" name="Straight Connector 41">
            <a:extLst>
              <a:ext uri="{FF2B5EF4-FFF2-40B4-BE49-F238E27FC236}">
                <a16:creationId xmlns:a16="http://schemas.microsoft.com/office/drawing/2014/main" id="{B27C062F-BE76-4630-87A5-2026924F1CEC}"/>
              </a:ext>
            </a:extLst>
          </p:cNvPr>
          <p:cNvCxnSpPr>
            <a:cxnSpLocks/>
          </p:cNvCxnSpPr>
          <p:nvPr/>
        </p:nvCxnSpPr>
        <p:spPr>
          <a:xfrm flipH="1">
            <a:off x="59460" y="5219478"/>
            <a:ext cx="4852359" cy="0"/>
          </a:xfrm>
          <a:prstGeom prst="line">
            <a:avLst/>
          </a:prstGeom>
          <a:ln w="12700"/>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E97C9528-7501-4416-AD87-97F43EF58258}"/>
              </a:ext>
            </a:extLst>
          </p:cNvPr>
          <p:cNvSpPr txBox="1"/>
          <p:nvPr/>
        </p:nvSpPr>
        <p:spPr>
          <a:xfrm>
            <a:off x="2014341" y="5426951"/>
            <a:ext cx="971355" cy="276999"/>
          </a:xfrm>
          <a:prstGeom prst="rect">
            <a:avLst/>
          </a:prstGeom>
          <a:noFill/>
        </p:spPr>
        <p:txBody>
          <a:bodyPr wrap="none" rtlCol="0">
            <a:spAutoFit/>
          </a:bodyPr>
          <a:lstStyle/>
          <a:p>
            <a:pPr algn="ctr"/>
            <a:r>
              <a:rPr lang="en-GB" sz="1200" dirty="0"/>
              <a:t>Distance (m)</a:t>
            </a:r>
          </a:p>
        </p:txBody>
      </p:sp>
      <p:cxnSp>
        <p:nvCxnSpPr>
          <p:cNvPr id="44" name="Straight Connector 43">
            <a:extLst>
              <a:ext uri="{FF2B5EF4-FFF2-40B4-BE49-F238E27FC236}">
                <a16:creationId xmlns:a16="http://schemas.microsoft.com/office/drawing/2014/main" id="{627F15B0-EA59-4418-B923-53D8251A662D}"/>
              </a:ext>
            </a:extLst>
          </p:cNvPr>
          <p:cNvCxnSpPr>
            <a:cxnSpLocks/>
          </p:cNvCxnSpPr>
          <p:nvPr/>
        </p:nvCxnSpPr>
        <p:spPr>
          <a:xfrm>
            <a:off x="862259" y="5227375"/>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0700344-C416-4032-A7DB-707D2F2CCC6E}"/>
              </a:ext>
            </a:extLst>
          </p:cNvPr>
          <p:cNvCxnSpPr>
            <a:cxnSpLocks/>
          </p:cNvCxnSpPr>
          <p:nvPr/>
        </p:nvCxnSpPr>
        <p:spPr>
          <a:xfrm>
            <a:off x="1674703" y="5215424"/>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C6BD3898-1989-4A09-86CA-9A9F9BC451F0}"/>
              </a:ext>
            </a:extLst>
          </p:cNvPr>
          <p:cNvCxnSpPr>
            <a:cxnSpLocks/>
          </p:cNvCxnSpPr>
          <p:nvPr/>
        </p:nvCxnSpPr>
        <p:spPr>
          <a:xfrm>
            <a:off x="2482657" y="5219478"/>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39B43F4-0AA3-424C-B0BE-01821C63A604}"/>
              </a:ext>
            </a:extLst>
          </p:cNvPr>
          <p:cNvCxnSpPr>
            <a:cxnSpLocks/>
          </p:cNvCxnSpPr>
          <p:nvPr/>
        </p:nvCxnSpPr>
        <p:spPr>
          <a:xfrm>
            <a:off x="3290069" y="5216013"/>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74A2BBC3-E452-411F-9186-2FB0E05CC9C3}"/>
              </a:ext>
            </a:extLst>
          </p:cNvPr>
          <p:cNvCxnSpPr>
            <a:cxnSpLocks/>
          </p:cNvCxnSpPr>
          <p:nvPr/>
        </p:nvCxnSpPr>
        <p:spPr>
          <a:xfrm>
            <a:off x="4097245" y="5219478"/>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29BF79FC-6BF1-49A4-ACF6-BC20A797B01B}"/>
              </a:ext>
            </a:extLst>
          </p:cNvPr>
          <p:cNvSpPr txBox="1"/>
          <p:nvPr/>
        </p:nvSpPr>
        <p:spPr>
          <a:xfrm>
            <a:off x="2314760" y="5269812"/>
            <a:ext cx="341760" cy="276999"/>
          </a:xfrm>
          <a:prstGeom prst="rect">
            <a:avLst/>
          </a:prstGeom>
          <a:noFill/>
        </p:spPr>
        <p:txBody>
          <a:bodyPr wrap="none" rtlCol="0">
            <a:spAutoFit/>
          </a:bodyPr>
          <a:lstStyle/>
          <a:p>
            <a:pPr algn="ctr"/>
            <a:r>
              <a:rPr lang="en-GB" sz="1200" dirty="0"/>
              <a:t>90</a:t>
            </a:r>
          </a:p>
        </p:txBody>
      </p:sp>
      <p:sp>
        <p:nvSpPr>
          <p:cNvPr id="50" name="TextBox 49">
            <a:extLst>
              <a:ext uri="{FF2B5EF4-FFF2-40B4-BE49-F238E27FC236}">
                <a16:creationId xmlns:a16="http://schemas.microsoft.com/office/drawing/2014/main" id="{D35E8A52-80F5-4B32-8C6B-13F7059A48CA}"/>
              </a:ext>
            </a:extLst>
          </p:cNvPr>
          <p:cNvSpPr txBox="1"/>
          <p:nvPr/>
        </p:nvSpPr>
        <p:spPr>
          <a:xfrm>
            <a:off x="3023216" y="5274389"/>
            <a:ext cx="535828" cy="276999"/>
          </a:xfrm>
          <a:prstGeom prst="rect">
            <a:avLst/>
          </a:prstGeom>
          <a:noFill/>
        </p:spPr>
        <p:txBody>
          <a:bodyPr wrap="square" rtlCol="0">
            <a:spAutoFit/>
          </a:bodyPr>
          <a:lstStyle/>
          <a:p>
            <a:pPr algn="ctr"/>
            <a:r>
              <a:rPr lang="en-GB" sz="1200" dirty="0"/>
              <a:t>100</a:t>
            </a:r>
          </a:p>
        </p:txBody>
      </p:sp>
      <p:sp>
        <p:nvSpPr>
          <p:cNvPr id="51" name="TextBox 50">
            <a:extLst>
              <a:ext uri="{FF2B5EF4-FFF2-40B4-BE49-F238E27FC236}">
                <a16:creationId xmlns:a16="http://schemas.microsoft.com/office/drawing/2014/main" id="{A7B6508E-83A2-456B-ABD2-358AB935C2A1}"/>
              </a:ext>
            </a:extLst>
          </p:cNvPr>
          <p:cNvSpPr txBox="1"/>
          <p:nvPr/>
        </p:nvSpPr>
        <p:spPr>
          <a:xfrm>
            <a:off x="3854226" y="5274389"/>
            <a:ext cx="487594" cy="276999"/>
          </a:xfrm>
          <a:prstGeom prst="rect">
            <a:avLst/>
          </a:prstGeom>
          <a:noFill/>
        </p:spPr>
        <p:txBody>
          <a:bodyPr wrap="square" rtlCol="0">
            <a:spAutoFit/>
          </a:bodyPr>
          <a:lstStyle/>
          <a:p>
            <a:pPr algn="ctr"/>
            <a:r>
              <a:rPr lang="en-GB" sz="1200" dirty="0"/>
              <a:t>110</a:t>
            </a:r>
          </a:p>
        </p:txBody>
      </p:sp>
      <p:sp>
        <p:nvSpPr>
          <p:cNvPr id="52" name="TextBox 51">
            <a:extLst>
              <a:ext uri="{FF2B5EF4-FFF2-40B4-BE49-F238E27FC236}">
                <a16:creationId xmlns:a16="http://schemas.microsoft.com/office/drawing/2014/main" id="{090DCB83-80D1-470E-BB58-7627312A16D0}"/>
              </a:ext>
            </a:extLst>
          </p:cNvPr>
          <p:cNvSpPr txBox="1"/>
          <p:nvPr/>
        </p:nvSpPr>
        <p:spPr>
          <a:xfrm>
            <a:off x="660948" y="5272831"/>
            <a:ext cx="406750" cy="276999"/>
          </a:xfrm>
          <a:prstGeom prst="rect">
            <a:avLst/>
          </a:prstGeom>
          <a:noFill/>
        </p:spPr>
        <p:txBody>
          <a:bodyPr wrap="square" rtlCol="0">
            <a:spAutoFit/>
          </a:bodyPr>
          <a:lstStyle/>
          <a:p>
            <a:pPr algn="ctr"/>
            <a:r>
              <a:rPr lang="en-GB" sz="1200" dirty="0"/>
              <a:t>70</a:t>
            </a:r>
          </a:p>
        </p:txBody>
      </p:sp>
      <p:sp>
        <p:nvSpPr>
          <p:cNvPr id="53" name="TextBox 52">
            <a:extLst>
              <a:ext uri="{FF2B5EF4-FFF2-40B4-BE49-F238E27FC236}">
                <a16:creationId xmlns:a16="http://schemas.microsoft.com/office/drawing/2014/main" id="{00365F1A-1D62-448A-A001-6A234877A69B}"/>
              </a:ext>
            </a:extLst>
          </p:cNvPr>
          <p:cNvSpPr txBox="1"/>
          <p:nvPr/>
        </p:nvSpPr>
        <p:spPr>
          <a:xfrm>
            <a:off x="1460908" y="5264817"/>
            <a:ext cx="428840" cy="276999"/>
          </a:xfrm>
          <a:prstGeom prst="rect">
            <a:avLst/>
          </a:prstGeom>
          <a:noFill/>
        </p:spPr>
        <p:txBody>
          <a:bodyPr wrap="square" rtlCol="0">
            <a:spAutoFit/>
          </a:bodyPr>
          <a:lstStyle/>
          <a:p>
            <a:pPr algn="ctr"/>
            <a:r>
              <a:rPr lang="en-GB" sz="1200" dirty="0"/>
              <a:t>80</a:t>
            </a:r>
          </a:p>
        </p:txBody>
      </p:sp>
      <p:cxnSp>
        <p:nvCxnSpPr>
          <p:cNvPr id="54" name="Straight Connector 53">
            <a:extLst>
              <a:ext uri="{FF2B5EF4-FFF2-40B4-BE49-F238E27FC236}">
                <a16:creationId xmlns:a16="http://schemas.microsoft.com/office/drawing/2014/main" id="{37E9ADD7-9677-44F9-B076-F7AE60164B7B}"/>
              </a:ext>
            </a:extLst>
          </p:cNvPr>
          <p:cNvCxnSpPr>
            <a:cxnSpLocks/>
          </p:cNvCxnSpPr>
          <p:nvPr/>
        </p:nvCxnSpPr>
        <p:spPr>
          <a:xfrm flipH="1">
            <a:off x="1356482" y="4873505"/>
            <a:ext cx="2897926" cy="0"/>
          </a:xfrm>
          <a:prstGeom prst="line">
            <a:avLst/>
          </a:prstGeom>
          <a:ln w="12700"/>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8D5CF125-053B-43E4-97E8-75581F935815}"/>
              </a:ext>
            </a:extLst>
          </p:cNvPr>
          <p:cNvSpPr/>
          <p:nvPr/>
        </p:nvSpPr>
        <p:spPr>
          <a:xfrm>
            <a:off x="1985963" y="4612976"/>
            <a:ext cx="1138238" cy="4882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000"/>
          </a:p>
        </p:txBody>
      </p:sp>
      <p:cxnSp>
        <p:nvCxnSpPr>
          <p:cNvPr id="56" name="Straight Connector 55">
            <a:extLst>
              <a:ext uri="{FF2B5EF4-FFF2-40B4-BE49-F238E27FC236}">
                <a16:creationId xmlns:a16="http://schemas.microsoft.com/office/drawing/2014/main" id="{62C49588-B275-4649-8906-28E34AD437DF}"/>
              </a:ext>
            </a:extLst>
          </p:cNvPr>
          <p:cNvCxnSpPr>
            <a:cxnSpLocks/>
          </p:cNvCxnSpPr>
          <p:nvPr/>
        </p:nvCxnSpPr>
        <p:spPr>
          <a:xfrm>
            <a:off x="2640970" y="4608214"/>
            <a:ext cx="0" cy="485157"/>
          </a:xfrm>
          <a:prstGeom prst="line">
            <a:avLst/>
          </a:prstGeom>
          <a:ln w="1270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EA8B64A-3920-45D5-A7BA-F59EAF3A1950}"/>
              </a:ext>
            </a:extLst>
          </p:cNvPr>
          <p:cNvCxnSpPr>
            <a:cxnSpLocks/>
          </p:cNvCxnSpPr>
          <p:nvPr/>
        </p:nvCxnSpPr>
        <p:spPr>
          <a:xfrm>
            <a:off x="4254408" y="4758438"/>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7AFA78DA-9E81-4205-BB26-695FD9B007C4}"/>
              </a:ext>
            </a:extLst>
          </p:cNvPr>
          <p:cNvCxnSpPr>
            <a:cxnSpLocks/>
          </p:cNvCxnSpPr>
          <p:nvPr/>
        </p:nvCxnSpPr>
        <p:spPr>
          <a:xfrm>
            <a:off x="1356482" y="4781709"/>
            <a:ext cx="0" cy="201559"/>
          </a:xfrm>
          <a:prstGeom prst="line">
            <a:avLst/>
          </a:prstGeom>
          <a:ln w="12700"/>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7F422D4F-0426-4578-8580-56D90F2775DD}"/>
              </a:ext>
            </a:extLst>
          </p:cNvPr>
          <p:cNvSpPr txBox="1"/>
          <p:nvPr/>
        </p:nvSpPr>
        <p:spPr>
          <a:xfrm>
            <a:off x="4005148" y="4119019"/>
            <a:ext cx="953409" cy="246221"/>
          </a:xfrm>
          <a:prstGeom prst="rect">
            <a:avLst/>
          </a:prstGeom>
          <a:noFill/>
        </p:spPr>
        <p:txBody>
          <a:bodyPr wrap="square" rtlCol="0">
            <a:spAutoFit/>
          </a:bodyPr>
          <a:lstStyle/>
          <a:p>
            <a:pPr algn="ctr"/>
            <a:r>
              <a:rPr lang="en-GB" sz="1000" b="1" dirty="0"/>
              <a:t>Class A</a:t>
            </a:r>
          </a:p>
        </p:txBody>
      </p:sp>
      <p:sp>
        <p:nvSpPr>
          <p:cNvPr id="67" name="TextBox 66">
            <a:extLst>
              <a:ext uri="{FF2B5EF4-FFF2-40B4-BE49-F238E27FC236}">
                <a16:creationId xmlns:a16="http://schemas.microsoft.com/office/drawing/2014/main" id="{5AD76E9A-3D5C-4C6D-88E3-41763D943E01}"/>
              </a:ext>
            </a:extLst>
          </p:cNvPr>
          <p:cNvSpPr txBox="1"/>
          <p:nvPr/>
        </p:nvSpPr>
        <p:spPr>
          <a:xfrm>
            <a:off x="4092444" y="4758269"/>
            <a:ext cx="953409" cy="246221"/>
          </a:xfrm>
          <a:prstGeom prst="rect">
            <a:avLst/>
          </a:prstGeom>
          <a:noFill/>
        </p:spPr>
        <p:txBody>
          <a:bodyPr wrap="square" rtlCol="0">
            <a:spAutoFit/>
          </a:bodyPr>
          <a:lstStyle/>
          <a:p>
            <a:pPr algn="ctr"/>
            <a:r>
              <a:rPr lang="en-GB" sz="1000" b="1" dirty="0"/>
              <a:t>Class B</a:t>
            </a:r>
          </a:p>
        </p:txBody>
      </p:sp>
      <p:graphicFrame>
        <p:nvGraphicFramePr>
          <p:cNvPr id="68" name="Table 67">
            <a:extLst>
              <a:ext uri="{FF2B5EF4-FFF2-40B4-BE49-F238E27FC236}">
                <a16:creationId xmlns:a16="http://schemas.microsoft.com/office/drawing/2014/main" id="{8FA6116D-BBEE-4069-9B5F-EEDC7CF218B8}"/>
              </a:ext>
            </a:extLst>
          </p:cNvPr>
          <p:cNvGraphicFramePr>
            <a:graphicFrameLocks noGrp="1"/>
          </p:cNvGraphicFramePr>
          <p:nvPr/>
        </p:nvGraphicFramePr>
        <p:xfrm>
          <a:off x="5063845" y="1519179"/>
          <a:ext cx="4758384" cy="1154804"/>
        </p:xfrm>
        <a:graphic>
          <a:graphicData uri="http://schemas.openxmlformats.org/drawingml/2006/table">
            <a:tbl>
              <a:tblPr firstRow="1" bandRow="1">
                <a:tableStyleId>{5C22544A-7EE6-4342-B048-85BDC9FD1C3A}</a:tableStyleId>
              </a:tblPr>
              <a:tblGrid>
                <a:gridCol w="793064">
                  <a:extLst>
                    <a:ext uri="{9D8B030D-6E8A-4147-A177-3AD203B41FA5}">
                      <a16:colId xmlns:a16="http://schemas.microsoft.com/office/drawing/2014/main" val="2050768029"/>
                    </a:ext>
                  </a:extLst>
                </a:gridCol>
                <a:gridCol w="793064">
                  <a:extLst>
                    <a:ext uri="{9D8B030D-6E8A-4147-A177-3AD203B41FA5}">
                      <a16:colId xmlns:a16="http://schemas.microsoft.com/office/drawing/2014/main" val="4126918787"/>
                    </a:ext>
                  </a:extLst>
                </a:gridCol>
                <a:gridCol w="793064">
                  <a:extLst>
                    <a:ext uri="{9D8B030D-6E8A-4147-A177-3AD203B41FA5}">
                      <a16:colId xmlns:a16="http://schemas.microsoft.com/office/drawing/2014/main" val="2859510595"/>
                    </a:ext>
                  </a:extLst>
                </a:gridCol>
                <a:gridCol w="793064">
                  <a:extLst>
                    <a:ext uri="{9D8B030D-6E8A-4147-A177-3AD203B41FA5}">
                      <a16:colId xmlns:a16="http://schemas.microsoft.com/office/drawing/2014/main" val="266956775"/>
                    </a:ext>
                  </a:extLst>
                </a:gridCol>
                <a:gridCol w="793064">
                  <a:extLst>
                    <a:ext uri="{9D8B030D-6E8A-4147-A177-3AD203B41FA5}">
                      <a16:colId xmlns:a16="http://schemas.microsoft.com/office/drawing/2014/main" val="2328323180"/>
                    </a:ext>
                  </a:extLst>
                </a:gridCol>
                <a:gridCol w="793064">
                  <a:extLst>
                    <a:ext uri="{9D8B030D-6E8A-4147-A177-3AD203B41FA5}">
                      <a16:colId xmlns:a16="http://schemas.microsoft.com/office/drawing/2014/main" val="4136669164"/>
                    </a:ext>
                  </a:extLst>
                </a:gridCol>
              </a:tblGrid>
              <a:tr h="430030">
                <a:tc>
                  <a:txBody>
                    <a:bodyPr/>
                    <a:lstStyle/>
                    <a:p>
                      <a:pPr algn="ctr"/>
                      <a:endParaRPr lang="en-GB"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dirty="0">
                          <a:solidFill>
                            <a:schemeClr val="tx1"/>
                          </a:solidFill>
                        </a:rPr>
                        <a:t>Lowest Salary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1" dirty="0">
                          <a:solidFill>
                            <a:schemeClr val="tx1"/>
                          </a:solidFill>
                        </a:rPr>
                        <a:t>Lower</a:t>
                      </a:r>
                    </a:p>
                    <a:p>
                      <a:pPr algn="ctr"/>
                      <a:r>
                        <a:rPr lang="en-GB" sz="1200" b="1" dirty="0">
                          <a:solidFill>
                            <a:schemeClr val="tx1"/>
                          </a:solidFill>
                        </a:rPr>
                        <a:t>Quartile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1" dirty="0">
                          <a:solidFill>
                            <a:schemeClr val="tx1"/>
                          </a:solidFill>
                        </a:rPr>
                        <a:t>Median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1" dirty="0">
                          <a:solidFill>
                            <a:schemeClr val="tx1"/>
                          </a:solidFill>
                        </a:rPr>
                        <a:t>Upper</a:t>
                      </a:r>
                    </a:p>
                    <a:p>
                      <a:pPr algn="ctr"/>
                      <a:r>
                        <a:rPr lang="en-GB" sz="1200" b="1" dirty="0">
                          <a:solidFill>
                            <a:schemeClr val="tx1"/>
                          </a:solidFill>
                        </a:rPr>
                        <a:t>Quartile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1" dirty="0">
                          <a:solidFill>
                            <a:schemeClr val="tx1"/>
                          </a:solidFill>
                        </a:rPr>
                        <a:t>Highest Salary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43992920"/>
                  </a:ext>
                </a:extLst>
              </a:tr>
              <a:tr h="348802">
                <a:tc>
                  <a:txBody>
                    <a:bodyPr/>
                    <a:lstStyle/>
                    <a:p>
                      <a:pPr algn="ctr"/>
                      <a:r>
                        <a:rPr lang="en-GB" sz="1200" b="1" dirty="0">
                          <a:solidFill>
                            <a:schemeClr val="tx1"/>
                          </a:solidFill>
                        </a:rPr>
                        <a:t>Men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0" dirty="0">
                          <a:solidFill>
                            <a:schemeClr val="tx1"/>
                          </a:solidFill>
                        </a:rPr>
                        <a:t>£6000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£14,500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£21,000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£23,000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£43,000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7461561"/>
                  </a:ext>
                </a:extLst>
              </a:tr>
              <a:tr h="348802">
                <a:tc>
                  <a:txBody>
                    <a:bodyPr/>
                    <a:lstStyle/>
                    <a:p>
                      <a:pPr algn="ctr"/>
                      <a:r>
                        <a:rPr lang="en-GB" sz="1200" b="1" dirty="0">
                          <a:solidFill>
                            <a:schemeClr val="tx1"/>
                          </a:solidFill>
                        </a:rPr>
                        <a:t>Women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£5500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£13,000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£19,000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£22,500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£32,000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856950"/>
                  </a:ext>
                </a:extLst>
              </a:tr>
            </a:tbl>
          </a:graphicData>
        </a:graphic>
      </p:graphicFrame>
      <p:sp>
        <p:nvSpPr>
          <p:cNvPr id="71" name="TextBox 70">
            <a:extLst>
              <a:ext uri="{FF2B5EF4-FFF2-40B4-BE49-F238E27FC236}">
                <a16:creationId xmlns:a16="http://schemas.microsoft.com/office/drawing/2014/main" id="{E75C1A55-C317-4603-94A0-073582A52163}"/>
              </a:ext>
            </a:extLst>
          </p:cNvPr>
          <p:cNvSpPr txBox="1"/>
          <p:nvPr/>
        </p:nvSpPr>
        <p:spPr>
          <a:xfrm>
            <a:off x="5426160" y="434725"/>
            <a:ext cx="4880160" cy="1015663"/>
          </a:xfrm>
          <a:prstGeom prst="rect">
            <a:avLst/>
          </a:prstGeom>
          <a:noFill/>
        </p:spPr>
        <p:txBody>
          <a:bodyPr wrap="square" rtlCol="0">
            <a:spAutoFit/>
          </a:bodyPr>
          <a:lstStyle/>
          <a:p>
            <a:r>
              <a:rPr lang="en-GB" sz="1200" dirty="0"/>
              <a:t>The table below shows data for the salaries of </a:t>
            </a:r>
          </a:p>
          <a:p>
            <a:r>
              <a:rPr lang="en-GB" sz="1200" dirty="0"/>
              <a:t>100 men and 100 women.</a:t>
            </a:r>
          </a:p>
          <a:p>
            <a:endParaRPr lang="en-GB" sz="1200" dirty="0"/>
          </a:p>
          <a:p>
            <a:r>
              <a:rPr lang="en-GB" sz="1200" dirty="0"/>
              <a:t>a)   Complete box plots to show this data.</a:t>
            </a:r>
          </a:p>
          <a:p>
            <a:r>
              <a:rPr lang="en-GB" sz="1200" dirty="0"/>
              <a:t>b)   Comment on the difference between men’s and women’s salaries. </a:t>
            </a:r>
          </a:p>
        </p:txBody>
      </p:sp>
      <p:pic>
        <p:nvPicPr>
          <p:cNvPr id="72" name="Picture 71">
            <a:extLst>
              <a:ext uri="{FF2B5EF4-FFF2-40B4-BE49-F238E27FC236}">
                <a16:creationId xmlns:a16="http://schemas.microsoft.com/office/drawing/2014/main" id="{C231C031-ED6B-4758-9D47-2C0768C59440}"/>
              </a:ext>
            </a:extLst>
          </p:cNvPr>
          <p:cNvPicPr>
            <a:picLocks noChangeAspect="1"/>
          </p:cNvPicPr>
          <p:nvPr/>
        </p:nvPicPr>
        <p:blipFill rotWithShape="1">
          <a:blip r:embed="rId3">
            <a:extLst>
              <a:ext uri="{28A0092B-C50C-407E-A947-70E740481C1C}">
                <a14:useLocalDpi xmlns:a14="http://schemas.microsoft.com/office/drawing/2010/main" val="0"/>
              </a:ext>
            </a:extLst>
          </a:blip>
          <a:srcRect l="-3078" t="-2231" r="1422" b="62330"/>
          <a:stretch/>
        </p:blipFill>
        <p:spPr>
          <a:xfrm>
            <a:off x="4960837" y="2813059"/>
            <a:ext cx="4830863" cy="1339783"/>
          </a:xfrm>
          <a:prstGeom prst="rect">
            <a:avLst/>
          </a:prstGeom>
        </p:spPr>
      </p:pic>
      <p:cxnSp>
        <p:nvCxnSpPr>
          <p:cNvPr id="73" name="Straight Connector 72">
            <a:extLst>
              <a:ext uri="{FF2B5EF4-FFF2-40B4-BE49-F238E27FC236}">
                <a16:creationId xmlns:a16="http://schemas.microsoft.com/office/drawing/2014/main" id="{1CDC40E4-3EB5-413F-BD92-80980386D884}"/>
              </a:ext>
            </a:extLst>
          </p:cNvPr>
          <p:cNvCxnSpPr>
            <a:cxnSpLocks/>
          </p:cNvCxnSpPr>
          <p:nvPr/>
        </p:nvCxnSpPr>
        <p:spPr>
          <a:xfrm flipH="1">
            <a:off x="5101945" y="4098678"/>
            <a:ext cx="476743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773E4025-74E2-4FB5-BD19-C7FE3905EB15}"/>
              </a:ext>
            </a:extLst>
          </p:cNvPr>
          <p:cNvCxnSpPr>
            <a:cxnSpLocks/>
          </p:cNvCxnSpPr>
          <p:nvPr/>
        </p:nvCxnSpPr>
        <p:spPr>
          <a:xfrm>
            <a:off x="5703795" y="4098679"/>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61440DDE-83BD-46BE-9124-3E104E3C62EB}"/>
              </a:ext>
            </a:extLst>
          </p:cNvPr>
          <p:cNvSpPr txBox="1"/>
          <p:nvPr/>
        </p:nvSpPr>
        <p:spPr>
          <a:xfrm>
            <a:off x="5320321" y="4130143"/>
            <a:ext cx="766948" cy="276999"/>
          </a:xfrm>
          <a:prstGeom prst="rect">
            <a:avLst/>
          </a:prstGeom>
          <a:noFill/>
        </p:spPr>
        <p:txBody>
          <a:bodyPr wrap="square" rtlCol="0">
            <a:spAutoFit/>
          </a:bodyPr>
          <a:lstStyle/>
          <a:p>
            <a:pPr algn="ctr"/>
            <a:r>
              <a:rPr lang="en-GB" sz="1200" dirty="0"/>
              <a:t>10,000</a:t>
            </a:r>
          </a:p>
        </p:txBody>
      </p:sp>
      <p:cxnSp>
        <p:nvCxnSpPr>
          <p:cNvPr id="77" name="Straight Connector 76">
            <a:extLst>
              <a:ext uri="{FF2B5EF4-FFF2-40B4-BE49-F238E27FC236}">
                <a16:creationId xmlns:a16="http://schemas.microsoft.com/office/drawing/2014/main" id="{59D4B4F5-72DC-4DED-96E1-290D683BAC6D}"/>
              </a:ext>
            </a:extLst>
          </p:cNvPr>
          <p:cNvCxnSpPr>
            <a:cxnSpLocks/>
          </p:cNvCxnSpPr>
          <p:nvPr/>
        </p:nvCxnSpPr>
        <p:spPr>
          <a:xfrm>
            <a:off x="9266145" y="4104211"/>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B3B86AF7-FB34-47D1-AE37-D4EA6599388C}"/>
              </a:ext>
            </a:extLst>
          </p:cNvPr>
          <p:cNvSpPr txBox="1"/>
          <p:nvPr/>
        </p:nvSpPr>
        <p:spPr>
          <a:xfrm>
            <a:off x="8909008" y="4145441"/>
            <a:ext cx="714274" cy="276999"/>
          </a:xfrm>
          <a:prstGeom prst="rect">
            <a:avLst/>
          </a:prstGeom>
          <a:noFill/>
        </p:spPr>
        <p:txBody>
          <a:bodyPr wrap="square" rtlCol="0">
            <a:spAutoFit/>
          </a:bodyPr>
          <a:lstStyle/>
          <a:p>
            <a:pPr algn="ctr"/>
            <a:r>
              <a:rPr lang="en-GB" sz="1200" dirty="0"/>
              <a:t>40,000</a:t>
            </a:r>
          </a:p>
        </p:txBody>
      </p:sp>
      <p:sp>
        <p:nvSpPr>
          <p:cNvPr id="87" name="TextBox 86">
            <a:extLst>
              <a:ext uri="{FF2B5EF4-FFF2-40B4-BE49-F238E27FC236}">
                <a16:creationId xmlns:a16="http://schemas.microsoft.com/office/drawing/2014/main" id="{BAB6ECD2-B19B-4BCA-93C8-F8F1F5630964}"/>
              </a:ext>
            </a:extLst>
          </p:cNvPr>
          <p:cNvSpPr txBox="1"/>
          <p:nvPr/>
        </p:nvSpPr>
        <p:spPr>
          <a:xfrm>
            <a:off x="4744624" y="4137976"/>
            <a:ext cx="766948" cy="276999"/>
          </a:xfrm>
          <a:prstGeom prst="rect">
            <a:avLst/>
          </a:prstGeom>
          <a:noFill/>
        </p:spPr>
        <p:txBody>
          <a:bodyPr wrap="square" rtlCol="0">
            <a:spAutoFit/>
          </a:bodyPr>
          <a:lstStyle/>
          <a:p>
            <a:pPr algn="ctr"/>
            <a:r>
              <a:rPr lang="en-GB" sz="1200" dirty="0"/>
              <a:t>5,000</a:t>
            </a:r>
          </a:p>
        </p:txBody>
      </p:sp>
      <p:cxnSp>
        <p:nvCxnSpPr>
          <p:cNvPr id="88" name="Straight Connector 87">
            <a:extLst>
              <a:ext uri="{FF2B5EF4-FFF2-40B4-BE49-F238E27FC236}">
                <a16:creationId xmlns:a16="http://schemas.microsoft.com/office/drawing/2014/main" id="{70F3751E-97F0-4E6B-994A-9ED06F8A0F27}"/>
              </a:ext>
            </a:extLst>
          </p:cNvPr>
          <p:cNvCxnSpPr>
            <a:cxnSpLocks/>
          </p:cNvCxnSpPr>
          <p:nvPr/>
        </p:nvCxnSpPr>
        <p:spPr>
          <a:xfrm>
            <a:off x="5106615" y="4098678"/>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6D8E1133-7BC5-41E0-AE53-0251ABD2B145}"/>
              </a:ext>
            </a:extLst>
          </p:cNvPr>
          <p:cNvCxnSpPr>
            <a:cxnSpLocks/>
          </p:cNvCxnSpPr>
          <p:nvPr/>
        </p:nvCxnSpPr>
        <p:spPr>
          <a:xfrm>
            <a:off x="6294065" y="409867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0" name="TextBox 89">
            <a:extLst>
              <a:ext uri="{FF2B5EF4-FFF2-40B4-BE49-F238E27FC236}">
                <a16:creationId xmlns:a16="http://schemas.microsoft.com/office/drawing/2014/main" id="{97D7575F-A6C1-49E6-B23B-DEDFA92ECB1B}"/>
              </a:ext>
            </a:extLst>
          </p:cNvPr>
          <p:cNvSpPr txBox="1"/>
          <p:nvPr/>
        </p:nvSpPr>
        <p:spPr>
          <a:xfrm>
            <a:off x="5923025" y="4138039"/>
            <a:ext cx="766948" cy="276999"/>
          </a:xfrm>
          <a:prstGeom prst="rect">
            <a:avLst/>
          </a:prstGeom>
          <a:noFill/>
        </p:spPr>
        <p:txBody>
          <a:bodyPr wrap="square" rtlCol="0">
            <a:spAutoFit/>
          </a:bodyPr>
          <a:lstStyle/>
          <a:p>
            <a:pPr algn="ctr"/>
            <a:r>
              <a:rPr lang="en-GB" sz="1200" dirty="0"/>
              <a:t>15,000</a:t>
            </a:r>
          </a:p>
        </p:txBody>
      </p:sp>
      <p:cxnSp>
        <p:nvCxnSpPr>
          <p:cNvPr id="91" name="Straight Connector 90">
            <a:extLst>
              <a:ext uri="{FF2B5EF4-FFF2-40B4-BE49-F238E27FC236}">
                <a16:creationId xmlns:a16="http://schemas.microsoft.com/office/drawing/2014/main" id="{5D966396-7300-454E-9013-88BF40CE7B2D}"/>
              </a:ext>
            </a:extLst>
          </p:cNvPr>
          <p:cNvCxnSpPr>
            <a:cxnSpLocks/>
          </p:cNvCxnSpPr>
          <p:nvPr/>
        </p:nvCxnSpPr>
        <p:spPr>
          <a:xfrm>
            <a:off x="8669261" y="409797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2" name="TextBox 91">
            <a:extLst>
              <a:ext uri="{FF2B5EF4-FFF2-40B4-BE49-F238E27FC236}">
                <a16:creationId xmlns:a16="http://schemas.microsoft.com/office/drawing/2014/main" id="{A82F3468-DBFF-424B-9903-3A0BE38939EA}"/>
              </a:ext>
            </a:extLst>
          </p:cNvPr>
          <p:cNvSpPr txBox="1"/>
          <p:nvPr/>
        </p:nvSpPr>
        <p:spPr>
          <a:xfrm>
            <a:off x="8312124" y="4139207"/>
            <a:ext cx="714274" cy="276999"/>
          </a:xfrm>
          <a:prstGeom prst="rect">
            <a:avLst/>
          </a:prstGeom>
          <a:noFill/>
        </p:spPr>
        <p:txBody>
          <a:bodyPr wrap="square" rtlCol="0">
            <a:spAutoFit/>
          </a:bodyPr>
          <a:lstStyle/>
          <a:p>
            <a:pPr algn="ctr"/>
            <a:r>
              <a:rPr lang="en-GB" sz="1200" dirty="0"/>
              <a:t>35,000</a:t>
            </a:r>
          </a:p>
        </p:txBody>
      </p:sp>
      <p:cxnSp>
        <p:nvCxnSpPr>
          <p:cNvPr id="93" name="Straight Connector 92">
            <a:extLst>
              <a:ext uri="{FF2B5EF4-FFF2-40B4-BE49-F238E27FC236}">
                <a16:creationId xmlns:a16="http://schemas.microsoft.com/office/drawing/2014/main" id="{4BA36B38-3116-4CC0-8C2D-35EE3A3FC5A1}"/>
              </a:ext>
            </a:extLst>
          </p:cNvPr>
          <p:cNvCxnSpPr>
            <a:cxnSpLocks/>
          </p:cNvCxnSpPr>
          <p:nvPr/>
        </p:nvCxnSpPr>
        <p:spPr>
          <a:xfrm>
            <a:off x="8072361" y="409797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5B21A264-709F-426B-8B59-6905DF2DFA48}"/>
              </a:ext>
            </a:extLst>
          </p:cNvPr>
          <p:cNvSpPr txBox="1"/>
          <p:nvPr/>
        </p:nvSpPr>
        <p:spPr>
          <a:xfrm>
            <a:off x="7715224" y="4139207"/>
            <a:ext cx="714274" cy="276999"/>
          </a:xfrm>
          <a:prstGeom prst="rect">
            <a:avLst/>
          </a:prstGeom>
          <a:noFill/>
        </p:spPr>
        <p:txBody>
          <a:bodyPr wrap="square" rtlCol="0">
            <a:spAutoFit/>
          </a:bodyPr>
          <a:lstStyle/>
          <a:p>
            <a:pPr algn="ctr"/>
            <a:r>
              <a:rPr lang="en-GB" sz="1200" dirty="0"/>
              <a:t>30,000</a:t>
            </a:r>
          </a:p>
        </p:txBody>
      </p:sp>
      <p:cxnSp>
        <p:nvCxnSpPr>
          <p:cNvPr id="95" name="Straight Connector 94">
            <a:extLst>
              <a:ext uri="{FF2B5EF4-FFF2-40B4-BE49-F238E27FC236}">
                <a16:creationId xmlns:a16="http://schemas.microsoft.com/office/drawing/2014/main" id="{F77FE27F-310F-4C1A-8F8C-51ED7C370E11}"/>
              </a:ext>
            </a:extLst>
          </p:cNvPr>
          <p:cNvCxnSpPr>
            <a:cxnSpLocks/>
          </p:cNvCxnSpPr>
          <p:nvPr/>
        </p:nvCxnSpPr>
        <p:spPr>
          <a:xfrm>
            <a:off x="7478916" y="4097230"/>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7BB634BE-C7B1-4A60-A4C0-6D4100F2C85A}"/>
              </a:ext>
            </a:extLst>
          </p:cNvPr>
          <p:cNvSpPr txBox="1"/>
          <p:nvPr/>
        </p:nvSpPr>
        <p:spPr>
          <a:xfrm>
            <a:off x="7121779" y="4138460"/>
            <a:ext cx="714274" cy="276999"/>
          </a:xfrm>
          <a:prstGeom prst="rect">
            <a:avLst/>
          </a:prstGeom>
          <a:noFill/>
        </p:spPr>
        <p:txBody>
          <a:bodyPr wrap="square" rtlCol="0">
            <a:spAutoFit/>
          </a:bodyPr>
          <a:lstStyle/>
          <a:p>
            <a:pPr algn="ctr"/>
            <a:r>
              <a:rPr lang="en-GB" sz="1200" dirty="0"/>
              <a:t>25,000</a:t>
            </a:r>
          </a:p>
        </p:txBody>
      </p:sp>
      <p:cxnSp>
        <p:nvCxnSpPr>
          <p:cNvPr id="97" name="Straight Connector 96">
            <a:extLst>
              <a:ext uri="{FF2B5EF4-FFF2-40B4-BE49-F238E27FC236}">
                <a16:creationId xmlns:a16="http://schemas.microsoft.com/office/drawing/2014/main" id="{C207B1C6-BF29-4B7C-A4B7-73A703F252EC}"/>
              </a:ext>
            </a:extLst>
          </p:cNvPr>
          <p:cNvCxnSpPr>
            <a:cxnSpLocks/>
          </p:cNvCxnSpPr>
          <p:nvPr/>
        </p:nvCxnSpPr>
        <p:spPr>
          <a:xfrm>
            <a:off x="6888646" y="4104211"/>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8B41894F-D220-4323-B4D6-14F969950F4F}"/>
              </a:ext>
            </a:extLst>
          </p:cNvPr>
          <p:cNvSpPr txBox="1"/>
          <p:nvPr/>
        </p:nvSpPr>
        <p:spPr>
          <a:xfrm>
            <a:off x="6531509" y="4145441"/>
            <a:ext cx="714274" cy="276999"/>
          </a:xfrm>
          <a:prstGeom prst="rect">
            <a:avLst/>
          </a:prstGeom>
          <a:noFill/>
        </p:spPr>
        <p:txBody>
          <a:bodyPr wrap="square" rtlCol="0">
            <a:spAutoFit/>
          </a:bodyPr>
          <a:lstStyle/>
          <a:p>
            <a:pPr algn="ctr"/>
            <a:r>
              <a:rPr lang="en-GB" sz="1200" dirty="0"/>
              <a:t>20,000</a:t>
            </a:r>
          </a:p>
        </p:txBody>
      </p:sp>
      <p:sp>
        <p:nvSpPr>
          <p:cNvPr id="114" name="TextBox 113">
            <a:extLst>
              <a:ext uri="{FF2B5EF4-FFF2-40B4-BE49-F238E27FC236}">
                <a16:creationId xmlns:a16="http://schemas.microsoft.com/office/drawing/2014/main" id="{CE67D283-9EF6-4128-A2EE-06B5E8A7E2AB}"/>
              </a:ext>
            </a:extLst>
          </p:cNvPr>
          <p:cNvSpPr txBox="1"/>
          <p:nvPr/>
        </p:nvSpPr>
        <p:spPr>
          <a:xfrm>
            <a:off x="7002052" y="4374895"/>
            <a:ext cx="1001816" cy="276999"/>
          </a:xfrm>
          <a:prstGeom prst="rect">
            <a:avLst/>
          </a:prstGeom>
          <a:noFill/>
        </p:spPr>
        <p:txBody>
          <a:bodyPr wrap="square" rtlCol="0">
            <a:spAutoFit/>
          </a:bodyPr>
          <a:lstStyle/>
          <a:p>
            <a:pPr algn="ctr"/>
            <a:r>
              <a:rPr lang="en-GB" sz="1200" dirty="0"/>
              <a:t>Salary (£)</a:t>
            </a:r>
          </a:p>
        </p:txBody>
      </p:sp>
      <p:graphicFrame>
        <p:nvGraphicFramePr>
          <p:cNvPr id="115" name="Table 114">
            <a:extLst>
              <a:ext uri="{FF2B5EF4-FFF2-40B4-BE49-F238E27FC236}">
                <a16:creationId xmlns:a16="http://schemas.microsoft.com/office/drawing/2014/main" id="{7D5F8B4E-293A-4410-906F-EA54F42329AE}"/>
              </a:ext>
            </a:extLst>
          </p:cNvPr>
          <p:cNvGraphicFramePr>
            <a:graphicFrameLocks noGrp="1"/>
          </p:cNvGraphicFramePr>
          <p:nvPr/>
        </p:nvGraphicFramePr>
        <p:xfrm>
          <a:off x="5030013" y="5978130"/>
          <a:ext cx="4789306" cy="828040"/>
        </p:xfrm>
        <a:graphic>
          <a:graphicData uri="http://schemas.openxmlformats.org/drawingml/2006/table">
            <a:tbl>
              <a:tblPr firstRow="1" bandRow="1">
                <a:tableStyleId>{5C22544A-7EE6-4342-B048-85BDC9FD1C3A}</a:tableStyleId>
              </a:tblPr>
              <a:tblGrid>
                <a:gridCol w="969004">
                  <a:extLst>
                    <a:ext uri="{9D8B030D-6E8A-4147-A177-3AD203B41FA5}">
                      <a16:colId xmlns:a16="http://schemas.microsoft.com/office/drawing/2014/main" val="4126918787"/>
                    </a:ext>
                  </a:extLst>
                </a:gridCol>
                <a:gridCol w="636717">
                  <a:extLst>
                    <a:ext uri="{9D8B030D-6E8A-4147-A177-3AD203B41FA5}">
                      <a16:colId xmlns:a16="http://schemas.microsoft.com/office/drawing/2014/main" val="2859510595"/>
                    </a:ext>
                  </a:extLst>
                </a:gridCol>
                <a:gridCol w="636717">
                  <a:extLst>
                    <a:ext uri="{9D8B030D-6E8A-4147-A177-3AD203B41FA5}">
                      <a16:colId xmlns:a16="http://schemas.microsoft.com/office/drawing/2014/main" val="3591613406"/>
                    </a:ext>
                  </a:extLst>
                </a:gridCol>
                <a:gridCol w="636717">
                  <a:extLst>
                    <a:ext uri="{9D8B030D-6E8A-4147-A177-3AD203B41FA5}">
                      <a16:colId xmlns:a16="http://schemas.microsoft.com/office/drawing/2014/main" val="2740159140"/>
                    </a:ext>
                  </a:extLst>
                </a:gridCol>
                <a:gridCol w="636717">
                  <a:extLst>
                    <a:ext uri="{9D8B030D-6E8A-4147-A177-3AD203B41FA5}">
                      <a16:colId xmlns:a16="http://schemas.microsoft.com/office/drawing/2014/main" val="1642744606"/>
                    </a:ext>
                  </a:extLst>
                </a:gridCol>
                <a:gridCol w="636717">
                  <a:extLst>
                    <a:ext uri="{9D8B030D-6E8A-4147-A177-3AD203B41FA5}">
                      <a16:colId xmlns:a16="http://schemas.microsoft.com/office/drawing/2014/main" val="1176397308"/>
                    </a:ext>
                  </a:extLst>
                </a:gridCol>
                <a:gridCol w="636717">
                  <a:extLst>
                    <a:ext uri="{9D8B030D-6E8A-4147-A177-3AD203B41FA5}">
                      <a16:colId xmlns:a16="http://schemas.microsoft.com/office/drawing/2014/main" val="3458901559"/>
                    </a:ext>
                  </a:extLst>
                </a:gridCol>
              </a:tblGrid>
              <a:tr h="335960">
                <a:tc>
                  <a:txBody>
                    <a:bodyPr/>
                    <a:lstStyle/>
                    <a:p>
                      <a:pPr algn="ctr"/>
                      <a:r>
                        <a:rPr lang="en-GB" sz="1200" b="1" dirty="0">
                          <a:solidFill>
                            <a:schemeClr val="tx1"/>
                          </a:solidFill>
                        </a:rPr>
                        <a:t>Income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GB" sz="1200" b="0" dirty="0">
                          <a:solidFill>
                            <a:schemeClr val="tx1"/>
                          </a:solidFill>
                        </a:rPr>
                        <a:t>1201-1300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1301-1400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1401-1500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1501-1600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1601-1700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1701-1800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3992920"/>
                  </a:ext>
                </a:extLst>
              </a:tr>
              <a:tr h="370840">
                <a:tc>
                  <a:txBody>
                    <a:bodyPr/>
                    <a:lstStyle/>
                    <a:p>
                      <a:pPr algn="ctr"/>
                      <a:r>
                        <a:rPr lang="en-GB" sz="1200" b="1" dirty="0">
                          <a:solidFill>
                            <a:schemeClr val="tx1"/>
                          </a:solidFill>
                        </a:rPr>
                        <a:t>Frequency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0" dirty="0">
                          <a:solidFill>
                            <a:schemeClr val="tx1"/>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7461561"/>
                  </a:ext>
                </a:extLst>
              </a:tr>
            </a:tbl>
          </a:graphicData>
        </a:graphic>
      </p:graphicFrame>
      <p:sp>
        <p:nvSpPr>
          <p:cNvPr id="116" name="TextBox 115">
            <a:extLst>
              <a:ext uri="{FF2B5EF4-FFF2-40B4-BE49-F238E27FC236}">
                <a16:creationId xmlns:a16="http://schemas.microsoft.com/office/drawing/2014/main" id="{A67F82FB-47EA-41E7-AEA7-A243F1D454DA}"/>
              </a:ext>
            </a:extLst>
          </p:cNvPr>
          <p:cNvSpPr txBox="1"/>
          <p:nvPr/>
        </p:nvSpPr>
        <p:spPr>
          <a:xfrm>
            <a:off x="5426160" y="4772077"/>
            <a:ext cx="4880160" cy="1200329"/>
          </a:xfrm>
          <a:prstGeom prst="rect">
            <a:avLst/>
          </a:prstGeom>
          <a:noFill/>
        </p:spPr>
        <p:txBody>
          <a:bodyPr wrap="square" rtlCol="0">
            <a:spAutoFit/>
          </a:bodyPr>
          <a:lstStyle/>
          <a:p>
            <a:r>
              <a:rPr lang="en-GB" sz="1200" dirty="0"/>
              <a:t>The table below shows the monthly income for 100 individuals.</a:t>
            </a:r>
          </a:p>
          <a:p>
            <a:endParaRPr lang="en-GB" sz="1200" dirty="0"/>
          </a:p>
          <a:p>
            <a:pPr marL="228600" indent="-228600">
              <a:buAutoNum type="alphaLcParenR"/>
            </a:pPr>
            <a:r>
              <a:rPr lang="en-GB" sz="1200" dirty="0"/>
              <a:t>Draw a cumulative frequency graph for this data.</a:t>
            </a:r>
          </a:p>
          <a:p>
            <a:pPr marL="228600" indent="-228600">
              <a:buAutoNum type="alphaLcParenR"/>
            </a:pPr>
            <a:r>
              <a:rPr lang="en-GB" sz="1200" dirty="0"/>
              <a:t>Use your graph to estimate the median, as well as Q</a:t>
            </a:r>
            <a:r>
              <a:rPr lang="en-GB" sz="1200" baseline="-25000" dirty="0"/>
              <a:t>1</a:t>
            </a:r>
            <a:r>
              <a:rPr lang="en-GB" sz="1200" dirty="0"/>
              <a:t> and Q</a:t>
            </a:r>
            <a:r>
              <a:rPr lang="en-GB" sz="1200" baseline="-25000" dirty="0"/>
              <a:t>2</a:t>
            </a:r>
            <a:r>
              <a:rPr lang="en-GB" sz="1200" dirty="0"/>
              <a:t>.</a:t>
            </a:r>
          </a:p>
          <a:p>
            <a:pPr marL="228600" indent="-228600">
              <a:buAutoNum type="alphaLcParenR"/>
            </a:pPr>
            <a:r>
              <a:rPr lang="en-GB" sz="1200" dirty="0"/>
              <a:t>The lowest income was £1250, the highest income was 1750. </a:t>
            </a:r>
          </a:p>
          <a:p>
            <a:pPr marL="228600" indent="-228600">
              <a:buAutoNum type="alphaLcParenR"/>
            </a:pPr>
            <a:r>
              <a:rPr lang="en-GB" sz="1200" dirty="0"/>
              <a:t>Complete a box plot to show this data.</a:t>
            </a:r>
          </a:p>
        </p:txBody>
      </p:sp>
      <p:sp>
        <p:nvSpPr>
          <p:cNvPr id="117" name="TextBox 116">
            <a:extLst>
              <a:ext uri="{FF2B5EF4-FFF2-40B4-BE49-F238E27FC236}">
                <a16:creationId xmlns:a16="http://schemas.microsoft.com/office/drawing/2014/main" id="{991F9AF8-A18E-48A4-A739-709F52DD9FED}"/>
              </a:ext>
            </a:extLst>
          </p:cNvPr>
          <p:cNvSpPr txBox="1"/>
          <p:nvPr/>
        </p:nvSpPr>
        <p:spPr>
          <a:xfrm>
            <a:off x="95990" y="1696578"/>
            <a:ext cx="406750" cy="276999"/>
          </a:xfrm>
          <a:prstGeom prst="rect">
            <a:avLst/>
          </a:prstGeom>
          <a:noFill/>
        </p:spPr>
        <p:txBody>
          <a:bodyPr wrap="square" rtlCol="0">
            <a:spAutoFit/>
          </a:bodyPr>
          <a:lstStyle/>
          <a:p>
            <a:r>
              <a:rPr lang="en-GB" sz="1200" b="1" dirty="0"/>
              <a:t>1.</a:t>
            </a:r>
          </a:p>
        </p:txBody>
      </p:sp>
      <p:sp>
        <p:nvSpPr>
          <p:cNvPr id="118" name="TextBox 117">
            <a:extLst>
              <a:ext uri="{FF2B5EF4-FFF2-40B4-BE49-F238E27FC236}">
                <a16:creationId xmlns:a16="http://schemas.microsoft.com/office/drawing/2014/main" id="{5216EB2F-9FDD-40D0-9CB7-237DB5384AF5}"/>
              </a:ext>
            </a:extLst>
          </p:cNvPr>
          <p:cNvSpPr txBox="1"/>
          <p:nvPr/>
        </p:nvSpPr>
        <p:spPr>
          <a:xfrm>
            <a:off x="80826" y="5455689"/>
            <a:ext cx="406750" cy="276999"/>
          </a:xfrm>
          <a:prstGeom prst="rect">
            <a:avLst/>
          </a:prstGeom>
          <a:noFill/>
        </p:spPr>
        <p:txBody>
          <a:bodyPr wrap="square" rtlCol="0">
            <a:spAutoFit/>
          </a:bodyPr>
          <a:lstStyle/>
          <a:p>
            <a:r>
              <a:rPr lang="en-GB" sz="1200" b="1" dirty="0"/>
              <a:t>2.</a:t>
            </a:r>
          </a:p>
        </p:txBody>
      </p:sp>
      <p:sp>
        <p:nvSpPr>
          <p:cNvPr id="119" name="TextBox 118">
            <a:extLst>
              <a:ext uri="{FF2B5EF4-FFF2-40B4-BE49-F238E27FC236}">
                <a16:creationId xmlns:a16="http://schemas.microsoft.com/office/drawing/2014/main" id="{BB250950-1F5D-4C76-8FDC-9E60DD8A928F}"/>
              </a:ext>
            </a:extLst>
          </p:cNvPr>
          <p:cNvSpPr txBox="1"/>
          <p:nvPr/>
        </p:nvSpPr>
        <p:spPr>
          <a:xfrm>
            <a:off x="5037111" y="484175"/>
            <a:ext cx="406750" cy="276999"/>
          </a:xfrm>
          <a:prstGeom prst="rect">
            <a:avLst/>
          </a:prstGeom>
          <a:noFill/>
        </p:spPr>
        <p:txBody>
          <a:bodyPr wrap="square" rtlCol="0">
            <a:spAutoFit/>
          </a:bodyPr>
          <a:lstStyle/>
          <a:p>
            <a:r>
              <a:rPr lang="en-GB" sz="1200" b="1" dirty="0"/>
              <a:t>3.</a:t>
            </a:r>
          </a:p>
        </p:txBody>
      </p:sp>
      <p:sp>
        <p:nvSpPr>
          <p:cNvPr id="120" name="TextBox 119">
            <a:extLst>
              <a:ext uri="{FF2B5EF4-FFF2-40B4-BE49-F238E27FC236}">
                <a16:creationId xmlns:a16="http://schemas.microsoft.com/office/drawing/2014/main" id="{F1FFA954-39D2-487A-8240-E5395AE81FAF}"/>
              </a:ext>
            </a:extLst>
          </p:cNvPr>
          <p:cNvSpPr txBox="1"/>
          <p:nvPr/>
        </p:nvSpPr>
        <p:spPr>
          <a:xfrm>
            <a:off x="5037111" y="4749639"/>
            <a:ext cx="406750" cy="276999"/>
          </a:xfrm>
          <a:prstGeom prst="rect">
            <a:avLst/>
          </a:prstGeom>
          <a:noFill/>
        </p:spPr>
        <p:txBody>
          <a:bodyPr wrap="square" rtlCol="0">
            <a:spAutoFit/>
          </a:bodyPr>
          <a:lstStyle/>
          <a:p>
            <a:r>
              <a:rPr lang="en-GB" sz="1200" b="1" dirty="0"/>
              <a:t>4.</a:t>
            </a:r>
          </a:p>
        </p:txBody>
      </p:sp>
      <p:sp>
        <p:nvSpPr>
          <p:cNvPr id="102" name="Rectangle: Rounded Corners 101">
            <a:extLst>
              <a:ext uri="{FF2B5EF4-FFF2-40B4-BE49-F238E27FC236}">
                <a16:creationId xmlns:a16="http://schemas.microsoft.com/office/drawing/2014/main" id="{B05422FB-3E79-4B3C-95FF-63CCA3C38D9C}"/>
              </a:ext>
            </a:extLst>
          </p:cNvPr>
          <p:cNvSpPr/>
          <p:nvPr/>
        </p:nvSpPr>
        <p:spPr>
          <a:xfrm>
            <a:off x="7620" y="0"/>
            <a:ext cx="9874934" cy="6846570"/>
          </a:xfrm>
          <a:prstGeom prst="roundRect">
            <a:avLst>
              <a:gd name="adj" fmla="val 207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103" name="TextBox 102">
            <a:extLst>
              <a:ext uri="{FF2B5EF4-FFF2-40B4-BE49-F238E27FC236}">
                <a16:creationId xmlns:a16="http://schemas.microsoft.com/office/drawing/2014/main" id="{1C4DA4CA-9D61-4E9C-9C48-B5ECF2B126AE}"/>
              </a:ext>
            </a:extLst>
          </p:cNvPr>
          <p:cNvSpPr txBox="1"/>
          <p:nvPr/>
        </p:nvSpPr>
        <p:spPr>
          <a:xfrm>
            <a:off x="6648569" y="-34120"/>
            <a:ext cx="1386856" cy="276999"/>
          </a:xfrm>
          <a:prstGeom prst="rect">
            <a:avLst/>
          </a:prstGeom>
          <a:noFill/>
        </p:spPr>
        <p:txBody>
          <a:bodyPr wrap="square" rtlCol="0">
            <a:spAutoFit/>
          </a:bodyPr>
          <a:lstStyle/>
          <a:p>
            <a:pPr algn="ctr"/>
            <a:r>
              <a:rPr lang="en-GB" sz="1200" b="1" u="sng" dirty="0"/>
              <a:t>Box Plots</a:t>
            </a:r>
          </a:p>
        </p:txBody>
      </p:sp>
      <p:sp>
        <p:nvSpPr>
          <p:cNvPr id="79" name="TextBox 78">
            <a:extLst>
              <a:ext uri="{FF2B5EF4-FFF2-40B4-BE49-F238E27FC236}">
                <a16:creationId xmlns:a16="http://schemas.microsoft.com/office/drawing/2014/main" id="{9A0F625E-784F-477A-A899-BC3EAE4B7E10}"/>
              </a:ext>
            </a:extLst>
          </p:cNvPr>
          <p:cNvSpPr txBox="1"/>
          <p:nvPr/>
        </p:nvSpPr>
        <p:spPr>
          <a:xfrm>
            <a:off x="42577" y="5675799"/>
            <a:ext cx="4880160" cy="1200329"/>
          </a:xfrm>
          <a:prstGeom prst="rect">
            <a:avLst/>
          </a:prstGeom>
          <a:noFill/>
        </p:spPr>
        <p:txBody>
          <a:bodyPr wrap="square" rtlCol="0">
            <a:spAutoFit/>
          </a:bodyPr>
          <a:lstStyle/>
          <a:p>
            <a:r>
              <a:rPr lang="en-GB" sz="1200" dirty="0"/>
              <a:t>Two classes took the same physics assessment.</a:t>
            </a:r>
          </a:p>
          <a:p>
            <a:endParaRPr lang="en-GB" sz="1200" dirty="0"/>
          </a:p>
          <a:p>
            <a:r>
              <a:rPr lang="en-GB" sz="1200" dirty="0"/>
              <a:t>Class A scored a median of 90, a lower-quartile of 80 and an interquartile range of 22. The highest score was 108 and the range was 42.</a:t>
            </a:r>
          </a:p>
          <a:p>
            <a:endParaRPr lang="en-GB" sz="1200" dirty="0"/>
          </a:p>
          <a:p>
            <a:r>
              <a:rPr lang="en-GB" sz="1200" dirty="0"/>
              <a:t>a)   Complete a box plot for Class A. Which class was more consistent?</a:t>
            </a:r>
          </a:p>
        </p:txBody>
      </p:sp>
      <p:sp>
        <p:nvSpPr>
          <p:cNvPr id="74" name="TextBox 73"/>
          <p:cNvSpPr txBox="1"/>
          <p:nvPr/>
        </p:nvSpPr>
        <p:spPr>
          <a:xfrm>
            <a:off x="5622194" y="4535221"/>
            <a:ext cx="4111447" cy="338554"/>
          </a:xfrm>
          <a:prstGeom prst="rect">
            <a:avLst/>
          </a:prstGeom>
          <a:noFill/>
        </p:spPr>
        <p:txBody>
          <a:bodyPr wrap="none" rtlCol="0">
            <a:spAutoFit/>
          </a:bodyPr>
          <a:lstStyle/>
          <a:p>
            <a:r>
              <a:rPr lang="en-GB" sz="1600" dirty="0"/>
              <a:t>For question 4, graph paper is on the next page</a:t>
            </a:r>
          </a:p>
        </p:txBody>
      </p:sp>
    </p:spTree>
    <p:extLst>
      <p:ext uri="{BB962C8B-B14F-4D97-AF65-F5344CB8AC3E}">
        <p14:creationId xmlns:p14="http://schemas.microsoft.com/office/powerpoint/2010/main" val="806831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0"/>
            <a:ext cx="9704934" cy="6858000"/>
          </a:xfrm>
          <a:prstGeom prst="rect">
            <a:avLst/>
          </a:prstGeom>
        </p:spPr>
      </p:pic>
      <p:sp>
        <p:nvSpPr>
          <p:cNvPr id="3" name="TextBox 2"/>
          <p:cNvSpPr txBox="1"/>
          <p:nvPr/>
        </p:nvSpPr>
        <p:spPr>
          <a:xfrm>
            <a:off x="88900" y="84222"/>
            <a:ext cx="1532022" cy="369332"/>
          </a:xfrm>
          <a:prstGeom prst="rect">
            <a:avLst/>
          </a:prstGeom>
          <a:noFill/>
        </p:spPr>
        <p:txBody>
          <a:bodyPr wrap="none" rtlCol="0">
            <a:spAutoFit/>
          </a:bodyPr>
          <a:lstStyle/>
          <a:p>
            <a:r>
              <a:rPr lang="en-GB" dirty="0"/>
              <a:t>For question 4</a:t>
            </a:r>
          </a:p>
        </p:txBody>
      </p:sp>
    </p:spTree>
    <p:extLst>
      <p:ext uri="{BB962C8B-B14F-4D97-AF65-F5344CB8AC3E}">
        <p14:creationId xmlns:p14="http://schemas.microsoft.com/office/powerpoint/2010/main" val="940621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
        <p:nvSpPr>
          <p:cNvPr id="4" name="TextBox 3"/>
          <p:cNvSpPr txBox="1"/>
          <p:nvPr/>
        </p:nvSpPr>
        <p:spPr>
          <a:xfrm>
            <a:off x="144378" y="48125"/>
            <a:ext cx="2866362" cy="369332"/>
          </a:xfrm>
          <a:prstGeom prst="rect">
            <a:avLst/>
          </a:prstGeom>
          <a:noFill/>
          <a:ln>
            <a:solidFill>
              <a:schemeClr val="tx1"/>
            </a:solidFill>
          </a:ln>
        </p:spPr>
        <p:txBody>
          <a:bodyPr wrap="none" rtlCol="0">
            <a:spAutoFit/>
          </a:bodyPr>
          <a:lstStyle/>
          <a:p>
            <a:r>
              <a:rPr lang="en-GB" dirty="0"/>
              <a:t>Paper 1 Preliminary Material</a:t>
            </a:r>
          </a:p>
        </p:txBody>
      </p:sp>
    </p:spTree>
    <p:extLst>
      <p:ext uri="{BB962C8B-B14F-4D97-AF65-F5344CB8AC3E}">
        <p14:creationId xmlns:p14="http://schemas.microsoft.com/office/powerpoint/2010/main" val="777680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0207F-67C3-49F9-95C5-3ABDCA6BC45F}"/>
              </a:ext>
            </a:extLst>
          </p:cNvPr>
          <p:cNvPicPr>
            <a:picLocks noChangeAspect="1"/>
          </p:cNvPicPr>
          <p:nvPr/>
        </p:nvPicPr>
        <p:blipFill rotWithShape="1">
          <a:blip r:embed="rId3">
            <a:extLst>
              <a:ext uri="{28A0092B-C50C-407E-A947-70E740481C1C}">
                <a14:useLocalDpi xmlns:a14="http://schemas.microsoft.com/office/drawing/2010/main" val="0"/>
              </a:ext>
            </a:extLst>
          </a:blip>
          <a:srcRect l="329" t="29668" r="25028" b="25868"/>
          <a:stretch/>
        </p:blipFill>
        <p:spPr>
          <a:xfrm>
            <a:off x="52752" y="74536"/>
            <a:ext cx="4843117" cy="1493054"/>
          </a:xfrm>
          <a:prstGeom prst="rect">
            <a:avLst/>
          </a:prstGeom>
        </p:spPr>
      </p:pic>
      <p:cxnSp>
        <p:nvCxnSpPr>
          <p:cNvPr id="5" name="Straight Connector 4">
            <a:extLst>
              <a:ext uri="{FF2B5EF4-FFF2-40B4-BE49-F238E27FC236}">
                <a16:creationId xmlns:a16="http://schemas.microsoft.com/office/drawing/2014/main" id="{44939EB3-B788-485F-B4BE-2571929B992D}"/>
              </a:ext>
            </a:extLst>
          </p:cNvPr>
          <p:cNvCxnSpPr>
            <a:cxnSpLocks/>
          </p:cNvCxnSpPr>
          <p:nvPr/>
        </p:nvCxnSpPr>
        <p:spPr>
          <a:xfrm flipH="1">
            <a:off x="1024351" y="515133"/>
            <a:ext cx="3705846" cy="8945"/>
          </a:xfrm>
          <a:prstGeom prst="line">
            <a:avLst/>
          </a:prstGeom>
          <a:ln w="12700"/>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2BF94E2-E356-4DF3-8D88-72B30528AB86}"/>
              </a:ext>
            </a:extLst>
          </p:cNvPr>
          <p:cNvSpPr/>
          <p:nvPr/>
        </p:nvSpPr>
        <p:spPr>
          <a:xfrm>
            <a:off x="1977344" y="273225"/>
            <a:ext cx="1611088" cy="4882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771005AE-E7BE-434C-B4EA-47EA53D1E352}"/>
              </a:ext>
            </a:extLst>
          </p:cNvPr>
          <p:cNvCxnSpPr>
            <a:cxnSpLocks/>
          </p:cNvCxnSpPr>
          <p:nvPr/>
        </p:nvCxnSpPr>
        <p:spPr>
          <a:xfrm>
            <a:off x="2796470" y="269701"/>
            <a:ext cx="0" cy="491751"/>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BCEEDC5-0B9A-4C54-A393-72B2871DBC92}"/>
              </a:ext>
            </a:extLst>
          </p:cNvPr>
          <p:cNvCxnSpPr>
            <a:cxnSpLocks/>
          </p:cNvCxnSpPr>
          <p:nvPr/>
        </p:nvCxnSpPr>
        <p:spPr>
          <a:xfrm>
            <a:off x="4730197" y="426385"/>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BD31DA5-2F37-4B21-890F-147ABA69DD09}"/>
              </a:ext>
            </a:extLst>
          </p:cNvPr>
          <p:cNvCxnSpPr>
            <a:cxnSpLocks/>
          </p:cNvCxnSpPr>
          <p:nvPr/>
        </p:nvCxnSpPr>
        <p:spPr>
          <a:xfrm>
            <a:off x="1024350" y="416558"/>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26D3421-A073-44F7-A2F8-D8E9B03296B3}"/>
              </a:ext>
            </a:extLst>
          </p:cNvPr>
          <p:cNvCxnSpPr>
            <a:cxnSpLocks/>
          </p:cNvCxnSpPr>
          <p:nvPr/>
        </p:nvCxnSpPr>
        <p:spPr>
          <a:xfrm flipH="1">
            <a:off x="43510" y="1497559"/>
            <a:ext cx="4852359" cy="0"/>
          </a:xfrm>
          <a:prstGeom prst="line">
            <a:avLst/>
          </a:prstGeom>
          <a:ln w="1270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8E5C07E-AEDE-4455-8367-6653EFA3CBE4}"/>
              </a:ext>
            </a:extLst>
          </p:cNvPr>
          <p:cNvSpPr txBox="1"/>
          <p:nvPr/>
        </p:nvSpPr>
        <p:spPr>
          <a:xfrm>
            <a:off x="1983593" y="1700538"/>
            <a:ext cx="97135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Distance (m)</a:t>
            </a:r>
          </a:p>
        </p:txBody>
      </p:sp>
      <p:cxnSp>
        <p:nvCxnSpPr>
          <p:cNvPr id="12" name="Straight Connector 11">
            <a:extLst>
              <a:ext uri="{FF2B5EF4-FFF2-40B4-BE49-F238E27FC236}">
                <a16:creationId xmlns:a16="http://schemas.microsoft.com/office/drawing/2014/main" id="{A20392C7-0A79-4CCE-B745-BA306FAE0E98}"/>
              </a:ext>
            </a:extLst>
          </p:cNvPr>
          <p:cNvCxnSpPr>
            <a:cxnSpLocks/>
          </p:cNvCxnSpPr>
          <p:nvPr/>
        </p:nvCxnSpPr>
        <p:spPr>
          <a:xfrm>
            <a:off x="844721" y="1505456"/>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04E389A-4F11-4723-B82E-E7D7ECCEEC86}"/>
              </a:ext>
            </a:extLst>
          </p:cNvPr>
          <p:cNvCxnSpPr>
            <a:cxnSpLocks/>
          </p:cNvCxnSpPr>
          <p:nvPr/>
        </p:nvCxnSpPr>
        <p:spPr>
          <a:xfrm>
            <a:off x="1655578" y="1493505"/>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EAD4416-8F51-4CC6-92A9-8A9967C73474}"/>
              </a:ext>
            </a:extLst>
          </p:cNvPr>
          <p:cNvCxnSpPr>
            <a:cxnSpLocks/>
          </p:cNvCxnSpPr>
          <p:nvPr/>
        </p:nvCxnSpPr>
        <p:spPr>
          <a:xfrm>
            <a:off x="2461944" y="1497559"/>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47C6779-49AC-4C34-B5BB-1A3D2B8F71D3}"/>
              </a:ext>
            </a:extLst>
          </p:cNvPr>
          <p:cNvCxnSpPr>
            <a:cxnSpLocks/>
          </p:cNvCxnSpPr>
          <p:nvPr/>
        </p:nvCxnSpPr>
        <p:spPr>
          <a:xfrm>
            <a:off x="3275707" y="1494094"/>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BA672B3-19A4-40D1-9A5E-B98F7628D8B6}"/>
              </a:ext>
            </a:extLst>
          </p:cNvPr>
          <p:cNvCxnSpPr>
            <a:cxnSpLocks/>
          </p:cNvCxnSpPr>
          <p:nvPr/>
        </p:nvCxnSpPr>
        <p:spPr>
          <a:xfrm>
            <a:off x="4081295" y="1497559"/>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163B1469-1BE1-4BB2-A712-B4A80C3774BF}"/>
              </a:ext>
            </a:extLst>
          </p:cNvPr>
          <p:cNvSpPr txBox="1"/>
          <p:nvPr/>
        </p:nvSpPr>
        <p:spPr>
          <a:xfrm>
            <a:off x="2298810" y="1547893"/>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18" name="TextBox 17">
            <a:extLst>
              <a:ext uri="{FF2B5EF4-FFF2-40B4-BE49-F238E27FC236}">
                <a16:creationId xmlns:a16="http://schemas.microsoft.com/office/drawing/2014/main" id="{CB0DCD1E-467F-42B8-8655-118D9544074E}"/>
              </a:ext>
            </a:extLst>
          </p:cNvPr>
          <p:cNvSpPr txBox="1"/>
          <p:nvPr/>
        </p:nvSpPr>
        <p:spPr>
          <a:xfrm>
            <a:off x="3077835" y="1552470"/>
            <a:ext cx="39469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sp>
        <p:nvSpPr>
          <p:cNvPr id="19" name="TextBox 18">
            <a:extLst>
              <a:ext uri="{FF2B5EF4-FFF2-40B4-BE49-F238E27FC236}">
                <a16:creationId xmlns:a16="http://schemas.microsoft.com/office/drawing/2014/main" id="{A3D8E6B3-754B-4B2F-B5B1-C00C380E3B85}"/>
              </a:ext>
            </a:extLst>
          </p:cNvPr>
          <p:cNvSpPr txBox="1"/>
          <p:nvPr/>
        </p:nvSpPr>
        <p:spPr>
          <a:xfrm>
            <a:off x="3838276" y="1552470"/>
            <a:ext cx="48759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20" name="TextBox 19">
            <a:extLst>
              <a:ext uri="{FF2B5EF4-FFF2-40B4-BE49-F238E27FC236}">
                <a16:creationId xmlns:a16="http://schemas.microsoft.com/office/drawing/2014/main" id="{6B5B81E1-F900-4BAF-8F59-3BD3F8769948}"/>
              </a:ext>
            </a:extLst>
          </p:cNvPr>
          <p:cNvSpPr txBox="1"/>
          <p:nvPr/>
        </p:nvSpPr>
        <p:spPr>
          <a:xfrm>
            <a:off x="644998" y="1550912"/>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21" name="TextBox 20">
            <a:extLst>
              <a:ext uri="{FF2B5EF4-FFF2-40B4-BE49-F238E27FC236}">
                <a16:creationId xmlns:a16="http://schemas.microsoft.com/office/drawing/2014/main" id="{9A133D4D-7B9C-41C8-A2E7-63338DE7D7F5}"/>
              </a:ext>
            </a:extLst>
          </p:cNvPr>
          <p:cNvSpPr txBox="1"/>
          <p:nvPr/>
        </p:nvSpPr>
        <p:spPr>
          <a:xfrm>
            <a:off x="1444958" y="1542898"/>
            <a:ext cx="42884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22" name="Straight Connector 21">
            <a:extLst>
              <a:ext uri="{FF2B5EF4-FFF2-40B4-BE49-F238E27FC236}">
                <a16:creationId xmlns:a16="http://schemas.microsoft.com/office/drawing/2014/main" id="{486E15F7-8CF6-4707-8D81-FFF28631841E}"/>
              </a:ext>
            </a:extLst>
          </p:cNvPr>
          <p:cNvCxnSpPr>
            <a:cxnSpLocks/>
          </p:cNvCxnSpPr>
          <p:nvPr/>
        </p:nvCxnSpPr>
        <p:spPr>
          <a:xfrm flipH="1">
            <a:off x="1340532" y="1134936"/>
            <a:ext cx="2740764" cy="0"/>
          </a:xfrm>
          <a:prstGeom prst="line">
            <a:avLst/>
          </a:prstGeom>
          <a:ln w="12700"/>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4BAAF690-6AC6-486B-BD4E-273798CD6C72}"/>
              </a:ext>
            </a:extLst>
          </p:cNvPr>
          <p:cNvSpPr/>
          <p:nvPr/>
        </p:nvSpPr>
        <p:spPr>
          <a:xfrm>
            <a:off x="2297280" y="874407"/>
            <a:ext cx="981137" cy="4882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D8C2A67B-468C-4C4F-8A07-19F416D18181}"/>
              </a:ext>
            </a:extLst>
          </p:cNvPr>
          <p:cNvCxnSpPr>
            <a:cxnSpLocks/>
          </p:cNvCxnSpPr>
          <p:nvPr/>
        </p:nvCxnSpPr>
        <p:spPr>
          <a:xfrm>
            <a:off x="2796470" y="874407"/>
            <a:ext cx="0" cy="485157"/>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8FFA9C8-E3D0-4912-A43C-EEE782A214BF}"/>
              </a:ext>
            </a:extLst>
          </p:cNvPr>
          <p:cNvCxnSpPr>
            <a:cxnSpLocks/>
          </p:cNvCxnSpPr>
          <p:nvPr/>
        </p:nvCxnSpPr>
        <p:spPr>
          <a:xfrm>
            <a:off x="4081295" y="1034156"/>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551039A-6CFC-4ADB-A9C3-D2837BD73E50}"/>
              </a:ext>
            </a:extLst>
          </p:cNvPr>
          <p:cNvCxnSpPr>
            <a:cxnSpLocks/>
          </p:cNvCxnSpPr>
          <p:nvPr/>
        </p:nvCxnSpPr>
        <p:spPr>
          <a:xfrm>
            <a:off x="1340532" y="1043140"/>
            <a:ext cx="0" cy="201559"/>
          </a:xfrm>
          <a:prstGeom prst="line">
            <a:avLst/>
          </a:prstGeom>
          <a:ln w="127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A195840A-F2DE-47D6-B94D-F76919A7E05C}"/>
              </a:ext>
            </a:extLst>
          </p:cNvPr>
          <p:cNvSpPr txBox="1"/>
          <p:nvPr/>
        </p:nvSpPr>
        <p:spPr>
          <a:xfrm>
            <a:off x="3913294" y="65644"/>
            <a:ext cx="139049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Adults</a:t>
            </a:r>
          </a:p>
        </p:txBody>
      </p:sp>
      <p:sp>
        <p:nvSpPr>
          <p:cNvPr id="28" name="TextBox 27">
            <a:extLst>
              <a:ext uri="{FF2B5EF4-FFF2-40B4-BE49-F238E27FC236}">
                <a16:creationId xmlns:a16="http://schemas.microsoft.com/office/drawing/2014/main" id="{A0CF61DC-43CC-4865-B08D-2B797F775945}"/>
              </a:ext>
            </a:extLst>
          </p:cNvPr>
          <p:cNvSpPr txBox="1"/>
          <p:nvPr/>
        </p:nvSpPr>
        <p:spPr>
          <a:xfrm>
            <a:off x="4057900" y="1177052"/>
            <a:ext cx="8262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Children</a:t>
            </a:r>
          </a:p>
        </p:txBody>
      </p:sp>
      <p:sp>
        <p:nvSpPr>
          <p:cNvPr id="32" name="TextBox 31">
            <a:extLst>
              <a:ext uri="{FF2B5EF4-FFF2-40B4-BE49-F238E27FC236}">
                <a16:creationId xmlns:a16="http://schemas.microsoft.com/office/drawing/2014/main" id="{92932C58-3171-4B83-9987-10D093A01EDF}"/>
              </a:ext>
            </a:extLst>
          </p:cNvPr>
          <p:cNvSpPr txBox="1"/>
          <p:nvPr/>
        </p:nvSpPr>
        <p:spPr>
          <a:xfrm>
            <a:off x="73481" y="1961894"/>
            <a:ext cx="4880160"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an experiment, 50 children and 50 adults were given 10 seconds to run as far as possible. The results for the children are shown above.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slowest adult went 42 m, the fastest went 88 m. The adults’ median was the same as the children. The lower quartile was 54 m and the upper quartile was 74 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Complete a box plot to show the adults’ results.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   Which group had the furthest and shortest distances?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   Which group had the smallest range?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6" name="Picture 35">
            <a:extLst>
              <a:ext uri="{FF2B5EF4-FFF2-40B4-BE49-F238E27FC236}">
                <a16:creationId xmlns:a16="http://schemas.microsoft.com/office/drawing/2014/main" id="{52012063-310F-42A9-B48E-8640FB346BB7}"/>
              </a:ext>
            </a:extLst>
          </p:cNvPr>
          <p:cNvPicPr>
            <a:picLocks noChangeAspect="1"/>
          </p:cNvPicPr>
          <p:nvPr/>
        </p:nvPicPr>
        <p:blipFill rotWithShape="1">
          <a:blip r:embed="rId3">
            <a:extLst>
              <a:ext uri="{28A0092B-C50C-407E-A947-70E740481C1C}">
                <a14:useLocalDpi xmlns:a14="http://schemas.microsoft.com/office/drawing/2010/main" val="0"/>
              </a:ext>
            </a:extLst>
          </a:blip>
          <a:srcRect l="329" t="31154" r="25028" b="25867"/>
          <a:stretch/>
        </p:blipFill>
        <p:spPr>
          <a:xfrm>
            <a:off x="68702" y="3846367"/>
            <a:ext cx="4843117" cy="1443141"/>
          </a:xfrm>
          <a:prstGeom prst="rect">
            <a:avLst/>
          </a:prstGeom>
        </p:spPr>
      </p:pic>
      <p:cxnSp>
        <p:nvCxnSpPr>
          <p:cNvPr id="37" name="Straight Connector 36">
            <a:extLst>
              <a:ext uri="{FF2B5EF4-FFF2-40B4-BE49-F238E27FC236}">
                <a16:creationId xmlns:a16="http://schemas.microsoft.com/office/drawing/2014/main" id="{C52B8243-BD92-4755-9775-B523AA7B8B94}"/>
              </a:ext>
            </a:extLst>
          </p:cNvPr>
          <p:cNvCxnSpPr>
            <a:cxnSpLocks/>
          </p:cNvCxnSpPr>
          <p:nvPr/>
        </p:nvCxnSpPr>
        <p:spPr>
          <a:xfrm flipH="1">
            <a:off x="533400" y="4258731"/>
            <a:ext cx="3409950" cy="0"/>
          </a:xfrm>
          <a:prstGeom prst="line">
            <a:avLst/>
          </a:prstGeom>
          <a:ln w="12700"/>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E98D1B45-31DD-44EE-B43C-4B355B5873CB}"/>
              </a:ext>
            </a:extLst>
          </p:cNvPr>
          <p:cNvSpPr/>
          <p:nvPr/>
        </p:nvSpPr>
        <p:spPr>
          <a:xfrm>
            <a:off x="1671528" y="4009749"/>
            <a:ext cx="1776522" cy="4882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72E45DFC-C9CA-4191-8F56-BEFCD2F4C3DB}"/>
              </a:ext>
            </a:extLst>
          </p:cNvPr>
          <p:cNvCxnSpPr>
            <a:cxnSpLocks/>
          </p:cNvCxnSpPr>
          <p:nvPr/>
        </p:nvCxnSpPr>
        <p:spPr>
          <a:xfrm>
            <a:off x="2475677" y="3996255"/>
            <a:ext cx="0" cy="491751"/>
          </a:xfrm>
          <a:prstGeom prst="line">
            <a:avLst/>
          </a:prstGeom>
          <a:ln w="127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EC30780-1045-461D-81BB-69206A8CF2DB}"/>
              </a:ext>
            </a:extLst>
          </p:cNvPr>
          <p:cNvCxnSpPr>
            <a:cxnSpLocks/>
          </p:cNvCxnSpPr>
          <p:nvPr/>
        </p:nvCxnSpPr>
        <p:spPr>
          <a:xfrm>
            <a:off x="3941284" y="4157951"/>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66DCAB78-5C03-42E8-8B67-574AEB2ADC99}"/>
              </a:ext>
            </a:extLst>
          </p:cNvPr>
          <p:cNvCxnSpPr>
            <a:cxnSpLocks/>
          </p:cNvCxnSpPr>
          <p:nvPr/>
        </p:nvCxnSpPr>
        <p:spPr>
          <a:xfrm>
            <a:off x="530713" y="4157951"/>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B27C062F-BE76-4630-87A5-2026924F1CEC}"/>
              </a:ext>
            </a:extLst>
          </p:cNvPr>
          <p:cNvCxnSpPr>
            <a:cxnSpLocks/>
          </p:cNvCxnSpPr>
          <p:nvPr/>
        </p:nvCxnSpPr>
        <p:spPr>
          <a:xfrm flipH="1">
            <a:off x="59460" y="5219478"/>
            <a:ext cx="4852359" cy="0"/>
          </a:xfrm>
          <a:prstGeom prst="line">
            <a:avLst/>
          </a:prstGeom>
          <a:ln w="12700"/>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E97C9528-7501-4416-AD87-97F43EF58258}"/>
              </a:ext>
            </a:extLst>
          </p:cNvPr>
          <p:cNvSpPr txBox="1"/>
          <p:nvPr/>
        </p:nvSpPr>
        <p:spPr>
          <a:xfrm>
            <a:off x="2014341" y="5426951"/>
            <a:ext cx="97135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Distance (m)</a:t>
            </a:r>
          </a:p>
        </p:txBody>
      </p:sp>
      <p:cxnSp>
        <p:nvCxnSpPr>
          <p:cNvPr id="44" name="Straight Connector 43">
            <a:extLst>
              <a:ext uri="{FF2B5EF4-FFF2-40B4-BE49-F238E27FC236}">
                <a16:creationId xmlns:a16="http://schemas.microsoft.com/office/drawing/2014/main" id="{627F15B0-EA59-4418-B923-53D8251A662D}"/>
              </a:ext>
            </a:extLst>
          </p:cNvPr>
          <p:cNvCxnSpPr>
            <a:cxnSpLocks/>
          </p:cNvCxnSpPr>
          <p:nvPr/>
        </p:nvCxnSpPr>
        <p:spPr>
          <a:xfrm>
            <a:off x="862259" y="5227375"/>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0700344-C416-4032-A7DB-707D2F2CCC6E}"/>
              </a:ext>
            </a:extLst>
          </p:cNvPr>
          <p:cNvCxnSpPr>
            <a:cxnSpLocks/>
          </p:cNvCxnSpPr>
          <p:nvPr/>
        </p:nvCxnSpPr>
        <p:spPr>
          <a:xfrm>
            <a:off x="1674703" y="5215424"/>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C6BD3898-1989-4A09-86CA-9A9F9BC451F0}"/>
              </a:ext>
            </a:extLst>
          </p:cNvPr>
          <p:cNvCxnSpPr>
            <a:cxnSpLocks/>
          </p:cNvCxnSpPr>
          <p:nvPr/>
        </p:nvCxnSpPr>
        <p:spPr>
          <a:xfrm>
            <a:off x="2482657" y="5219478"/>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39B43F4-0AA3-424C-B0BE-01821C63A604}"/>
              </a:ext>
            </a:extLst>
          </p:cNvPr>
          <p:cNvCxnSpPr>
            <a:cxnSpLocks/>
          </p:cNvCxnSpPr>
          <p:nvPr/>
        </p:nvCxnSpPr>
        <p:spPr>
          <a:xfrm>
            <a:off x="3290069" y="5216013"/>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74A2BBC3-E452-411F-9186-2FB0E05CC9C3}"/>
              </a:ext>
            </a:extLst>
          </p:cNvPr>
          <p:cNvCxnSpPr>
            <a:cxnSpLocks/>
          </p:cNvCxnSpPr>
          <p:nvPr/>
        </p:nvCxnSpPr>
        <p:spPr>
          <a:xfrm>
            <a:off x="4097245" y="5219478"/>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29BF79FC-6BF1-49A4-ACF6-BC20A797B01B}"/>
              </a:ext>
            </a:extLst>
          </p:cNvPr>
          <p:cNvSpPr txBox="1"/>
          <p:nvPr/>
        </p:nvSpPr>
        <p:spPr>
          <a:xfrm>
            <a:off x="2314760" y="5269812"/>
            <a:ext cx="34176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sp>
        <p:nvSpPr>
          <p:cNvPr id="50" name="TextBox 49">
            <a:extLst>
              <a:ext uri="{FF2B5EF4-FFF2-40B4-BE49-F238E27FC236}">
                <a16:creationId xmlns:a16="http://schemas.microsoft.com/office/drawing/2014/main" id="{D35E8A52-80F5-4B32-8C6B-13F7059A48CA}"/>
              </a:ext>
            </a:extLst>
          </p:cNvPr>
          <p:cNvSpPr txBox="1"/>
          <p:nvPr/>
        </p:nvSpPr>
        <p:spPr>
          <a:xfrm>
            <a:off x="3023216" y="5274389"/>
            <a:ext cx="53582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51" name="TextBox 50">
            <a:extLst>
              <a:ext uri="{FF2B5EF4-FFF2-40B4-BE49-F238E27FC236}">
                <a16:creationId xmlns:a16="http://schemas.microsoft.com/office/drawing/2014/main" id="{A7B6508E-83A2-456B-ABD2-358AB935C2A1}"/>
              </a:ext>
            </a:extLst>
          </p:cNvPr>
          <p:cNvSpPr txBox="1"/>
          <p:nvPr/>
        </p:nvSpPr>
        <p:spPr>
          <a:xfrm>
            <a:off x="3854226" y="5274389"/>
            <a:ext cx="48759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110</a:t>
            </a:r>
          </a:p>
        </p:txBody>
      </p:sp>
      <p:sp>
        <p:nvSpPr>
          <p:cNvPr id="52" name="TextBox 51">
            <a:extLst>
              <a:ext uri="{FF2B5EF4-FFF2-40B4-BE49-F238E27FC236}">
                <a16:creationId xmlns:a16="http://schemas.microsoft.com/office/drawing/2014/main" id="{090DCB83-80D1-470E-BB58-7627312A16D0}"/>
              </a:ext>
            </a:extLst>
          </p:cNvPr>
          <p:cNvSpPr txBox="1"/>
          <p:nvPr/>
        </p:nvSpPr>
        <p:spPr>
          <a:xfrm>
            <a:off x="660948" y="5272831"/>
            <a:ext cx="40675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sp>
        <p:nvSpPr>
          <p:cNvPr id="53" name="TextBox 52">
            <a:extLst>
              <a:ext uri="{FF2B5EF4-FFF2-40B4-BE49-F238E27FC236}">
                <a16:creationId xmlns:a16="http://schemas.microsoft.com/office/drawing/2014/main" id="{00365F1A-1D62-448A-A001-6A234877A69B}"/>
              </a:ext>
            </a:extLst>
          </p:cNvPr>
          <p:cNvSpPr txBox="1"/>
          <p:nvPr/>
        </p:nvSpPr>
        <p:spPr>
          <a:xfrm>
            <a:off x="1460908" y="5264817"/>
            <a:ext cx="42884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cxnSp>
        <p:nvCxnSpPr>
          <p:cNvPr id="54" name="Straight Connector 53">
            <a:extLst>
              <a:ext uri="{FF2B5EF4-FFF2-40B4-BE49-F238E27FC236}">
                <a16:creationId xmlns:a16="http://schemas.microsoft.com/office/drawing/2014/main" id="{37E9ADD7-9677-44F9-B076-F7AE60164B7B}"/>
              </a:ext>
            </a:extLst>
          </p:cNvPr>
          <p:cNvCxnSpPr>
            <a:cxnSpLocks/>
          </p:cNvCxnSpPr>
          <p:nvPr/>
        </p:nvCxnSpPr>
        <p:spPr>
          <a:xfrm flipH="1">
            <a:off x="1356482" y="4873505"/>
            <a:ext cx="2897926" cy="0"/>
          </a:xfrm>
          <a:prstGeom prst="line">
            <a:avLst/>
          </a:prstGeom>
          <a:ln w="12700"/>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8D5CF125-053B-43E4-97E8-75581F935815}"/>
              </a:ext>
            </a:extLst>
          </p:cNvPr>
          <p:cNvSpPr/>
          <p:nvPr/>
        </p:nvSpPr>
        <p:spPr>
          <a:xfrm>
            <a:off x="1985963" y="4612976"/>
            <a:ext cx="1138238" cy="4882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a:extLst>
              <a:ext uri="{FF2B5EF4-FFF2-40B4-BE49-F238E27FC236}">
                <a16:creationId xmlns:a16="http://schemas.microsoft.com/office/drawing/2014/main" id="{62C49588-B275-4649-8906-28E34AD437DF}"/>
              </a:ext>
            </a:extLst>
          </p:cNvPr>
          <p:cNvCxnSpPr>
            <a:cxnSpLocks/>
          </p:cNvCxnSpPr>
          <p:nvPr/>
        </p:nvCxnSpPr>
        <p:spPr>
          <a:xfrm>
            <a:off x="2640970" y="4608214"/>
            <a:ext cx="0" cy="485157"/>
          </a:xfrm>
          <a:prstGeom prst="line">
            <a:avLst/>
          </a:prstGeom>
          <a:ln w="1270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EA8B64A-3920-45D5-A7BA-F59EAF3A1950}"/>
              </a:ext>
            </a:extLst>
          </p:cNvPr>
          <p:cNvCxnSpPr>
            <a:cxnSpLocks/>
          </p:cNvCxnSpPr>
          <p:nvPr/>
        </p:nvCxnSpPr>
        <p:spPr>
          <a:xfrm>
            <a:off x="4254408" y="4758438"/>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7AFA78DA-9E81-4205-BB26-695FD9B007C4}"/>
              </a:ext>
            </a:extLst>
          </p:cNvPr>
          <p:cNvCxnSpPr>
            <a:cxnSpLocks/>
          </p:cNvCxnSpPr>
          <p:nvPr/>
        </p:nvCxnSpPr>
        <p:spPr>
          <a:xfrm>
            <a:off x="1356482" y="4781709"/>
            <a:ext cx="0" cy="201559"/>
          </a:xfrm>
          <a:prstGeom prst="line">
            <a:avLst/>
          </a:prstGeom>
          <a:ln w="12700"/>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7F422D4F-0426-4578-8580-56D90F2775DD}"/>
              </a:ext>
            </a:extLst>
          </p:cNvPr>
          <p:cNvSpPr txBox="1"/>
          <p:nvPr/>
        </p:nvSpPr>
        <p:spPr>
          <a:xfrm>
            <a:off x="4005148" y="4119019"/>
            <a:ext cx="95340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Class A</a:t>
            </a:r>
          </a:p>
        </p:txBody>
      </p:sp>
      <p:sp>
        <p:nvSpPr>
          <p:cNvPr id="67" name="TextBox 66">
            <a:extLst>
              <a:ext uri="{FF2B5EF4-FFF2-40B4-BE49-F238E27FC236}">
                <a16:creationId xmlns:a16="http://schemas.microsoft.com/office/drawing/2014/main" id="{5AD76E9A-3D5C-4C6D-88E3-41763D943E01}"/>
              </a:ext>
            </a:extLst>
          </p:cNvPr>
          <p:cNvSpPr txBox="1"/>
          <p:nvPr/>
        </p:nvSpPr>
        <p:spPr>
          <a:xfrm>
            <a:off x="4092444" y="4758269"/>
            <a:ext cx="95340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Class B</a:t>
            </a:r>
          </a:p>
        </p:txBody>
      </p:sp>
      <p:graphicFrame>
        <p:nvGraphicFramePr>
          <p:cNvPr id="68" name="Table 67">
            <a:extLst>
              <a:ext uri="{FF2B5EF4-FFF2-40B4-BE49-F238E27FC236}">
                <a16:creationId xmlns:a16="http://schemas.microsoft.com/office/drawing/2014/main" id="{8FA6116D-BBEE-4069-9B5F-EEDC7CF218B8}"/>
              </a:ext>
            </a:extLst>
          </p:cNvPr>
          <p:cNvGraphicFramePr>
            <a:graphicFrameLocks noGrp="1"/>
          </p:cNvGraphicFramePr>
          <p:nvPr/>
        </p:nvGraphicFramePr>
        <p:xfrm>
          <a:off x="5063845" y="1519179"/>
          <a:ext cx="4758384" cy="1154804"/>
        </p:xfrm>
        <a:graphic>
          <a:graphicData uri="http://schemas.openxmlformats.org/drawingml/2006/table">
            <a:tbl>
              <a:tblPr firstRow="1" bandRow="1">
                <a:tableStyleId>{5C22544A-7EE6-4342-B048-85BDC9FD1C3A}</a:tableStyleId>
              </a:tblPr>
              <a:tblGrid>
                <a:gridCol w="793064">
                  <a:extLst>
                    <a:ext uri="{9D8B030D-6E8A-4147-A177-3AD203B41FA5}">
                      <a16:colId xmlns:a16="http://schemas.microsoft.com/office/drawing/2014/main" val="2050768029"/>
                    </a:ext>
                  </a:extLst>
                </a:gridCol>
                <a:gridCol w="793064">
                  <a:extLst>
                    <a:ext uri="{9D8B030D-6E8A-4147-A177-3AD203B41FA5}">
                      <a16:colId xmlns:a16="http://schemas.microsoft.com/office/drawing/2014/main" val="4126918787"/>
                    </a:ext>
                  </a:extLst>
                </a:gridCol>
                <a:gridCol w="793064">
                  <a:extLst>
                    <a:ext uri="{9D8B030D-6E8A-4147-A177-3AD203B41FA5}">
                      <a16:colId xmlns:a16="http://schemas.microsoft.com/office/drawing/2014/main" val="2859510595"/>
                    </a:ext>
                  </a:extLst>
                </a:gridCol>
                <a:gridCol w="793064">
                  <a:extLst>
                    <a:ext uri="{9D8B030D-6E8A-4147-A177-3AD203B41FA5}">
                      <a16:colId xmlns:a16="http://schemas.microsoft.com/office/drawing/2014/main" val="266956775"/>
                    </a:ext>
                  </a:extLst>
                </a:gridCol>
                <a:gridCol w="793064">
                  <a:extLst>
                    <a:ext uri="{9D8B030D-6E8A-4147-A177-3AD203B41FA5}">
                      <a16:colId xmlns:a16="http://schemas.microsoft.com/office/drawing/2014/main" val="2328323180"/>
                    </a:ext>
                  </a:extLst>
                </a:gridCol>
                <a:gridCol w="793064">
                  <a:extLst>
                    <a:ext uri="{9D8B030D-6E8A-4147-A177-3AD203B41FA5}">
                      <a16:colId xmlns:a16="http://schemas.microsoft.com/office/drawing/2014/main" val="4136669164"/>
                    </a:ext>
                  </a:extLst>
                </a:gridCol>
              </a:tblGrid>
              <a:tr h="430030">
                <a:tc>
                  <a:txBody>
                    <a:bodyPr/>
                    <a:lstStyle/>
                    <a:p>
                      <a:pPr algn="ctr"/>
                      <a:endParaRPr lang="en-GB"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dirty="0">
                          <a:solidFill>
                            <a:schemeClr val="tx1"/>
                          </a:solidFill>
                        </a:rPr>
                        <a:t>Lowest Salary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1" dirty="0">
                          <a:solidFill>
                            <a:schemeClr val="tx1"/>
                          </a:solidFill>
                        </a:rPr>
                        <a:t>Lower</a:t>
                      </a:r>
                    </a:p>
                    <a:p>
                      <a:pPr algn="ctr"/>
                      <a:r>
                        <a:rPr lang="en-GB" sz="1200" b="1" dirty="0">
                          <a:solidFill>
                            <a:schemeClr val="tx1"/>
                          </a:solidFill>
                        </a:rPr>
                        <a:t>Quartile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1" dirty="0">
                          <a:solidFill>
                            <a:schemeClr val="tx1"/>
                          </a:solidFill>
                        </a:rPr>
                        <a:t>Median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1" dirty="0">
                          <a:solidFill>
                            <a:schemeClr val="tx1"/>
                          </a:solidFill>
                        </a:rPr>
                        <a:t>Upper</a:t>
                      </a:r>
                    </a:p>
                    <a:p>
                      <a:pPr algn="ctr"/>
                      <a:r>
                        <a:rPr lang="en-GB" sz="1200" b="1" dirty="0">
                          <a:solidFill>
                            <a:schemeClr val="tx1"/>
                          </a:solidFill>
                        </a:rPr>
                        <a:t>Quartile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1" dirty="0">
                          <a:solidFill>
                            <a:schemeClr val="tx1"/>
                          </a:solidFill>
                        </a:rPr>
                        <a:t>Highest Salary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43992920"/>
                  </a:ext>
                </a:extLst>
              </a:tr>
              <a:tr h="348802">
                <a:tc>
                  <a:txBody>
                    <a:bodyPr/>
                    <a:lstStyle/>
                    <a:p>
                      <a:pPr algn="ctr"/>
                      <a:r>
                        <a:rPr lang="en-GB" sz="1200" b="1" dirty="0">
                          <a:solidFill>
                            <a:schemeClr val="tx1"/>
                          </a:solidFill>
                        </a:rPr>
                        <a:t>Men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0" dirty="0">
                          <a:solidFill>
                            <a:schemeClr val="tx1"/>
                          </a:solidFill>
                        </a:rPr>
                        <a:t>£6000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£14,500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£21,000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£23,000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£43,000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7461561"/>
                  </a:ext>
                </a:extLst>
              </a:tr>
              <a:tr h="348802">
                <a:tc>
                  <a:txBody>
                    <a:bodyPr/>
                    <a:lstStyle/>
                    <a:p>
                      <a:pPr algn="ctr"/>
                      <a:r>
                        <a:rPr lang="en-GB" sz="1200" b="1" dirty="0">
                          <a:solidFill>
                            <a:schemeClr val="tx1"/>
                          </a:solidFill>
                        </a:rPr>
                        <a:t>Women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£5500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£13,000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£19,000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£22,500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£32,000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856950"/>
                  </a:ext>
                </a:extLst>
              </a:tr>
            </a:tbl>
          </a:graphicData>
        </a:graphic>
      </p:graphicFrame>
      <p:sp>
        <p:nvSpPr>
          <p:cNvPr id="71" name="TextBox 70">
            <a:extLst>
              <a:ext uri="{FF2B5EF4-FFF2-40B4-BE49-F238E27FC236}">
                <a16:creationId xmlns:a16="http://schemas.microsoft.com/office/drawing/2014/main" id="{E75C1A55-C317-4603-94A0-073582A52163}"/>
              </a:ext>
            </a:extLst>
          </p:cNvPr>
          <p:cNvSpPr txBox="1"/>
          <p:nvPr/>
        </p:nvSpPr>
        <p:spPr>
          <a:xfrm>
            <a:off x="5426160" y="434725"/>
            <a:ext cx="488016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table below shows data for the salaries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100 men and 100 women.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Complete box plots to show this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   Comment on the difference between men’s and women’s salaries. </a:t>
            </a:r>
          </a:p>
        </p:txBody>
      </p:sp>
      <p:pic>
        <p:nvPicPr>
          <p:cNvPr id="72" name="Picture 71">
            <a:extLst>
              <a:ext uri="{FF2B5EF4-FFF2-40B4-BE49-F238E27FC236}">
                <a16:creationId xmlns:a16="http://schemas.microsoft.com/office/drawing/2014/main" id="{C231C031-ED6B-4758-9D47-2C0768C59440}"/>
              </a:ext>
            </a:extLst>
          </p:cNvPr>
          <p:cNvPicPr>
            <a:picLocks noChangeAspect="1"/>
          </p:cNvPicPr>
          <p:nvPr/>
        </p:nvPicPr>
        <p:blipFill rotWithShape="1">
          <a:blip r:embed="rId3">
            <a:extLst>
              <a:ext uri="{28A0092B-C50C-407E-A947-70E740481C1C}">
                <a14:useLocalDpi xmlns:a14="http://schemas.microsoft.com/office/drawing/2010/main" val="0"/>
              </a:ext>
            </a:extLst>
          </a:blip>
          <a:srcRect l="-3078" t="-2231" r="1422" b="62330"/>
          <a:stretch/>
        </p:blipFill>
        <p:spPr>
          <a:xfrm>
            <a:off x="4960837" y="2813059"/>
            <a:ext cx="4830863" cy="1339783"/>
          </a:xfrm>
          <a:prstGeom prst="rect">
            <a:avLst/>
          </a:prstGeom>
        </p:spPr>
      </p:pic>
      <p:cxnSp>
        <p:nvCxnSpPr>
          <p:cNvPr id="73" name="Straight Connector 72">
            <a:extLst>
              <a:ext uri="{FF2B5EF4-FFF2-40B4-BE49-F238E27FC236}">
                <a16:creationId xmlns:a16="http://schemas.microsoft.com/office/drawing/2014/main" id="{1CDC40E4-3EB5-413F-BD92-80980386D884}"/>
              </a:ext>
            </a:extLst>
          </p:cNvPr>
          <p:cNvCxnSpPr>
            <a:cxnSpLocks/>
          </p:cNvCxnSpPr>
          <p:nvPr/>
        </p:nvCxnSpPr>
        <p:spPr>
          <a:xfrm flipH="1">
            <a:off x="5101945" y="4098678"/>
            <a:ext cx="476743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773E4025-74E2-4FB5-BD19-C7FE3905EB15}"/>
              </a:ext>
            </a:extLst>
          </p:cNvPr>
          <p:cNvCxnSpPr>
            <a:cxnSpLocks/>
          </p:cNvCxnSpPr>
          <p:nvPr/>
        </p:nvCxnSpPr>
        <p:spPr>
          <a:xfrm>
            <a:off x="5703795" y="4098679"/>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61440DDE-83BD-46BE-9124-3E104E3C62EB}"/>
              </a:ext>
            </a:extLst>
          </p:cNvPr>
          <p:cNvSpPr txBox="1"/>
          <p:nvPr/>
        </p:nvSpPr>
        <p:spPr>
          <a:xfrm>
            <a:off x="5320321" y="4130143"/>
            <a:ext cx="76694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10,000</a:t>
            </a:r>
          </a:p>
        </p:txBody>
      </p:sp>
      <p:cxnSp>
        <p:nvCxnSpPr>
          <p:cNvPr id="77" name="Straight Connector 76">
            <a:extLst>
              <a:ext uri="{FF2B5EF4-FFF2-40B4-BE49-F238E27FC236}">
                <a16:creationId xmlns:a16="http://schemas.microsoft.com/office/drawing/2014/main" id="{59D4B4F5-72DC-4DED-96E1-290D683BAC6D}"/>
              </a:ext>
            </a:extLst>
          </p:cNvPr>
          <p:cNvCxnSpPr>
            <a:cxnSpLocks/>
          </p:cNvCxnSpPr>
          <p:nvPr/>
        </p:nvCxnSpPr>
        <p:spPr>
          <a:xfrm>
            <a:off x="9266145" y="4104211"/>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B3B86AF7-FB34-47D1-AE37-D4EA6599388C}"/>
              </a:ext>
            </a:extLst>
          </p:cNvPr>
          <p:cNvSpPr txBox="1"/>
          <p:nvPr/>
        </p:nvSpPr>
        <p:spPr>
          <a:xfrm>
            <a:off x="8909008" y="4145441"/>
            <a:ext cx="71427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40,000</a:t>
            </a:r>
          </a:p>
        </p:txBody>
      </p:sp>
      <p:cxnSp>
        <p:nvCxnSpPr>
          <p:cNvPr id="82" name="Straight Connector 81">
            <a:extLst>
              <a:ext uri="{FF2B5EF4-FFF2-40B4-BE49-F238E27FC236}">
                <a16:creationId xmlns:a16="http://schemas.microsoft.com/office/drawing/2014/main" id="{5ED66B3F-D0A2-4A67-9D45-94451FFC43C6}"/>
              </a:ext>
            </a:extLst>
          </p:cNvPr>
          <p:cNvCxnSpPr>
            <a:cxnSpLocks/>
          </p:cNvCxnSpPr>
          <p:nvPr/>
        </p:nvCxnSpPr>
        <p:spPr>
          <a:xfrm flipH="1">
            <a:off x="5226050" y="3129418"/>
            <a:ext cx="4397232" cy="0"/>
          </a:xfrm>
          <a:prstGeom prst="line">
            <a:avLst/>
          </a:prstGeom>
          <a:ln w="12700"/>
        </p:spPr>
        <p:style>
          <a:lnRef idx="1">
            <a:schemeClr val="dk1"/>
          </a:lnRef>
          <a:fillRef idx="0">
            <a:schemeClr val="dk1"/>
          </a:fillRef>
          <a:effectRef idx="0">
            <a:schemeClr val="dk1"/>
          </a:effectRef>
          <a:fontRef idx="minor">
            <a:schemeClr val="tx1"/>
          </a:fontRef>
        </p:style>
      </p:cxnSp>
      <p:sp>
        <p:nvSpPr>
          <p:cNvPr id="83" name="Rectangle 82">
            <a:extLst>
              <a:ext uri="{FF2B5EF4-FFF2-40B4-BE49-F238E27FC236}">
                <a16:creationId xmlns:a16="http://schemas.microsoft.com/office/drawing/2014/main" id="{67733B8D-FA0F-409F-8ECA-D96C9003AC3D}"/>
              </a:ext>
            </a:extLst>
          </p:cNvPr>
          <p:cNvSpPr/>
          <p:nvPr/>
        </p:nvSpPr>
        <p:spPr>
          <a:xfrm>
            <a:off x="6248402" y="3004553"/>
            <a:ext cx="997376" cy="23999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4" name="Straight Connector 83">
            <a:extLst>
              <a:ext uri="{FF2B5EF4-FFF2-40B4-BE49-F238E27FC236}">
                <a16:creationId xmlns:a16="http://schemas.microsoft.com/office/drawing/2014/main" id="{CEBC64CB-AF84-40FE-8600-9A4A05499CCF}"/>
              </a:ext>
            </a:extLst>
          </p:cNvPr>
          <p:cNvCxnSpPr>
            <a:cxnSpLocks/>
          </p:cNvCxnSpPr>
          <p:nvPr/>
        </p:nvCxnSpPr>
        <p:spPr>
          <a:xfrm>
            <a:off x="7009620" y="3009421"/>
            <a:ext cx="0" cy="239993"/>
          </a:xfrm>
          <a:prstGeom prst="line">
            <a:avLst/>
          </a:prstGeom>
          <a:ln w="12700"/>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7C058BC7-E813-4DA7-BBFD-A76F98F8428A}"/>
              </a:ext>
            </a:extLst>
          </p:cNvPr>
          <p:cNvCxnSpPr>
            <a:cxnSpLocks/>
          </p:cNvCxnSpPr>
          <p:nvPr/>
        </p:nvCxnSpPr>
        <p:spPr>
          <a:xfrm>
            <a:off x="9614866" y="3028638"/>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1536F16E-AA82-4D02-AF6A-35083CE52A81}"/>
              </a:ext>
            </a:extLst>
          </p:cNvPr>
          <p:cNvCxnSpPr>
            <a:cxnSpLocks/>
          </p:cNvCxnSpPr>
          <p:nvPr/>
        </p:nvCxnSpPr>
        <p:spPr>
          <a:xfrm>
            <a:off x="5226050" y="3028638"/>
            <a:ext cx="0" cy="201559"/>
          </a:xfrm>
          <a:prstGeom prst="line">
            <a:avLst/>
          </a:prstGeom>
          <a:ln w="12700"/>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BAB6ECD2-B19B-4BCA-93C8-F8F1F5630964}"/>
              </a:ext>
            </a:extLst>
          </p:cNvPr>
          <p:cNvSpPr txBox="1"/>
          <p:nvPr/>
        </p:nvSpPr>
        <p:spPr>
          <a:xfrm>
            <a:off x="4744624" y="4137976"/>
            <a:ext cx="76694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5,000</a:t>
            </a:r>
          </a:p>
        </p:txBody>
      </p:sp>
      <p:cxnSp>
        <p:nvCxnSpPr>
          <p:cNvPr id="88" name="Straight Connector 87">
            <a:extLst>
              <a:ext uri="{FF2B5EF4-FFF2-40B4-BE49-F238E27FC236}">
                <a16:creationId xmlns:a16="http://schemas.microsoft.com/office/drawing/2014/main" id="{70F3751E-97F0-4E6B-994A-9ED06F8A0F27}"/>
              </a:ext>
            </a:extLst>
          </p:cNvPr>
          <p:cNvCxnSpPr>
            <a:cxnSpLocks/>
          </p:cNvCxnSpPr>
          <p:nvPr/>
        </p:nvCxnSpPr>
        <p:spPr>
          <a:xfrm>
            <a:off x="5106615" y="4098678"/>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6D8E1133-7BC5-41E0-AE53-0251ABD2B145}"/>
              </a:ext>
            </a:extLst>
          </p:cNvPr>
          <p:cNvCxnSpPr>
            <a:cxnSpLocks/>
          </p:cNvCxnSpPr>
          <p:nvPr/>
        </p:nvCxnSpPr>
        <p:spPr>
          <a:xfrm>
            <a:off x="6294065" y="409867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0" name="TextBox 89">
            <a:extLst>
              <a:ext uri="{FF2B5EF4-FFF2-40B4-BE49-F238E27FC236}">
                <a16:creationId xmlns:a16="http://schemas.microsoft.com/office/drawing/2014/main" id="{97D7575F-A6C1-49E6-B23B-DEDFA92ECB1B}"/>
              </a:ext>
            </a:extLst>
          </p:cNvPr>
          <p:cNvSpPr txBox="1"/>
          <p:nvPr/>
        </p:nvSpPr>
        <p:spPr>
          <a:xfrm>
            <a:off x="5923025" y="4138039"/>
            <a:ext cx="76694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15,000</a:t>
            </a:r>
          </a:p>
        </p:txBody>
      </p:sp>
      <p:cxnSp>
        <p:nvCxnSpPr>
          <p:cNvPr id="91" name="Straight Connector 90">
            <a:extLst>
              <a:ext uri="{FF2B5EF4-FFF2-40B4-BE49-F238E27FC236}">
                <a16:creationId xmlns:a16="http://schemas.microsoft.com/office/drawing/2014/main" id="{5D966396-7300-454E-9013-88BF40CE7B2D}"/>
              </a:ext>
            </a:extLst>
          </p:cNvPr>
          <p:cNvCxnSpPr>
            <a:cxnSpLocks/>
          </p:cNvCxnSpPr>
          <p:nvPr/>
        </p:nvCxnSpPr>
        <p:spPr>
          <a:xfrm>
            <a:off x="8669261" y="409797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2" name="TextBox 91">
            <a:extLst>
              <a:ext uri="{FF2B5EF4-FFF2-40B4-BE49-F238E27FC236}">
                <a16:creationId xmlns:a16="http://schemas.microsoft.com/office/drawing/2014/main" id="{A82F3468-DBFF-424B-9903-3A0BE38939EA}"/>
              </a:ext>
            </a:extLst>
          </p:cNvPr>
          <p:cNvSpPr txBox="1"/>
          <p:nvPr/>
        </p:nvSpPr>
        <p:spPr>
          <a:xfrm>
            <a:off x="8312124" y="4139207"/>
            <a:ext cx="71427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35,000</a:t>
            </a:r>
          </a:p>
        </p:txBody>
      </p:sp>
      <p:cxnSp>
        <p:nvCxnSpPr>
          <p:cNvPr id="93" name="Straight Connector 92">
            <a:extLst>
              <a:ext uri="{FF2B5EF4-FFF2-40B4-BE49-F238E27FC236}">
                <a16:creationId xmlns:a16="http://schemas.microsoft.com/office/drawing/2014/main" id="{4BA36B38-3116-4CC0-8C2D-35EE3A3FC5A1}"/>
              </a:ext>
            </a:extLst>
          </p:cNvPr>
          <p:cNvCxnSpPr>
            <a:cxnSpLocks/>
          </p:cNvCxnSpPr>
          <p:nvPr/>
        </p:nvCxnSpPr>
        <p:spPr>
          <a:xfrm>
            <a:off x="8072361" y="4097977"/>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5B21A264-709F-426B-8B59-6905DF2DFA48}"/>
              </a:ext>
            </a:extLst>
          </p:cNvPr>
          <p:cNvSpPr txBox="1"/>
          <p:nvPr/>
        </p:nvSpPr>
        <p:spPr>
          <a:xfrm>
            <a:off x="7715224" y="4139207"/>
            <a:ext cx="71427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30,000</a:t>
            </a:r>
          </a:p>
        </p:txBody>
      </p:sp>
      <p:cxnSp>
        <p:nvCxnSpPr>
          <p:cNvPr id="95" name="Straight Connector 94">
            <a:extLst>
              <a:ext uri="{FF2B5EF4-FFF2-40B4-BE49-F238E27FC236}">
                <a16:creationId xmlns:a16="http://schemas.microsoft.com/office/drawing/2014/main" id="{F77FE27F-310F-4C1A-8F8C-51ED7C370E11}"/>
              </a:ext>
            </a:extLst>
          </p:cNvPr>
          <p:cNvCxnSpPr>
            <a:cxnSpLocks/>
          </p:cNvCxnSpPr>
          <p:nvPr/>
        </p:nvCxnSpPr>
        <p:spPr>
          <a:xfrm>
            <a:off x="7478916" y="4097230"/>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7BB634BE-C7B1-4A60-A4C0-6D4100F2C85A}"/>
              </a:ext>
            </a:extLst>
          </p:cNvPr>
          <p:cNvSpPr txBox="1"/>
          <p:nvPr/>
        </p:nvSpPr>
        <p:spPr>
          <a:xfrm>
            <a:off x="7121779" y="4138460"/>
            <a:ext cx="71427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25,000</a:t>
            </a:r>
          </a:p>
        </p:txBody>
      </p:sp>
      <p:cxnSp>
        <p:nvCxnSpPr>
          <p:cNvPr id="97" name="Straight Connector 96">
            <a:extLst>
              <a:ext uri="{FF2B5EF4-FFF2-40B4-BE49-F238E27FC236}">
                <a16:creationId xmlns:a16="http://schemas.microsoft.com/office/drawing/2014/main" id="{C207B1C6-BF29-4B7C-A4B7-73A703F252EC}"/>
              </a:ext>
            </a:extLst>
          </p:cNvPr>
          <p:cNvCxnSpPr>
            <a:cxnSpLocks/>
          </p:cNvCxnSpPr>
          <p:nvPr/>
        </p:nvCxnSpPr>
        <p:spPr>
          <a:xfrm>
            <a:off x="6888646" y="4104211"/>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8B41894F-D220-4323-B4D6-14F969950F4F}"/>
              </a:ext>
            </a:extLst>
          </p:cNvPr>
          <p:cNvSpPr txBox="1"/>
          <p:nvPr/>
        </p:nvSpPr>
        <p:spPr>
          <a:xfrm>
            <a:off x="6531509" y="4145441"/>
            <a:ext cx="71427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20,000</a:t>
            </a:r>
          </a:p>
        </p:txBody>
      </p:sp>
      <p:cxnSp>
        <p:nvCxnSpPr>
          <p:cNvPr id="104" name="Straight Connector 103">
            <a:extLst>
              <a:ext uri="{FF2B5EF4-FFF2-40B4-BE49-F238E27FC236}">
                <a16:creationId xmlns:a16="http://schemas.microsoft.com/office/drawing/2014/main" id="{9B248467-6F39-4CE4-9FA3-C1966B905CE1}"/>
              </a:ext>
            </a:extLst>
          </p:cNvPr>
          <p:cNvCxnSpPr>
            <a:cxnSpLocks/>
          </p:cNvCxnSpPr>
          <p:nvPr/>
        </p:nvCxnSpPr>
        <p:spPr>
          <a:xfrm flipH="1">
            <a:off x="5162551" y="3729249"/>
            <a:ext cx="3149573" cy="0"/>
          </a:xfrm>
          <a:prstGeom prst="line">
            <a:avLst/>
          </a:prstGeom>
          <a:ln w="12700"/>
        </p:spPr>
        <p:style>
          <a:lnRef idx="1">
            <a:schemeClr val="dk1"/>
          </a:lnRef>
          <a:fillRef idx="0">
            <a:schemeClr val="dk1"/>
          </a:fillRef>
          <a:effectRef idx="0">
            <a:schemeClr val="dk1"/>
          </a:effectRef>
          <a:fontRef idx="minor">
            <a:schemeClr val="tx1"/>
          </a:fontRef>
        </p:style>
      </p:cxnSp>
      <p:sp>
        <p:nvSpPr>
          <p:cNvPr id="105" name="Rectangle 104">
            <a:extLst>
              <a:ext uri="{FF2B5EF4-FFF2-40B4-BE49-F238E27FC236}">
                <a16:creationId xmlns:a16="http://schemas.microsoft.com/office/drawing/2014/main" id="{E649F2A6-E268-44F2-9767-AE67DB0885D4}"/>
              </a:ext>
            </a:extLst>
          </p:cNvPr>
          <p:cNvSpPr/>
          <p:nvPr/>
        </p:nvSpPr>
        <p:spPr>
          <a:xfrm>
            <a:off x="6043617" y="3604384"/>
            <a:ext cx="1147757" cy="23999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6" name="Straight Connector 105">
            <a:extLst>
              <a:ext uri="{FF2B5EF4-FFF2-40B4-BE49-F238E27FC236}">
                <a16:creationId xmlns:a16="http://schemas.microsoft.com/office/drawing/2014/main" id="{BA020701-BC7E-42B0-A70C-EE515331F2A7}"/>
              </a:ext>
            </a:extLst>
          </p:cNvPr>
          <p:cNvCxnSpPr>
            <a:cxnSpLocks/>
          </p:cNvCxnSpPr>
          <p:nvPr/>
        </p:nvCxnSpPr>
        <p:spPr>
          <a:xfrm>
            <a:off x="6757208" y="3604384"/>
            <a:ext cx="0" cy="239993"/>
          </a:xfrm>
          <a:prstGeom prst="line">
            <a:avLst/>
          </a:prstGeom>
          <a:ln w="12700"/>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04934813-0DA9-49AF-8358-5B3436A35438}"/>
              </a:ext>
            </a:extLst>
          </p:cNvPr>
          <p:cNvCxnSpPr>
            <a:cxnSpLocks/>
          </p:cNvCxnSpPr>
          <p:nvPr/>
        </p:nvCxnSpPr>
        <p:spPr>
          <a:xfrm>
            <a:off x="8312124" y="3628469"/>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108B3F40-0B97-47A9-B675-4E5A68164DE0}"/>
              </a:ext>
            </a:extLst>
          </p:cNvPr>
          <p:cNvCxnSpPr>
            <a:cxnSpLocks/>
          </p:cNvCxnSpPr>
          <p:nvPr/>
        </p:nvCxnSpPr>
        <p:spPr>
          <a:xfrm>
            <a:off x="5168900" y="3628469"/>
            <a:ext cx="0" cy="201559"/>
          </a:xfrm>
          <a:prstGeom prst="line">
            <a:avLst/>
          </a:prstGeom>
          <a:ln w="12700"/>
        </p:spPr>
        <p:style>
          <a:lnRef idx="1">
            <a:schemeClr val="dk1"/>
          </a:lnRef>
          <a:fillRef idx="0">
            <a:schemeClr val="dk1"/>
          </a:fillRef>
          <a:effectRef idx="0">
            <a:schemeClr val="dk1"/>
          </a:effectRef>
          <a:fontRef idx="minor">
            <a:schemeClr val="tx1"/>
          </a:fontRef>
        </p:style>
      </p:cxnSp>
      <p:sp>
        <p:nvSpPr>
          <p:cNvPr id="112" name="TextBox 111">
            <a:extLst>
              <a:ext uri="{FF2B5EF4-FFF2-40B4-BE49-F238E27FC236}">
                <a16:creationId xmlns:a16="http://schemas.microsoft.com/office/drawing/2014/main" id="{1A8727CF-F846-4880-B473-D53892D52E55}"/>
              </a:ext>
            </a:extLst>
          </p:cNvPr>
          <p:cNvSpPr txBox="1"/>
          <p:nvPr/>
        </p:nvSpPr>
        <p:spPr>
          <a:xfrm>
            <a:off x="8515789" y="2924391"/>
            <a:ext cx="95340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Men</a:t>
            </a:r>
          </a:p>
        </p:txBody>
      </p:sp>
      <p:sp>
        <p:nvSpPr>
          <p:cNvPr id="113" name="TextBox 112">
            <a:extLst>
              <a:ext uri="{FF2B5EF4-FFF2-40B4-BE49-F238E27FC236}">
                <a16:creationId xmlns:a16="http://schemas.microsoft.com/office/drawing/2014/main" id="{3252DFB4-A386-4028-9CC7-2E1A676CBB68}"/>
              </a:ext>
            </a:extLst>
          </p:cNvPr>
          <p:cNvSpPr txBox="1"/>
          <p:nvPr/>
        </p:nvSpPr>
        <p:spPr>
          <a:xfrm>
            <a:off x="8603085" y="3563641"/>
            <a:ext cx="95340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Women</a:t>
            </a:r>
          </a:p>
        </p:txBody>
      </p:sp>
      <p:sp>
        <p:nvSpPr>
          <p:cNvPr id="114" name="TextBox 113">
            <a:extLst>
              <a:ext uri="{FF2B5EF4-FFF2-40B4-BE49-F238E27FC236}">
                <a16:creationId xmlns:a16="http://schemas.microsoft.com/office/drawing/2014/main" id="{CE67D283-9EF6-4128-A2EE-06B5E8A7E2AB}"/>
              </a:ext>
            </a:extLst>
          </p:cNvPr>
          <p:cNvSpPr txBox="1"/>
          <p:nvPr/>
        </p:nvSpPr>
        <p:spPr>
          <a:xfrm>
            <a:off x="7002052" y="4374895"/>
            <a:ext cx="10018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Salary (£)</a:t>
            </a:r>
          </a:p>
        </p:txBody>
      </p:sp>
      <p:graphicFrame>
        <p:nvGraphicFramePr>
          <p:cNvPr id="115" name="Table 114">
            <a:extLst>
              <a:ext uri="{FF2B5EF4-FFF2-40B4-BE49-F238E27FC236}">
                <a16:creationId xmlns:a16="http://schemas.microsoft.com/office/drawing/2014/main" id="{7D5F8B4E-293A-4410-906F-EA54F42329AE}"/>
              </a:ext>
            </a:extLst>
          </p:cNvPr>
          <p:cNvGraphicFramePr>
            <a:graphicFrameLocks noGrp="1"/>
          </p:cNvGraphicFramePr>
          <p:nvPr/>
        </p:nvGraphicFramePr>
        <p:xfrm>
          <a:off x="5030013" y="5978130"/>
          <a:ext cx="4789306" cy="828040"/>
        </p:xfrm>
        <a:graphic>
          <a:graphicData uri="http://schemas.openxmlformats.org/drawingml/2006/table">
            <a:tbl>
              <a:tblPr firstRow="1" bandRow="1">
                <a:tableStyleId>{5C22544A-7EE6-4342-B048-85BDC9FD1C3A}</a:tableStyleId>
              </a:tblPr>
              <a:tblGrid>
                <a:gridCol w="969004">
                  <a:extLst>
                    <a:ext uri="{9D8B030D-6E8A-4147-A177-3AD203B41FA5}">
                      <a16:colId xmlns:a16="http://schemas.microsoft.com/office/drawing/2014/main" val="4126918787"/>
                    </a:ext>
                  </a:extLst>
                </a:gridCol>
                <a:gridCol w="636717">
                  <a:extLst>
                    <a:ext uri="{9D8B030D-6E8A-4147-A177-3AD203B41FA5}">
                      <a16:colId xmlns:a16="http://schemas.microsoft.com/office/drawing/2014/main" val="2859510595"/>
                    </a:ext>
                  </a:extLst>
                </a:gridCol>
                <a:gridCol w="636717">
                  <a:extLst>
                    <a:ext uri="{9D8B030D-6E8A-4147-A177-3AD203B41FA5}">
                      <a16:colId xmlns:a16="http://schemas.microsoft.com/office/drawing/2014/main" val="3591613406"/>
                    </a:ext>
                  </a:extLst>
                </a:gridCol>
                <a:gridCol w="636717">
                  <a:extLst>
                    <a:ext uri="{9D8B030D-6E8A-4147-A177-3AD203B41FA5}">
                      <a16:colId xmlns:a16="http://schemas.microsoft.com/office/drawing/2014/main" val="2740159140"/>
                    </a:ext>
                  </a:extLst>
                </a:gridCol>
                <a:gridCol w="636717">
                  <a:extLst>
                    <a:ext uri="{9D8B030D-6E8A-4147-A177-3AD203B41FA5}">
                      <a16:colId xmlns:a16="http://schemas.microsoft.com/office/drawing/2014/main" val="1642744606"/>
                    </a:ext>
                  </a:extLst>
                </a:gridCol>
                <a:gridCol w="636717">
                  <a:extLst>
                    <a:ext uri="{9D8B030D-6E8A-4147-A177-3AD203B41FA5}">
                      <a16:colId xmlns:a16="http://schemas.microsoft.com/office/drawing/2014/main" val="1176397308"/>
                    </a:ext>
                  </a:extLst>
                </a:gridCol>
                <a:gridCol w="636717">
                  <a:extLst>
                    <a:ext uri="{9D8B030D-6E8A-4147-A177-3AD203B41FA5}">
                      <a16:colId xmlns:a16="http://schemas.microsoft.com/office/drawing/2014/main" val="3458901559"/>
                    </a:ext>
                  </a:extLst>
                </a:gridCol>
              </a:tblGrid>
              <a:tr h="335960">
                <a:tc>
                  <a:txBody>
                    <a:bodyPr/>
                    <a:lstStyle/>
                    <a:p>
                      <a:pPr algn="ctr"/>
                      <a:r>
                        <a:rPr lang="en-GB" sz="1200" b="1" dirty="0">
                          <a:solidFill>
                            <a:schemeClr val="tx1"/>
                          </a:solidFill>
                        </a:rPr>
                        <a:t>Income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GB" sz="1200" b="0" dirty="0">
                          <a:solidFill>
                            <a:schemeClr val="tx1"/>
                          </a:solidFill>
                        </a:rPr>
                        <a:t>1201-1300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1301-1400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1401-1500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1501-1600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1601-1700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1701-1800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3992920"/>
                  </a:ext>
                </a:extLst>
              </a:tr>
              <a:tr h="370840">
                <a:tc>
                  <a:txBody>
                    <a:bodyPr/>
                    <a:lstStyle/>
                    <a:p>
                      <a:pPr algn="ctr"/>
                      <a:r>
                        <a:rPr lang="en-GB" sz="1200" b="1" dirty="0">
                          <a:solidFill>
                            <a:schemeClr val="tx1"/>
                          </a:solidFill>
                        </a:rPr>
                        <a:t>Frequency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0" dirty="0">
                          <a:solidFill>
                            <a:schemeClr val="tx1"/>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7461561"/>
                  </a:ext>
                </a:extLst>
              </a:tr>
            </a:tbl>
          </a:graphicData>
        </a:graphic>
      </p:graphicFrame>
      <p:sp>
        <p:nvSpPr>
          <p:cNvPr id="116" name="TextBox 115">
            <a:extLst>
              <a:ext uri="{FF2B5EF4-FFF2-40B4-BE49-F238E27FC236}">
                <a16:creationId xmlns:a16="http://schemas.microsoft.com/office/drawing/2014/main" id="{A67F82FB-47EA-41E7-AEA7-A243F1D454DA}"/>
              </a:ext>
            </a:extLst>
          </p:cNvPr>
          <p:cNvSpPr txBox="1"/>
          <p:nvPr/>
        </p:nvSpPr>
        <p:spPr>
          <a:xfrm>
            <a:off x="5426160" y="4772077"/>
            <a:ext cx="488016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table below shows the monthly income for 100 individuals.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Draw a cumulative frequency graph for this data.</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Use your graph to estimate the median, as well as 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lowest income was £1250, the highest income was 1750. </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Complete a box plot to show this data.</a:t>
            </a:r>
          </a:p>
        </p:txBody>
      </p:sp>
      <p:sp>
        <p:nvSpPr>
          <p:cNvPr id="117" name="TextBox 116">
            <a:extLst>
              <a:ext uri="{FF2B5EF4-FFF2-40B4-BE49-F238E27FC236}">
                <a16:creationId xmlns:a16="http://schemas.microsoft.com/office/drawing/2014/main" id="{991F9AF8-A18E-48A4-A739-709F52DD9FED}"/>
              </a:ext>
            </a:extLst>
          </p:cNvPr>
          <p:cNvSpPr txBox="1"/>
          <p:nvPr/>
        </p:nvSpPr>
        <p:spPr>
          <a:xfrm>
            <a:off x="95990" y="1696578"/>
            <a:ext cx="4067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18" name="TextBox 117">
            <a:extLst>
              <a:ext uri="{FF2B5EF4-FFF2-40B4-BE49-F238E27FC236}">
                <a16:creationId xmlns:a16="http://schemas.microsoft.com/office/drawing/2014/main" id="{5216EB2F-9FDD-40D0-9CB7-237DB5384AF5}"/>
              </a:ext>
            </a:extLst>
          </p:cNvPr>
          <p:cNvSpPr txBox="1"/>
          <p:nvPr/>
        </p:nvSpPr>
        <p:spPr>
          <a:xfrm>
            <a:off x="80826" y="5455689"/>
            <a:ext cx="4067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19" name="TextBox 118">
            <a:extLst>
              <a:ext uri="{FF2B5EF4-FFF2-40B4-BE49-F238E27FC236}">
                <a16:creationId xmlns:a16="http://schemas.microsoft.com/office/drawing/2014/main" id="{BB250950-1F5D-4C76-8FDC-9E60DD8A928F}"/>
              </a:ext>
            </a:extLst>
          </p:cNvPr>
          <p:cNvSpPr txBox="1"/>
          <p:nvPr/>
        </p:nvSpPr>
        <p:spPr>
          <a:xfrm>
            <a:off x="5037111" y="484175"/>
            <a:ext cx="4067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20" name="TextBox 119">
            <a:extLst>
              <a:ext uri="{FF2B5EF4-FFF2-40B4-BE49-F238E27FC236}">
                <a16:creationId xmlns:a16="http://schemas.microsoft.com/office/drawing/2014/main" id="{F1FFA954-39D2-487A-8240-E5395AE81FAF}"/>
              </a:ext>
            </a:extLst>
          </p:cNvPr>
          <p:cNvSpPr txBox="1"/>
          <p:nvPr/>
        </p:nvSpPr>
        <p:spPr>
          <a:xfrm>
            <a:off x="5037111" y="4749639"/>
            <a:ext cx="4067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02" name="Rectangle: Rounded Corners 101">
            <a:extLst>
              <a:ext uri="{FF2B5EF4-FFF2-40B4-BE49-F238E27FC236}">
                <a16:creationId xmlns:a16="http://schemas.microsoft.com/office/drawing/2014/main" id="{B05422FB-3E79-4B3C-95FF-63CCA3C38D9C}"/>
              </a:ext>
            </a:extLst>
          </p:cNvPr>
          <p:cNvSpPr/>
          <p:nvPr/>
        </p:nvSpPr>
        <p:spPr>
          <a:xfrm>
            <a:off x="7620" y="0"/>
            <a:ext cx="9874934" cy="6846570"/>
          </a:xfrm>
          <a:prstGeom prst="roundRect">
            <a:avLst>
              <a:gd name="adj" fmla="val 207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1C4DA4CA-9D61-4E9C-9C48-B5ECF2B126AE}"/>
              </a:ext>
            </a:extLst>
          </p:cNvPr>
          <p:cNvSpPr txBox="1"/>
          <p:nvPr/>
        </p:nvSpPr>
        <p:spPr>
          <a:xfrm>
            <a:off x="6648569" y="-34120"/>
            <a:ext cx="13868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Box Plots</a:t>
            </a:r>
          </a:p>
        </p:txBody>
      </p:sp>
      <p:sp>
        <p:nvSpPr>
          <p:cNvPr id="99" name="TextBox 98">
            <a:extLst>
              <a:ext uri="{FF2B5EF4-FFF2-40B4-BE49-F238E27FC236}">
                <a16:creationId xmlns:a16="http://schemas.microsoft.com/office/drawing/2014/main" id="{3FD9999B-07F3-49CC-A1F6-7CAF65895A11}"/>
              </a:ext>
            </a:extLst>
          </p:cNvPr>
          <p:cNvSpPr txBox="1"/>
          <p:nvPr/>
        </p:nvSpPr>
        <p:spPr>
          <a:xfrm>
            <a:off x="42577" y="5675799"/>
            <a:ext cx="488016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Two classes took the same physics assessment.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Class A scored a median of 90, a lower-quartile of 80 and an interquartile range of 22. The highest score was 108 and the range was 42.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Complete a box plot for Class A. Which class was more consistent?</a:t>
            </a:r>
          </a:p>
        </p:txBody>
      </p:sp>
      <p:sp>
        <p:nvSpPr>
          <p:cNvPr id="111" name="TextBox 110">
            <a:extLst>
              <a:ext uri="{FF2B5EF4-FFF2-40B4-BE49-F238E27FC236}">
                <a16:creationId xmlns:a16="http://schemas.microsoft.com/office/drawing/2014/main" id="{DB0DE31E-FC57-4DE7-8917-CF0E2E6E65B3}"/>
              </a:ext>
            </a:extLst>
          </p:cNvPr>
          <p:cNvSpPr txBox="1"/>
          <p:nvPr/>
        </p:nvSpPr>
        <p:spPr>
          <a:xfrm>
            <a:off x="105018" y="3194064"/>
            <a:ext cx="4908654" cy="646331"/>
          </a:xfrm>
          <a:prstGeom prst="rect">
            <a:avLst/>
          </a:prstGeom>
          <a:solidFill>
            <a:schemeClr val="accent1">
              <a:lumMod val="20000"/>
              <a:lumOff val="80000"/>
            </a:schemeClr>
          </a:solidFill>
          <a:ln w="1270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 Adults were both fastest and slowest.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 Children had a smaller range of distances.</a:t>
            </a:r>
          </a:p>
        </p:txBody>
      </p:sp>
      <p:sp>
        <p:nvSpPr>
          <p:cNvPr id="123" name="Rectangle 122">
            <a:extLst>
              <a:ext uri="{FF2B5EF4-FFF2-40B4-BE49-F238E27FC236}">
                <a16:creationId xmlns:a16="http://schemas.microsoft.com/office/drawing/2014/main" id="{9750E6DA-E5B5-4668-A1FB-921062A2E16B}"/>
              </a:ext>
            </a:extLst>
          </p:cNvPr>
          <p:cNvSpPr/>
          <p:nvPr/>
        </p:nvSpPr>
        <p:spPr>
          <a:xfrm>
            <a:off x="8325200" y="-74191"/>
            <a:ext cx="1585947"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Answers</a:t>
            </a:r>
          </a:p>
        </p:txBody>
      </p:sp>
      <p:sp>
        <p:nvSpPr>
          <p:cNvPr id="101" name="TextBox 100">
            <a:extLst>
              <a:ext uri="{FF2B5EF4-FFF2-40B4-BE49-F238E27FC236}">
                <a16:creationId xmlns:a16="http://schemas.microsoft.com/office/drawing/2014/main" id="{1E42C884-82AC-422D-A0CA-C3209DE3F42F}"/>
              </a:ext>
            </a:extLst>
          </p:cNvPr>
          <p:cNvSpPr txBox="1"/>
          <p:nvPr/>
        </p:nvSpPr>
        <p:spPr>
          <a:xfrm>
            <a:off x="24065" y="5565311"/>
            <a:ext cx="5140433" cy="1200329"/>
          </a:xfrm>
          <a:prstGeom prst="rect">
            <a:avLst/>
          </a:prstGeom>
          <a:solidFill>
            <a:schemeClr val="accent1">
              <a:lumMod val="20000"/>
              <a:lumOff val="80000"/>
            </a:schemeClr>
          </a:solidFill>
          <a:ln w="1270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Class A had a wider range and the lowest score. Class B had the highest score, a smaller interquartile range and a higher median.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Class B scored higher and were also more consistent.</a:t>
            </a:r>
          </a:p>
        </p:txBody>
      </p:sp>
      <p:sp>
        <p:nvSpPr>
          <p:cNvPr id="109" name="TextBox 108">
            <a:extLst>
              <a:ext uri="{FF2B5EF4-FFF2-40B4-BE49-F238E27FC236}">
                <a16:creationId xmlns:a16="http://schemas.microsoft.com/office/drawing/2014/main" id="{9D82C818-EACF-4813-9343-78535ED7E838}"/>
              </a:ext>
            </a:extLst>
          </p:cNvPr>
          <p:cNvSpPr txBox="1"/>
          <p:nvPr/>
        </p:nvSpPr>
        <p:spPr>
          <a:xfrm>
            <a:off x="4962177" y="462164"/>
            <a:ext cx="4908654" cy="1200329"/>
          </a:xfrm>
          <a:prstGeom prst="rect">
            <a:avLst/>
          </a:prstGeom>
          <a:solidFill>
            <a:schemeClr val="accent1">
              <a:lumMod val="20000"/>
              <a:lumOff val="80000"/>
            </a:schemeClr>
          </a:solidFill>
          <a:ln w="1270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 Men have a higher range of salaries and a higher median. Although both sexes have a similar interquartile range, the data indicates men are paid better than women.</a:t>
            </a:r>
          </a:p>
        </p:txBody>
      </p:sp>
    </p:spTree>
    <p:extLst>
      <p:ext uri="{BB962C8B-B14F-4D97-AF65-F5344CB8AC3E}">
        <p14:creationId xmlns:p14="http://schemas.microsoft.com/office/powerpoint/2010/main" val="936297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B1E995-69BD-43AF-AEBF-C141DF5AB64C}"/>
              </a:ext>
            </a:extLst>
          </p:cNvPr>
          <p:cNvPicPr>
            <a:picLocks noChangeAspect="1"/>
          </p:cNvPicPr>
          <p:nvPr/>
        </p:nvPicPr>
        <p:blipFill rotWithShape="1">
          <a:blip r:embed="rId2">
            <a:extLst>
              <a:ext uri="{28A0092B-C50C-407E-A947-70E740481C1C}">
                <a14:useLocalDpi xmlns:a14="http://schemas.microsoft.com/office/drawing/2010/main" val="0"/>
              </a:ext>
            </a:extLst>
          </a:blip>
          <a:srcRect l="329" t="29668" r="25028" b="25868"/>
          <a:stretch/>
        </p:blipFill>
        <p:spPr>
          <a:xfrm>
            <a:off x="2447586" y="4769661"/>
            <a:ext cx="4843117" cy="1493054"/>
          </a:xfrm>
          <a:prstGeom prst="rect">
            <a:avLst/>
          </a:prstGeom>
        </p:spPr>
      </p:pic>
      <p:cxnSp>
        <p:nvCxnSpPr>
          <p:cNvPr id="11" name="Straight Connector 10">
            <a:extLst>
              <a:ext uri="{FF2B5EF4-FFF2-40B4-BE49-F238E27FC236}">
                <a16:creationId xmlns:a16="http://schemas.microsoft.com/office/drawing/2014/main" id="{E5F37972-D1A7-4A96-8188-CBD6B995CFEE}"/>
              </a:ext>
            </a:extLst>
          </p:cNvPr>
          <p:cNvCxnSpPr>
            <a:cxnSpLocks/>
          </p:cNvCxnSpPr>
          <p:nvPr/>
        </p:nvCxnSpPr>
        <p:spPr>
          <a:xfrm flipH="1">
            <a:off x="2438344" y="6192684"/>
            <a:ext cx="485235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262734E-4072-42FC-9A77-2CA30AD398B4}"/>
              </a:ext>
            </a:extLst>
          </p:cNvPr>
          <p:cNvCxnSpPr>
            <a:cxnSpLocks/>
          </p:cNvCxnSpPr>
          <p:nvPr/>
        </p:nvCxnSpPr>
        <p:spPr>
          <a:xfrm>
            <a:off x="3239555" y="6200581"/>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632F06-7F6E-4195-A23C-98E6E8209AF6}"/>
              </a:ext>
            </a:extLst>
          </p:cNvPr>
          <p:cNvCxnSpPr>
            <a:cxnSpLocks/>
          </p:cNvCxnSpPr>
          <p:nvPr/>
        </p:nvCxnSpPr>
        <p:spPr>
          <a:xfrm>
            <a:off x="4050412" y="6188630"/>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BFBC8FB-6580-4773-BBF1-BDF28452A56E}"/>
              </a:ext>
            </a:extLst>
          </p:cNvPr>
          <p:cNvCxnSpPr>
            <a:cxnSpLocks/>
          </p:cNvCxnSpPr>
          <p:nvPr/>
        </p:nvCxnSpPr>
        <p:spPr>
          <a:xfrm>
            <a:off x="4856778" y="6192684"/>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15EF1F5-A7FB-415A-9242-F1DC03CCC1D9}"/>
              </a:ext>
            </a:extLst>
          </p:cNvPr>
          <p:cNvCxnSpPr>
            <a:cxnSpLocks/>
          </p:cNvCxnSpPr>
          <p:nvPr/>
        </p:nvCxnSpPr>
        <p:spPr>
          <a:xfrm>
            <a:off x="5670541" y="6189219"/>
            <a:ext cx="0" cy="90913"/>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D604DD6D-BC65-4FD5-906F-BA15499803CD}"/>
              </a:ext>
            </a:extLst>
          </p:cNvPr>
          <p:cNvCxnSpPr>
            <a:cxnSpLocks/>
          </p:cNvCxnSpPr>
          <p:nvPr/>
        </p:nvCxnSpPr>
        <p:spPr>
          <a:xfrm>
            <a:off x="6476129" y="6192684"/>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67F2B62-4940-4D23-8CCC-B704DDE88D01}"/>
              </a:ext>
            </a:extLst>
          </p:cNvPr>
          <p:cNvSpPr txBox="1"/>
          <p:nvPr/>
        </p:nvSpPr>
        <p:spPr>
          <a:xfrm>
            <a:off x="4537746" y="6243018"/>
            <a:ext cx="6535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1500</a:t>
            </a:r>
          </a:p>
        </p:txBody>
      </p:sp>
      <p:sp>
        <p:nvSpPr>
          <p:cNvPr id="18" name="TextBox 17">
            <a:extLst>
              <a:ext uri="{FF2B5EF4-FFF2-40B4-BE49-F238E27FC236}">
                <a16:creationId xmlns:a16="http://schemas.microsoft.com/office/drawing/2014/main" id="{16D0D28B-B1EB-41B8-9B11-3288E7C6BA6B}"/>
              </a:ext>
            </a:extLst>
          </p:cNvPr>
          <p:cNvSpPr txBox="1"/>
          <p:nvPr/>
        </p:nvSpPr>
        <p:spPr>
          <a:xfrm>
            <a:off x="5279687" y="6247595"/>
            <a:ext cx="78065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1600</a:t>
            </a:r>
          </a:p>
        </p:txBody>
      </p:sp>
      <p:sp>
        <p:nvSpPr>
          <p:cNvPr id="19" name="TextBox 18">
            <a:extLst>
              <a:ext uri="{FF2B5EF4-FFF2-40B4-BE49-F238E27FC236}">
                <a16:creationId xmlns:a16="http://schemas.microsoft.com/office/drawing/2014/main" id="{EB9F90CF-0034-455A-9F63-F2F3D053468C}"/>
              </a:ext>
            </a:extLst>
          </p:cNvPr>
          <p:cNvSpPr txBox="1"/>
          <p:nvPr/>
        </p:nvSpPr>
        <p:spPr>
          <a:xfrm>
            <a:off x="6059626" y="6247595"/>
            <a:ext cx="83456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1700</a:t>
            </a:r>
          </a:p>
        </p:txBody>
      </p:sp>
      <p:sp>
        <p:nvSpPr>
          <p:cNvPr id="20" name="TextBox 19">
            <a:extLst>
              <a:ext uri="{FF2B5EF4-FFF2-40B4-BE49-F238E27FC236}">
                <a16:creationId xmlns:a16="http://schemas.microsoft.com/office/drawing/2014/main" id="{CA71D8C5-BB84-4FCD-966D-BEC92C0180C4}"/>
              </a:ext>
            </a:extLst>
          </p:cNvPr>
          <p:cNvSpPr txBox="1"/>
          <p:nvPr/>
        </p:nvSpPr>
        <p:spPr>
          <a:xfrm>
            <a:off x="2843439" y="6246037"/>
            <a:ext cx="7995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1300</a:t>
            </a:r>
          </a:p>
        </p:txBody>
      </p:sp>
      <p:sp>
        <p:nvSpPr>
          <p:cNvPr id="21" name="TextBox 20">
            <a:extLst>
              <a:ext uri="{FF2B5EF4-FFF2-40B4-BE49-F238E27FC236}">
                <a16:creationId xmlns:a16="http://schemas.microsoft.com/office/drawing/2014/main" id="{A333C31D-08EC-427D-965A-68B328A10645}"/>
              </a:ext>
            </a:extLst>
          </p:cNvPr>
          <p:cNvSpPr txBox="1"/>
          <p:nvPr/>
        </p:nvSpPr>
        <p:spPr>
          <a:xfrm>
            <a:off x="3650909" y="6238023"/>
            <a:ext cx="80660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1400</a:t>
            </a:r>
          </a:p>
        </p:txBody>
      </p:sp>
      <p:cxnSp>
        <p:nvCxnSpPr>
          <p:cNvPr id="22" name="Straight Connector 21">
            <a:extLst>
              <a:ext uri="{FF2B5EF4-FFF2-40B4-BE49-F238E27FC236}">
                <a16:creationId xmlns:a16="http://schemas.microsoft.com/office/drawing/2014/main" id="{7626BEA7-BC19-4119-8A3C-D4278F814E54}"/>
              </a:ext>
            </a:extLst>
          </p:cNvPr>
          <p:cNvCxnSpPr>
            <a:cxnSpLocks/>
          </p:cNvCxnSpPr>
          <p:nvPr/>
        </p:nvCxnSpPr>
        <p:spPr>
          <a:xfrm flipH="1">
            <a:off x="2840150" y="5353025"/>
            <a:ext cx="4026195" cy="0"/>
          </a:xfrm>
          <a:prstGeom prst="line">
            <a:avLst/>
          </a:prstGeom>
          <a:ln w="12700"/>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563EDE05-65D4-45F6-A97D-043BE12DBE1D}"/>
              </a:ext>
            </a:extLst>
          </p:cNvPr>
          <p:cNvSpPr/>
          <p:nvPr/>
        </p:nvSpPr>
        <p:spPr>
          <a:xfrm>
            <a:off x="3876675" y="5092496"/>
            <a:ext cx="1466849" cy="4882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D74326D5-82EB-4B63-869E-64A163F4B351}"/>
              </a:ext>
            </a:extLst>
          </p:cNvPr>
          <p:cNvCxnSpPr>
            <a:cxnSpLocks/>
          </p:cNvCxnSpPr>
          <p:nvPr/>
        </p:nvCxnSpPr>
        <p:spPr>
          <a:xfrm>
            <a:off x="4537746" y="5092496"/>
            <a:ext cx="0" cy="485157"/>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6B5073A7-DF20-456C-8D76-BDFA9933E6EE}"/>
              </a:ext>
            </a:extLst>
          </p:cNvPr>
          <p:cNvCxnSpPr>
            <a:cxnSpLocks/>
          </p:cNvCxnSpPr>
          <p:nvPr/>
        </p:nvCxnSpPr>
        <p:spPr>
          <a:xfrm>
            <a:off x="6870569" y="5255151"/>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CC5DE88-95CB-4179-BEA2-3E7B085FC204}"/>
              </a:ext>
            </a:extLst>
          </p:cNvPr>
          <p:cNvCxnSpPr>
            <a:cxnSpLocks/>
          </p:cNvCxnSpPr>
          <p:nvPr/>
        </p:nvCxnSpPr>
        <p:spPr>
          <a:xfrm>
            <a:off x="2840150" y="5252245"/>
            <a:ext cx="0" cy="201559"/>
          </a:xfrm>
          <a:prstGeom prst="line">
            <a:avLst/>
          </a:prstGeom>
          <a:ln w="127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4025EFC-0692-4535-8441-3AC941CCEDDF}"/>
              </a:ext>
            </a:extLst>
          </p:cNvPr>
          <p:cNvCxnSpPr>
            <a:cxnSpLocks/>
          </p:cNvCxnSpPr>
          <p:nvPr/>
        </p:nvCxnSpPr>
        <p:spPr>
          <a:xfrm>
            <a:off x="2446555" y="6200581"/>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28C5C833-7C50-41D4-BFEF-119EF40C82E4}"/>
              </a:ext>
            </a:extLst>
          </p:cNvPr>
          <p:cNvSpPr txBox="1"/>
          <p:nvPr/>
        </p:nvSpPr>
        <p:spPr>
          <a:xfrm>
            <a:off x="2057400" y="6246037"/>
            <a:ext cx="785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1200</a:t>
            </a:r>
          </a:p>
        </p:txBody>
      </p:sp>
      <p:cxnSp>
        <p:nvCxnSpPr>
          <p:cNvPr id="30" name="Straight Connector 29">
            <a:extLst>
              <a:ext uri="{FF2B5EF4-FFF2-40B4-BE49-F238E27FC236}">
                <a16:creationId xmlns:a16="http://schemas.microsoft.com/office/drawing/2014/main" id="{63CCC3FF-3AB1-46B4-A497-B2C65D1D0771}"/>
              </a:ext>
            </a:extLst>
          </p:cNvPr>
          <p:cNvCxnSpPr>
            <a:cxnSpLocks/>
          </p:cNvCxnSpPr>
          <p:nvPr/>
        </p:nvCxnSpPr>
        <p:spPr>
          <a:xfrm>
            <a:off x="7284851" y="6191640"/>
            <a:ext cx="0" cy="90913"/>
          </a:xfrm>
          <a:prstGeom prst="line">
            <a:avLst/>
          </a:prstGeom>
          <a:ln w="12700"/>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546A8462-E7E3-4B42-BE51-93881FA0A7C4}"/>
              </a:ext>
            </a:extLst>
          </p:cNvPr>
          <p:cNvSpPr txBox="1"/>
          <p:nvPr/>
        </p:nvSpPr>
        <p:spPr>
          <a:xfrm>
            <a:off x="6868348" y="6246551"/>
            <a:ext cx="83456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1800</a:t>
            </a:r>
          </a:p>
        </p:txBody>
      </p:sp>
      <p:pic>
        <p:nvPicPr>
          <p:cNvPr id="32" name="Picture 31">
            <a:extLst>
              <a:ext uri="{FF2B5EF4-FFF2-40B4-BE49-F238E27FC236}">
                <a16:creationId xmlns:a16="http://schemas.microsoft.com/office/drawing/2014/main" id="{5D4E2C62-66CB-4897-8ED1-17D9D7FE8D43}"/>
              </a:ext>
            </a:extLst>
          </p:cNvPr>
          <p:cNvPicPr>
            <a:picLocks noChangeAspect="1"/>
          </p:cNvPicPr>
          <p:nvPr/>
        </p:nvPicPr>
        <p:blipFill rotWithShape="1">
          <a:blip r:embed="rId2">
            <a:extLst>
              <a:ext uri="{28A0092B-C50C-407E-A947-70E740481C1C}">
                <a14:useLocalDpi xmlns:a14="http://schemas.microsoft.com/office/drawing/2010/main" val="0"/>
              </a:ext>
            </a:extLst>
          </a:blip>
          <a:srcRect l="-987" t="-1203" r="23081" b="8911"/>
          <a:stretch/>
        </p:blipFill>
        <p:spPr>
          <a:xfrm>
            <a:off x="6422645" y="112494"/>
            <a:ext cx="3186371" cy="3099075"/>
          </a:xfrm>
          <a:prstGeom prst="rect">
            <a:avLst/>
          </a:prstGeom>
        </p:spPr>
      </p:pic>
      <p:sp>
        <p:nvSpPr>
          <p:cNvPr id="33" name="TextBox 32">
            <a:extLst>
              <a:ext uri="{FF2B5EF4-FFF2-40B4-BE49-F238E27FC236}">
                <a16:creationId xmlns:a16="http://schemas.microsoft.com/office/drawing/2014/main" id="{2D9EF9FA-2CAD-4A5B-9D12-7FB0A54EF90C}"/>
              </a:ext>
            </a:extLst>
          </p:cNvPr>
          <p:cNvSpPr txBox="1"/>
          <p:nvPr/>
        </p:nvSpPr>
        <p:spPr>
          <a:xfrm>
            <a:off x="6836263" y="2729089"/>
            <a:ext cx="2840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34" name="TextBox 33">
            <a:extLst>
              <a:ext uri="{FF2B5EF4-FFF2-40B4-BE49-F238E27FC236}">
                <a16:creationId xmlns:a16="http://schemas.microsoft.com/office/drawing/2014/main" id="{4B3A3F5F-912A-485D-9045-C4048C4B3C59}"/>
              </a:ext>
            </a:extLst>
          </p:cNvPr>
          <p:cNvSpPr txBox="1"/>
          <p:nvPr/>
        </p:nvSpPr>
        <p:spPr>
          <a:xfrm>
            <a:off x="5756648" y="3013143"/>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35" name="TextBox 34">
            <a:extLst>
              <a:ext uri="{FF2B5EF4-FFF2-40B4-BE49-F238E27FC236}">
                <a16:creationId xmlns:a16="http://schemas.microsoft.com/office/drawing/2014/main" id="{BD74042A-9C82-4A96-BC4E-845BB0A457DB}"/>
              </a:ext>
            </a:extLst>
          </p:cNvPr>
          <p:cNvSpPr txBox="1"/>
          <p:nvPr/>
        </p:nvSpPr>
        <p:spPr>
          <a:xfrm>
            <a:off x="5756648" y="2410835"/>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36" name="TextBox 35">
            <a:extLst>
              <a:ext uri="{FF2B5EF4-FFF2-40B4-BE49-F238E27FC236}">
                <a16:creationId xmlns:a16="http://schemas.microsoft.com/office/drawing/2014/main" id="{A8F3C494-93D8-4EBF-B534-02A34E52C66E}"/>
              </a:ext>
            </a:extLst>
          </p:cNvPr>
          <p:cNvSpPr txBox="1"/>
          <p:nvPr/>
        </p:nvSpPr>
        <p:spPr>
          <a:xfrm>
            <a:off x="5756648" y="1804065"/>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37" name="TextBox 36">
            <a:extLst>
              <a:ext uri="{FF2B5EF4-FFF2-40B4-BE49-F238E27FC236}">
                <a16:creationId xmlns:a16="http://schemas.microsoft.com/office/drawing/2014/main" id="{A446FCE4-33C7-4903-968C-301B42C89AF2}"/>
              </a:ext>
            </a:extLst>
          </p:cNvPr>
          <p:cNvSpPr txBox="1"/>
          <p:nvPr/>
        </p:nvSpPr>
        <p:spPr>
          <a:xfrm>
            <a:off x="5756648" y="1196677"/>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38" name="TextBox 37">
            <a:extLst>
              <a:ext uri="{FF2B5EF4-FFF2-40B4-BE49-F238E27FC236}">
                <a16:creationId xmlns:a16="http://schemas.microsoft.com/office/drawing/2014/main" id="{79EE9309-4DAB-42D8-A857-AE5D379893F9}"/>
              </a:ext>
            </a:extLst>
          </p:cNvPr>
          <p:cNvSpPr txBox="1"/>
          <p:nvPr/>
        </p:nvSpPr>
        <p:spPr>
          <a:xfrm>
            <a:off x="5756648" y="591293"/>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39" name="TextBox 38">
            <a:extLst>
              <a:ext uri="{FF2B5EF4-FFF2-40B4-BE49-F238E27FC236}">
                <a16:creationId xmlns:a16="http://schemas.microsoft.com/office/drawing/2014/main" id="{71C31AE8-C71F-4207-96E6-9A80C6BCF2E4}"/>
              </a:ext>
            </a:extLst>
          </p:cNvPr>
          <p:cNvSpPr txBox="1"/>
          <p:nvPr/>
        </p:nvSpPr>
        <p:spPr>
          <a:xfrm>
            <a:off x="5756648" y="-16095"/>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0" name="TextBox 39">
            <a:extLst>
              <a:ext uri="{FF2B5EF4-FFF2-40B4-BE49-F238E27FC236}">
                <a16:creationId xmlns:a16="http://schemas.microsoft.com/office/drawing/2014/main" id="{ABB0E7C4-1FD2-49AF-85B1-7BDC873FA3AA}"/>
              </a:ext>
            </a:extLst>
          </p:cNvPr>
          <p:cNvSpPr txBox="1"/>
          <p:nvPr/>
        </p:nvSpPr>
        <p:spPr>
          <a:xfrm>
            <a:off x="6049326" y="3305243"/>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1200</a:t>
            </a:r>
          </a:p>
        </p:txBody>
      </p:sp>
      <p:sp>
        <p:nvSpPr>
          <p:cNvPr id="41" name="TextBox 40">
            <a:extLst>
              <a:ext uri="{FF2B5EF4-FFF2-40B4-BE49-F238E27FC236}">
                <a16:creationId xmlns:a16="http://schemas.microsoft.com/office/drawing/2014/main" id="{97239D2C-F5D9-49EA-AB63-1CFEB4C8745A}"/>
              </a:ext>
            </a:extLst>
          </p:cNvPr>
          <p:cNvSpPr txBox="1"/>
          <p:nvPr/>
        </p:nvSpPr>
        <p:spPr>
          <a:xfrm>
            <a:off x="9122058" y="3305243"/>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1800</a:t>
            </a:r>
          </a:p>
        </p:txBody>
      </p:sp>
      <p:sp>
        <p:nvSpPr>
          <p:cNvPr id="42" name="TextBox 41">
            <a:extLst>
              <a:ext uri="{FF2B5EF4-FFF2-40B4-BE49-F238E27FC236}">
                <a16:creationId xmlns:a16="http://schemas.microsoft.com/office/drawing/2014/main" id="{A29820D9-E7AA-4DBC-A017-7CD3215E6660}"/>
              </a:ext>
            </a:extLst>
          </p:cNvPr>
          <p:cNvSpPr txBox="1"/>
          <p:nvPr/>
        </p:nvSpPr>
        <p:spPr>
          <a:xfrm>
            <a:off x="7060461" y="3305243"/>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1400</a:t>
            </a:r>
          </a:p>
        </p:txBody>
      </p:sp>
      <p:sp>
        <p:nvSpPr>
          <p:cNvPr id="43" name="TextBox 42">
            <a:extLst>
              <a:ext uri="{FF2B5EF4-FFF2-40B4-BE49-F238E27FC236}">
                <a16:creationId xmlns:a16="http://schemas.microsoft.com/office/drawing/2014/main" id="{796318E9-B5A5-466F-8DA5-F617CB2FE6B3}"/>
              </a:ext>
            </a:extLst>
          </p:cNvPr>
          <p:cNvSpPr txBox="1"/>
          <p:nvPr/>
        </p:nvSpPr>
        <p:spPr>
          <a:xfrm>
            <a:off x="8071596" y="3305243"/>
            <a:ext cx="8345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1600</a:t>
            </a:r>
          </a:p>
        </p:txBody>
      </p:sp>
      <p:sp>
        <p:nvSpPr>
          <p:cNvPr id="44" name="TextBox 43">
            <a:extLst>
              <a:ext uri="{FF2B5EF4-FFF2-40B4-BE49-F238E27FC236}">
                <a16:creationId xmlns:a16="http://schemas.microsoft.com/office/drawing/2014/main" id="{D8EEA301-2465-4937-A18E-C19064682410}"/>
              </a:ext>
            </a:extLst>
          </p:cNvPr>
          <p:cNvSpPr txBox="1"/>
          <p:nvPr/>
        </p:nvSpPr>
        <p:spPr>
          <a:xfrm>
            <a:off x="7463020" y="3663172"/>
            <a:ext cx="110562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Income (£)</a:t>
            </a:r>
          </a:p>
        </p:txBody>
      </p:sp>
      <p:sp>
        <p:nvSpPr>
          <p:cNvPr id="45" name="TextBox 44">
            <a:extLst>
              <a:ext uri="{FF2B5EF4-FFF2-40B4-BE49-F238E27FC236}">
                <a16:creationId xmlns:a16="http://schemas.microsoft.com/office/drawing/2014/main" id="{65C83462-13A1-431A-9924-73AB35FB1F86}"/>
              </a:ext>
            </a:extLst>
          </p:cNvPr>
          <p:cNvSpPr txBox="1"/>
          <p:nvPr/>
        </p:nvSpPr>
        <p:spPr>
          <a:xfrm>
            <a:off x="4303968" y="6565355"/>
            <a:ext cx="110562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Income (£)</a:t>
            </a:r>
          </a:p>
        </p:txBody>
      </p:sp>
      <p:sp>
        <p:nvSpPr>
          <p:cNvPr id="46" name="TextBox 45">
            <a:extLst>
              <a:ext uri="{FF2B5EF4-FFF2-40B4-BE49-F238E27FC236}">
                <a16:creationId xmlns:a16="http://schemas.microsoft.com/office/drawing/2014/main" id="{13308E23-C072-4B62-99C7-AA0BA6A55C92}"/>
              </a:ext>
            </a:extLst>
          </p:cNvPr>
          <p:cNvSpPr txBox="1"/>
          <p:nvPr/>
        </p:nvSpPr>
        <p:spPr>
          <a:xfrm>
            <a:off x="7335716" y="2076052"/>
            <a:ext cx="2840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47" name="TextBox 46">
            <a:extLst>
              <a:ext uri="{FF2B5EF4-FFF2-40B4-BE49-F238E27FC236}">
                <a16:creationId xmlns:a16="http://schemas.microsoft.com/office/drawing/2014/main" id="{28A944DD-14A6-48BE-840C-7F99EEA93020}"/>
              </a:ext>
            </a:extLst>
          </p:cNvPr>
          <p:cNvSpPr txBox="1"/>
          <p:nvPr/>
        </p:nvSpPr>
        <p:spPr>
          <a:xfrm>
            <a:off x="7859591" y="1104502"/>
            <a:ext cx="2840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48" name="TextBox 47">
            <a:extLst>
              <a:ext uri="{FF2B5EF4-FFF2-40B4-BE49-F238E27FC236}">
                <a16:creationId xmlns:a16="http://schemas.microsoft.com/office/drawing/2014/main" id="{D533DCD8-7929-4A87-9232-ADA150E5E851}"/>
              </a:ext>
            </a:extLst>
          </p:cNvPr>
          <p:cNvSpPr txBox="1"/>
          <p:nvPr/>
        </p:nvSpPr>
        <p:spPr>
          <a:xfrm>
            <a:off x="8357225" y="526375"/>
            <a:ext cx="2840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49" name="TextBox 48">
            <a:extLst>
              <a:ext uri="{FF2B5EF4-FFF2-40B4-BE49-F238E27FC236}">
                <a16:creationId xmlns:a16="http://schemas.microsoft.com/office/drawing/2014/main" id="{F50477D4-E6EE-4FD8-853B-E79949E4F960}"/>
              </a:ext>
            </a:extLst>
          </p:cNvPr>
          <p:cNvSpPr txBox="1"/>
          <p:nvPr/>
        </p:nvSpPr>
        <p:spPr>
          <a:xfrm>
            <a:off x="8880251" y="108246"/>
            <a:ext cx="2840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50" name="TextBox 49">
            <a:extLst>
              <a:ext uri="{FF2B5EF4-FFF2-40B4-BE49-F238E27FC236}">
                <a16:creationId xmlns:a16="http://schemas.microsoft.com/office/drawing/2014/main" id="{5C3994EC-0594-4F6E-9F6A-C898AA3C7417}"/>
              </a:ext>
            </a:extLst>
          </p:cNvPr>
          <p:cNvSpPr txBox="1"/>
          <p:nvPr/>
        </p:nvSpPr>
        <p:spPr>
          <a:xfrm>
            <a:off x="9394601" y="-44154"/>
            <a:ext cx="2840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53" name="Freeform: Shape 52">
            <a:extLst>
              <a:ext uri="{FF2B5EF4-FFF2-40B4-BE49-F238E27FC236}">
                <a16:creationId xmlns:a16="http://schemas.microsoft.com/office/drawing/2014/main" id="{0A394E67-63EA-4648-BC70-4781F777555F}"/>
              </a:ext>
            </a:extLst>
          </p:cNvPr>
          <p:cNvSpPr/>
          <p:nvPr/>
        </p:nvSpPr>
        <p:spPr>
          <a:xfrm>
            <a:off x="6468941" y="144340"/>
            <a:ext cx="3057525" cy="3028950"/>
          </a:xfrm>
          <a:custGeom>
            <a:avLst/>
            <a:gdLst>
              <a:gd name="connsiteX0" fmla="*/ 0 w 3057525"/>
              <a:gd name="connsiteY0" fmla="*/ 3028950 h 3028950"/>
              <a:gd name="connsiteX1" fmla="*/ 523875 w 3057525"/>
              <a:gd name="connsiteY1" fmla="*/ 2771775 h 3028950"/>
              <a:gd name="connsiteX2" fmla="*/ 1000125 w 3057525"/>
              <a:gd name="connsiteY2" fmla="*/ 2133600 h 3028950"/>
              <a:gd name="connsiteX3" fmla="*/ 1533525 w 3057525"/>
              <a:gd name="connsiteY3" fmla="*/ 1171575 h 3028950"/>
              <a:gd name="connsiteX4" fmla="*/ 2019300 w 3057525"/>
              <a:gd name="connsiteY4" fmla="*/ 581025 h 3028950"/>
              <a:gd name="connsiteX5" fmla="*/ 2552700 w 3057525"/>
              <a:gd name="connsiteY5" fmla="*/ 161925 h 3028950"/>
              <a:gd name="connsiteX6" fmla="*/ 3057525 w 3057525"/>
              <a:gd name="connsiteY6" fmla="*/ 0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7525" h="3028950">
                <a:moveTo>
                  <a:pt x="0" y="3028950"/>
                </a:moveTo>
                <a:cubicBezTo>
                  <a:pt x="178594" y="2974975"/>
                  <a:pt x="357188" y="2921000"/>
                  <a:pt x="523875" y="2771775"/>
                </a:cubicBezTo>
                <a:cubicBezTo>
                  <a:pt x="690562" y="2622550"/>
                  <a:pt x="831850" y="2400300"/>
                  <a:pt x="1000125" y="2133600"/>
                </a:cubicBezTo>
                <a:cubicBezTo>
                  <a:pt x="1168400" y="1866900"/>
                  <a:pt x="1363663" y="1430337"/>
                  <a:pt x="1533525" y="1171575"/>
                </a:cubicBezTo>
                <a:cubicBezTo>
                  <a:pt x="1703388" y="912812"/>
                  <a:pt x="1849438" y="749300"/>
                  <a:pt x="2019300" y="581025"/>
                </a:cubicBezTo>
                <a:cubicBezTo>
                  <a:pt x="2189162" y="412750"/>
                  <a:pt x="2379662" y="258763"/>
                  <a:pt x="2552700" y="161925"/>
                </a:cubicBezTo>
                <a:cubicBezTo>
                  <a:pt x="2725738" y="65087"/>
                  <a:pt x="2891631" y="32543"/>
                  <a:pt x="3057525"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4B987022-DF0A-4BE1-A287-A4BA135801DC}"/>
              </a:ext>
            </a:extLst>
          </p:cNvPr>
          <p:cNvSpPr txBox="1"/>
          <p:nvPr/>
        </p:nvSpPr>
        <p:spPr>
          <a:xfrm>
            <a:off x="2757978" y="3492040"/>
            <a:ext cx="3390847" cy="923330"/>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Median Estimate = £1460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Estimate = £1380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Estimate = £1560</a:t>
            </a:r>
          </a:p>
        </p:txBody>
      </p:sp>
      <p:sp>
        <p:nvSpPr>
          <p:cNvPr id="57" name="Rectangle 56">
            <a:extLst>
              <a:ext uri="{FF2B5EF4-FFF2-40B4-BE49-F238E27FC236}">
                <a16:creationId xmlns:a16="http://schemas.microsoft.com/office/drawing/2014/main" id="{3DCD7999-081A-4F2D-8891-7D0FCA07C9C0}"/>
              </a:ext>
            </a:extLst>
          </p:cNvPr>
          <p:cNvSpPr/>
          <p:nvPr/>
        </p:nvSpPr>
        <p:spPr>
          <a:xfrm>
            <a:off x="8308839" y="6319959"/>
            <a:ext cx="1585947"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Answers</a:t>
            </a:r>
          </a:p>
        </p:txBody>
      </p:sp>
      <p:cxnSp>
        <p:nvCxnSpPr>
          <p:cNvPr id="7" name="Straight Connector 6">
            <a:extLst>
              <a:ext uri="{FF2B5EF4-FFF2-40B4-BE49-F238E27FC236}">
                <a16:creationId xmlns:a16="http://schemas.microsoft.com/office/drawing/2014/main" id="{D718E343-0027-4A9F-A35E-8A1F4F253247}"/>
              </a:ext>
            </a:extLst>
          </p:cNvPr>
          <p:cNvCxnSpPr>
            <a:cxnSpLocks/>
          </p:cNvCxnSpPr>
          <p:nvPr/>
        </p:nvCxnSpPr>
        <p:spPr>
          <a:xfrm>
            <a:off x="6463715" y="1667619"/>
            <a:ext cx="134932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9578DB-9373-4E50-B12A-687C16A2F056}"/>
              </a:ext>
            </a:extLst>
          </p:cNvPr>
          <p:cNvCxnSpPr>
            <a:cxnSpLocks/>
          </p:cNvCxnSpPr>
          <p:nvPr/>
        </p:nvCxnSpPr>
        <p:spPr>
          <a:xfrm>
            <a:off x="6469811" y="2417427"/>
            <a:ext cx="93073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9C61600-98C5-471A-8CED-3C76A0BCDE66}"/>
              </a:ext>
            </a:extLst>
          </p:cNvPr>
          <p:cNvCxnSpPr>
            <a:cxnSpLocks/>
          </p:cNvCxnSpPr>
          <p:nvPr/>
        </p:nvCxnSpPr>
        <p:spPr>
          <a:xfrm>
            <a:off x="6469811" y="899523"/>
            <a:ext cx="183902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8CD2C16-DB5D-40D8-B754-D294CB76AE9A}"/>
              </a:ext>
            </a:extLst>
          </p:cNvPr>
          <p:cNvCxnSpPr>
            <a:cxnSpLocks/>
          </p:cNvCxnSpPr>
          <p:nvPr/>
        </p:nvCxnSpPr>
        <p:spPr>
          <a:xfrm flipV="1">
            <a:off x="7389894" y="2411634"/>
            <a:ext cx="0" cy="76165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2FB9A53-45AB-4373-9E8B-79F1F4EDF160}"/>
              </a:ext>
            </a:extLst>
          </p:cNvPr>
          <p:cNvCxnSpPr>
            <a:cxnSpLocks/>
          </p:cNvCxnSpPr>
          <p:nvPr/>
        </p:nvCxnSpPr>
        <p:spPr>
          <a:xfrm flipV="1">
            <a:off x="7799850" y="1659540"/>
            <a:ext cx="0" cy="151756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1EBA135-9467-4239-91C8-B297A5AF30CE}"/>
              </a:ext>
            </a:extLst>
          </p:cNvPr>
          <p:cNvCxnSpPr>
            <a:cxnSpLocks/>
          </p:cNvCxnSpPr>
          <p:nvPr/>
        </p:nvCxnSpPr>
        <p:spPr>
          <a:xfrm flipH="1" flipV="1">
            <a:off x="8310390" y="893730"/>
            <a:ext cx="0" cy="228565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A8A68A-05C2-4146-A18D-E4C215762D38}"/>
              </a:ext>
            </a:extLst>
          </p:cNvPr>
          <p:cNvCxnSpPr>
            <a:cxnSpLocks/>
          </p:cNvCxnSpPr>
          <p:nvPr/>
        </p:nvCxnSpPr>
        <p:spPr>
          <a:xfrm>
            <a:off x="7485380" y="3172460"/>
            <a:ext cx="0" cy="127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E84B64-9FC3-48A4-98B4-83E995D20F8C}"/>
              </a:ext>
            </a:extLst>
          </p:cNvPr>
          <p:cNvCxnSpPr>
            <a:cxnSpLocks/>
          </p:cNvCxnSpPr>
          <p:nvPr/>
        </p:nvCxnSpPr>
        <p:spPr>
          <a:xfrm>
            <a:off x="8511540" y="3175000"/>
            <a:ext cx="0" cy="127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5C75BD6-FE05-48EB-BC33-C592402F6621}"/>
              </a:ext>
            </a:extLst>
          </p:cNvPr>
          <p:cNvCxnSpPr>
            <a:cxnSpLocks/>
          </p:cNvCxnSpPr>
          <p:nvPr/>
        </p:nvCxnSpPr>
        <p:spPr>
          <a:xfrm>
            <a:off x="9530080" y="3177540"/>
            <a:ext cx="0" cy="127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1C4C49E-9B2E-4606-9AAE-72B6F8B2ED73}"/>
              </a:ext>
            </a:extLst>
          </p:cNvPr>
          <p:cNvCxnSpPr>
            <a:cxnSpLocks/>
            <a:stCxn id="53" idx="0"/>
          </p:cNvCxnSpPr>
          <p:nvPr/>
        </p:nvCxnSpPr>
        <p:spPr>
          <a:xfrm>
            <a:off x="6468941" y="3173290"/>
            <a:ext cx="33278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DD0F098-D3A9-40B1-BD17-C9FA4853417D}"/>
              </a:ext>
            </a:extLst>
          </p:cNvPr>
          <p:cNvCxnSpPr>
            <a:cxnSpLocks/>
          </p:cNvCxnSpPr>
          <p:nvPr/>
        </p:nvCxnSpPr>
        <p:spPr>
          <a:xfrm flipV="1">
            <a:off x="6468342" y="50141"/>
            <a:ext cx="0" cy="3250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ADC5418-E317-4AD7-B469-578E9CD94721}"/>
              </a:ext>
            </a:extLst>
          </p:cNvPr>
          <p:cNvCxnSpPr>
            <a:cxnSpLocks/>
          </p:cNvCxnSpPr>
          <p:nvPr/>
        </p:nvCxnSpPr>
        <p:spPr>
          <a:xfrm flipH="1">
            <a:off x="6344285" y="2575628"/>
            <a:ext cx="12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86F9138-F120-4261-A635-45A5B4F342A5}"/>
              </a:ext>
            </a:extLst>
          </p:cNvPr>
          <p:cNvCxnSpPr>
            <a:cxnSpLocks/>
          </p:cNvCxnSpPr>
          <p:nvPr/>
        </p:nvCxnSpPr>
        <p:spPr>
          <a:xfrm flipH="1">
            <a:off x="6340475" y="3177608"/>
            <a:ext cx="12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4DC231C-CD29-4762-BD01-A0D5424980DA}"/>
              </a:ext>
            </a:extLst>
          </p:cNvPr>
          <p:cNvCxnSpPr>
            <a:cxnSpLocks/>
          </p:cNvCxnSpPr>
          <p:nvPr/>
        </p:nvCxnSpPr>
        <p:spPr>
          <a:xfrm flipH="1">
            <a:off x="6346385" y="1973648"/>
            <a:ext cx="12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418FD55-0600-4B4F-9059-2C62BB334055}"/>
              </a:ext>
            </a:extLst>
          </p:cNvPr>
          <p:cNvCxnSpPr>
            <a:cxnSpLocks/>
          </p:cNvCxnSpPr>
          <p:nvPr/>
        </p:nvCxnSpPr>
        <p:spPr>
          <a:xfrm flipH="1">
            <a:off x="6338765" y="1365953"/>
            <a:ext cx="12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671C34E-6464-4B34-BE03-6B14267FF170}"/>
              </a:ext>
            </a:extLst>
          </p:cNvPr>
          <p:cNvCxnSpPr>
            <a:cxnSpLocks/>
          </p:cNvCxnSpPr>
          <p:nvPr/>
        </p:nvCxnSpPr>
        <p:spPr>
          <a:xfrm flipH="1">
            <a:off x="6334955" y="758258"/>
            <a:ext cx="12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9E21D5-D959-4FA3-8B68-A9BCFEBB92DE}"/>
              </a:ext>
            </a:extLst>
          </p:cNvPr>
          <p:cNvCxnSpPr>
            <a:cxnSpLocks/>
          </p:cNvCxnSpPr>
          <p:nvPr/>
        </p:nvCxnSpPr>
        <p:spPr>
          <a:xfrm flipH="1">
            <a:off x="6334955" y="154373"/>
            <a:ext cx="12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6" name="Table 65">
            <a:extLst>
              <a:ext uri="{FF2B5EF4-FFF2-40B4-BE49-F238E27FC236}">
                <a16:creationId xmlns:a16="http://schemas.microsoft.com/office/drawing/2014/main" id="{72D924AC-8403-4FEA-ACB9-5C9ADEF4E2E7}"/>
              </a:ext>
            </a:extLst>
          </p:cNvPr>
          <p:cNvGraphicFramePr>
            <a:graphicFrameLocks noGrp="1"/>
          </p:cNvGraphicFramePr>
          <p:nvPr>
            <p:extLst/>
          </p:nvPr>
        </p:nvGraphicFramePr>
        <p:xfrm>
          <a:off x="537144" y="1652315"/>
          <a:ext cx="4789306" cy="828040"/>
        </p:xfrm>
        <a:graphic>
          <a:graphicData uri="http://schemas.openxmlformats.org/drawingml/2006/table">
            <a:tbl>
              <a:tblPr firstRow="1" bandRow="1">
                <a:tableStyleId>{5C22544A-7EE6-4342-B048-85BDC9FD1C3A}</a:tableStyleId>
              </a:tblPr>
              <a:tblGrid>
                <a:gridCol w="969004">
                  <a:extLst>
                    <a:ext uri="{9D8B030D-6E8A-4147-A177-3AD203B41FA5}">
                      <a16:colId xmlns:a16="http://schemas.microsoft.com/office/drawing/2014/main" val="4126918787"/>
                    </a:ext>
                  </a:extLst>
                </a:gridCol>
                <a:gridCol w="636717">
                  <a:extLst>
                    <a:ext uri="{9D8B030D-6E8A-4147-A177-3AD203B41FA5}">
                      <a16:colId xmlns:a16="http://schemas.microsoft.com/office/drawing/2014/main" val="2859510595"/>
                    </a:ext>
                  </a:extLst>
                </a:gridCol>
                <a:gridCol w="636717">
                  <a:extLst>
                    <a:ext uri="{9D8B030D-6E8A-4147-A177-3AD203B41FA5}">
                      <a16:colId xmlns:a16="http://schemas.microsoft.com/office/drawing/2014/main" val="3591613406"/>
                    </a:ext>
                  </a:extLst>
                </a:gridCol>
                <a:gridCol w="636717">
                  <a:extLst>
                    <a:ext uri="{9D8B030D-6E8A-4147-A177-3AD203B41FA5}">
                      <a16:colId xmlns:a16="http://schemas.microsoft.com/office/drawing/2014/main" val="2740159140"/>
                    </a:ext>
                  </a:extLst>
                </a:gridCol>
                <a:gridCol w="636717">
                  <a:extLst>
                    <a:ext uri="{9D8B030D-6E8A-4147-A177-3AD203B41FA5}">
                      <a16:colId xmlns:a16="http://schemas.microsoft.com/office/drawing/2014/main" val="1642744606"/>
                    </a:ext>
                  </a:extLst>
                </a:gridCol>
                <a:gridCol w="636717">
                  <a:extLst>
                    <a:ext uri="{9D8B030D-6E8A-4147-A177-3AD203B41FA5}">
                      <a16:colId xmlns:a16="http://schemas.microsoft.com/office/drawing/2014/main" val="1176397308"/>
                    </a:ext>
                  </a:extLst>
                </a:gridCol>
                <a:gridCol w="636717">
                  <a:extLst>
                    <a:ext uri="{9D8B030D-6E8A-4147-A177-3AD203B41FA5}">
                      <a16:colId xmlns:a16="http://schemas.microsoft.com/office/drawing/2014/main" val="3458901559"/>
                    </a:ext>
                  </a:extLst>
                </a:gridCol>
              </a:tblGrid>
              <a:tr h="335960">
                <a:tc>
                  <a:txBody>
                    <a:bodyPr/>
                    <a:lstStyle/>
                    <a:p>
                      <a:pPr algn="ctr"/>
                      <a:r>
                        <a:rPr lang="en-GB" sz="1200" b="1" dirty="0">
                          <a:solidFill>
                            <a:schemeClr val="tx1"/>
                          </a:solidFill>
                        </a:rPr>
                        <a:t>Income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GB" sz="1200" b="0" dirty="0">
                          <a:solidFill>
                            <a:schemeClr val="tx1"/>
                          </a:solidFill>
                        </a:rPr>
                        <a:t>1201-1300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1301-1400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1401-1500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1501-1600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1601-1700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b="0" dirty="0">
                          <a:solidFill>
                            <a:schemeClr val="tx1"/>
                          </a:solidFill>
                        </a:rPr>
                        <a:t>1701-1800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3992920"/>
                  </a:ext>
                </a:extLst>
              </a:tr>
              <a:tr h="370840">
                <a:tc>
                  <a:txBody>
                    <a:bodyPr/>
                    <a:lstStyle/>
                    <a:p>
                      <a:pPr algn="ctr"/>
                      <a:r>
                        <a:rPr lang="en-GB" sz="1200" b="1" dirty="0">
                          <a:solidFill>
                            <a:schemeClr val="tx1"/>
                          </a:solidFill>
                        </a:rPr>
                        <a:t>Frequency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b="0" dirty="0">
                          <a:solidFill>
                            <a:schemeClr val="tx1"/>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7461561"/>
                  </a:ext>
                </a:extLst>
              </a:tr>
            </a:tbl>
          </a:graphicData>
        </a:graphic>
      </p:graphicFrame>
      <p:sp>
        <p:nvSpPr>
          <p:cNvPr id="67" name="TextBox 66">
            <a:extLst>
              <a:ext uri="{FF2B5EF4-FFF2-40B4-BE49-F238E27FC236}">
                <a16:creationId xmlns:a16="http://schemas.microsoft.com/office/drawing/2014/main" id="{E83310B4-1AD7-46D7-80D9-4F8692E2E997}"/>
              </a:ext>
            </a:extLst>
          </p:cNvPr>
          <p:cNvSpPr txBox="1"/>
          <p:nvPr/>
        </p:nvSpPr>
        <p:spPr>
          <a:xfrm>
            <a:off x="933291" y="446262"/>
            <a:ext cx="488016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table below shows the monthly income for 100 individuals.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Draw a cumulative frequency graph for this data.</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Use your graph to estimate the median, as well as 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Q</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lowest income was £1250, the highest income was 1750. </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Complete a box plot to show this data.</a:t>
            </a:r>
          </a:p>
        </p:txBody>
      </p:sp>
      <p:sp>
        <p:nvSpPr>
          <p:cNvPr id="68" name="TextBox 67">
            <a:extLst>
              <a:ext uri="{FF2B5EF4-FFF2-40B4-BE49-F238E27FC236}">
                <a16:creationId xmlns:a16="http://schemas.microsoft.com/office/drawing/2014/main" id="{AE2BF96E-0F0A-4734-8CEC-6BD3A362F713}"/>
              </a:ext>
            </a:extLst>
          </p:cNvPr>
          <p:cNvSpPr txBox="1"/>
          <p:nvPr/>
        </p:nvSpPr>
        <p:spPr>
          <a:xfrm>
            <a:off x="544242" y="423824"/>
            <a:ext cx="4067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1721576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E3208DC-8C14-4DF0-AFA1-484BA062943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233413" y="1606499"/>
            <a:ext cx="751327" cy="814692"/>
          </a:xfrm>
          <a:prstGeom prst="rect">
            <a:avLst/>
          </a:prstGeom>
        </p:spPr>
      </p:pic>
      <p:pic>
        <p:nvPicPr>
          <p:cNvPr id="34" name="Picture 33">
            <a:extLst>
              <a:ext uri="{FF2B5EF4-FFF2-40B4-BE49-F238E27FC236}">
                <a16:creationId xmlns:a16="http://schemas.microsoft.com/office/drawing/2014/main" id="{E70D7A3C-8AF1-421B-8D9D-3A71A47FD29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766461" y="179530"/>
            <a:ext cx="848331" cy="840378"/>
          </a:xfrm>
          <a:prstGeom prst="rect">
            <a:avLst/>
          </a:prstGeom>
        </p:spPr>
      </p:pic>
      <p:pic>
        <p:nvPicPr>
          <p:cNvPr id="36" name="Picture 35">
            <a:extLst>
              <a:ext uri="{FF2B5EF4-FFF2-40B4-BE49-F238E27FC236}">
                <a16:creationId xmlns:a16="http://schemas.microsoft.com/office/drawing/2014/main" id="{10DA46CA-35F5-4F39-99CA-6434C25062BC}"/>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50759" t="22232"/>
          <a:stretch/>
        </p:blipFill>
        <p:spPr>
          <a:xfrm>
            <a:off x="3455704" y="4651282"/>
            <a:ext cx="665737" cy="673780"/>
          </a:xfrm>
          <a:prstGeom prst="rect">
            <a:avLst/>
          </a:prstGeom>
        </p:spPr>
      </p:pic>
      <p:pic>
        <p:nvPicPr>
          <p:cNvPr id="37" name="Picture 36">
            <a:extLst>
              <a:ext uri="{FF2B5EF4-FFF2-40B4-BE49-F238E27FC236}">
                <a16:creationId xmlns:a16="http://schemas.microsoft.com/office/drawing/2014/main" id="{C362CCBB-262D-4684-8332-F823645B5DB1}"/>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008353" y="2371801"/>
            <a:ext cx="926455" cy="463228"/>
          </a:xfrm>
          <a:prstGeom prst="rect">
            <a:avLst/>
          </a:prstGeom>
        </p:spPr>
      </p:pic>
      <p:pic>
        <p:nvPicPr>
          <p:cNvPr id="38" name="Picture 37">
            <a:extLst>
              <a:ext uri="{FF2B5EF4-FFF2-40B4-BE49-F238E27FC236}">
                <a16:creationId xmlns:a16="http://schemas.microsoft.com/office/drawing/2014/main" id="{DC202A93-9420-47B4-A07C-01059CAB1F28}"/>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16052" y="1052584"/>
            <a:ext cx="1125794" cy="475936"/>
          </a:xfrm>
          <a:prstGeom prst="rect">
            <a:avLst/>
          </a:prstGeom>
        </p:spPr>
      </p:pic>
      <p:pic>
        <p:nvPicPr>
          <p:cNvPr id="39" name="Picture 38">
            <a:extLst>
              <a:ext uri="{FF2B5EF4-FFF2-40B4-BE49-F238E27FC236}">
                <a16:creationId xmlns:a16="http://schemas.microsoft.com/office/drawing/2014/main" id="{4FB428DC-7B10-424D-953E-FA2AA9FDF6EB}"/>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8904146" y="1286870"/>
            <a:ext cx="494831" cy="581086"/>
          </a:xfrm>
          <a:prstGeom prst="rect">
            <a:avLst/>
          </a:prstGeom>
        </p:spPr>
      </p:pic>
      <p:pic>
        <p:nvPicPr>
          <p:cNvPr id="41" name="Picture 40">
            <a:extLst>
              <a:ext uri="{FF2B5EF4-FFF2-40B4-BE49-F238E27FC236}">
                <a16:creationId xmlns:a16="http://schemas.microsoft.com/office/drawing/2014/main" id="{1FC61D24-10E6-451C-A004-C3828E34B0F1}"/>
              </a:ext>
            </a:extLst>
          </p:cNvPr>
          <p:cNvPicPr>
            <a:picLocks noChangeAspect="1"/>
          </p:cNvPicPr>
          <p:nvPr/>
        </p:nvPicPr>
        <p:blipFill>
          <a:blip r:embed="rId8">
            <a:grayscl/>
          </a:blip>
          <a:stretch>
            <a:fillRect/>
          </a:stretch>
        </p:blipFill>
        <p:spPr>
          <a:xfrm>
            <a:off x="3211558" y="3601216"/>
            <a:ext cx="594679" cy="731387"/>
          </a:xfrm>
          <a:prstGeom prst="rect">
            <a:avLst/>
          </a:prstGeom>
        </p:spPr>
      </p:pic>
      <p:pic>
        <p:nvPicPr>
          <p:cNvPr id="42" name="Picture 41">
            <a:extLst>
              <a:ext uri="{FF2B5EF4-FFF2-40B4-BE49-F238E27FC236}">
                <a16:creationId xmlns:a16="http://schemas.microsoft.com/office/drawing/2014/main" id="{A62ACE85-7BCF-4599-96A0-84112294C81D}"/>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a:off x="4765920" y="3439373"/>
            <a:ext cx="637271" cy="694810"/>
          </a:xfrm>
          <a:prstGeom prst="rect">
            <a:avLst/>
          </a:prstGeom>
        </p:spPr>
      </p:pic>
      <p:pic>
        <p:nvPicPr>
          <p:cNvPr id="43" name="Picture 42">
            <a:extLst>
              <a:ext uri="{FF2B5EF4-FFF2-40B4-BE49-F238E27FC236}">
                <a16:creationId xmlns:a16="http://schemas.microsoft.com/office/drawing/2014/main" id="{0DC62F40-440C-4D86-BDE1-3260A43F0B3D}"/>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5735078" y="4273505"/>
            <a:ext cx="483121" cy="835848"/>
          </a:xfrm>
          <a:prstGeom prst="rect">
            <a:avLst/>
          </a:prstGeom>
        </p:spPr>
      </p:pic>
      <p:pic>
        <p:nvPicPr>
          <p:cNvPr id="46" name="Picture 45">
            <a:extLst>
              <a:ext uri="{FF2B5EF4-FFF2-40B4-BE49-F238E27FC236}">
                <a16:creationId xmlns:a16="http://schemas.microsoft.com/office/drawing/2014/main" id="{F331522F-7995-4A3D-B354-91CCF9001B57}"/>
              </a:ext>
            </a:extLst>
          </p:cNvPr>
          <p:cNvPicPr>
            <a:picLocks noChangeAspect="1"/>
          </p:cNvPicPr>
          <p:nvPr/>
        </p:nvPicPr>
        <p:blipFill>
          <a:blip r:embed="rId11">
            <a:grayscl/>
          </a:blip>
          <a:stretch>
            <a:fillRect/>
          </a:stretch>
        </p:blipFill>
        <p:spPr>
          <a:xfrm>
            <a:off x="4012091" y="2672186"/>
            <a:ext cx="674210" cy="642372"/>
          </a:xfrm>
          <a:prstGeom prst="rect">
            <a:avLst/>
          </a:prstGeom>
        </p:spPr>
      </p:pic>
      <p:sp>
        <p:nvSpPr>
          <p:cNvPr id="3" name="Rectangle: Rounded Corners 2">
            <a:extLst>
              <a:ext uri="{FF2B5EF4-FFF2-40B4-BE49-F238E27FC236}">
                <a16:creationId xmlns:a16="http://schemas.microsoft.com/office/drawing/2014/main" id="{6223927B-3A33-4269-924F-BAD72E3353BC}"/>
              </a:ext>
            </a:extLst>
          </p:cNvPr>
          <p:cNvSpPr/>
          <p:nvPr/>
        </p:nvSpPr>
        <p:spPr>
          <a:xfrm>
            <a:off x="7620" y="7620"/>
            <a:ext cx="9874934" cy="6838950"/>
          </a:xfrm>
          <a:prstGeom prst="roundRect">
            <a:avLst>
              <a:gd name="adj" fmla="val 2070"/>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18" name="Rectangle: Rounded Corners 17">
            <a:extLst>
              <a:ext uri="{FF2B5EF4-FFF2-40B4-BE49-F238E27FC236}">
                <a16:creationId xmlns:a16="http://schemas.microsoft.com/office/drawing/2014/main" id="{1092E6D8-3E82-44E4-88A3-B07176D36D77}"/>
              </a:ext>
            </a:extLst>
          </p:cNvPr>
          <p:cNvSpPr/>
          <p:nvPr/>
        </p:nvSpPr>
        <p:spPr>
          <a:xfrm>
            <a:off x="6506308" y="169732"/>
            <a:ext cx="3200400" cy="944879"/>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At </a:t>
            </a:r>
            <a:r>
              <a:rPr lang="en-GB" sz="1200" dirty="0" err="1">
                <a:solidFill>
                  <a:schemeClr val="tx1"/>
                </a:solidFill>
              </a:rPr>
              <a:t>MegaCorp</a:t>
            </a:r>
            <a:r>
              <a:rPr lang="en-GB" sz="1200" dirty="0">
                <a:solidFill>
                  <a:schemeClr val="tx1"/>
                </a:solidFill>
              </a:rPr>
              <a:t> Industries:</a:t>
            </a:r>
          </a:p>
          <a:p>
            <a:pPr algn="ctr"/>
            <a:r>
              <a:rPr lang="en-GB" sz="1200" dirty="0">
                <a:solidFill>
                  <a:schemeClr val="tx1"/>
                </a:solidFill>
              </a:rPr>
              <a:t>50 people earn between £20,000 &amp; £40,000,</a:t>
            </a:r>
          </a:p>
          <a:p>
            <a:pPr algn="ctr"/>
            <a:r>
              <a:rPr lang="en-GB" sz="1200" dirty="0">
                <a:solidFill>
                  <a:schemeClr val="tx1"/>
                </a:solidFill>
              </a:rPr>
              <a:t>20 people earn between £40,000 &amp; £50,000, </a:t>
            </a:r>
          </a:p>
          <a:p>
            <a:pPr algn="ctr"/>
            <a:r>
              <a:rPr lang="en-GB" sz="1200" dirty="0">
                <a:solidFill>
                  <a:schemeClr val="tx1"/>
                </a:solidFill>
              </a:rPr>
              <a:t>1 person earns over £120,000</a:t>
            </a:r>
          </a:p>
        </p:txBody>
      </p:sp>
      <p:sp>
        <p:nvSpPr>
          <p:cNvPr id="20" name="Rectangle: Rounded Corners 19">
            <a:extLst>
              <a:ext uri="{FF2B5EF4-FFF2-40B4-BE49-F238E27FC236}">
                <a16:creationId xmlns:a16="http://schemas.microsoft.com/office/drawing/2014/main" id="{8C2E892F-92CC-4BE4-B6B6-D560A27F631F}"/>
              </a:ext>
            </a:extLst>
          </p:cNvPr>
          <p:cNvSpPr/>
          <p:nvPr/>
        </p:nvSpPr>
        <p:spPr>
          <a:xfrm>
            <a:off x="5909213" y="1487211"/>
            <a:ext cx="3093720" cy="78081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50 Year 9 students took a maths test,</a:t>
            </a:r>
          </a:p>
          <a:p>
            <a:pPr algn="ctr"/>
            <a:r>
              <a:rPr lang="en-GB" sz="1200" dirty="0">
                <a:solidFill>
                  <a:schemeClr val="tx1"/>
                </a:solidFill>
              </a:rPr>
              <a:t>but 5 of the students were 30 minutes late &amp;</a:t>
            </a:r>
          </a:p>
          <a:p>
            <a:pPr algn="ctr"/>
            <a:r>
              <a:rPr lang="en-GB" sz="1200" dirty="0">
                <a:solidFill>
                  <a:schemeClr val="tx1"/>
                </a:solidFill>
              </a:rPr>
              <a:t> scored very low marks!</a:t>
            </a:r>
          </a:p>
        </p:txBody>
      </p:sp>
      <p:sp>
        <p:nvSpPr>
          <p:cNvPr id="22" name="Rectangle: Rounded Corners 21">
            <a:extLst>
              <a:ext uri="{FF2B5EF4-FFF2-40B4-BE49-F238E27FC236}">
                <a16:creationId xmlns:a16="http://schemas.microsoft.com/office/drawing/2014/main" id="{AF7E0F6E-858F-49C3-9FA9-D3B32CD8E405}"/>
              </a:ext>
            </a:extLst>
          </p:cNvPr>
          <p:cNvSpPr/>
          <p:nvPr/>
        </p:nvSpPr>
        <p:spPr>
          <a:xfrm>
            <a:off x="553916" y="972568"/>
            <a:ext cx="3470617"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A restaurant records the meals each customer buys.</a:t>
            </a:r>
          </a:p>
        </p:txBody>
      </p:sp>
      <p:sp>
        <p:nvSpPr>
          <p:cNvPr id="25" name="Rectangle: Rounded Corners 24">
            <a:extLst>
              <a:ext uri="{FF2B5EF4-FFF2-40B4-BE49-F238E27FC236}">
                <a16:creationId xmlns:a16="http://schemas.microsoft.com/office/drawing/2014/main" id="{1ED73B46-7996-4AF1-B73A-EBE5E4AE45E7}"/>
              </a:ext>
            </a:extLst>
          </p:cNvPr>
          <p:cNvSpPr/>
          <p:nvPr/>
        </p:nvSpPr>
        <p:spPr>
          <a:xfrm>
            <a:off x="5163625" y="3622931"/>
            <a:ext cx="3931920"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A clothes shop records how much each customer spends.</a:t>
            </a:r>
          </a:p>
        </p:txBody>
      </p:sp>
      <p:sp>
        <p:nvSpPr>
          <p:cNvPr id="26" name="Rectangle: Rounded Corners 25">
            <a:extLst>
              <a:ext uri="{FF2B5EF4-FFF2-40B4-BE49-F238E27FC236}">
                <a16:creationId xmlns:a16="http://schemas.microsoft.com/office/drawing/2014/main" id="{C1A4CD43-F703-41CF-A0B6-8452D4BBDF57}"/>
              </a:ext>
            </a:extLst>
          </p:cNvPr>
          <p:cNvSpPr/>
          <p:nvPr/>
        </p:nvSpPr>
        <p:spPr>
          <a:xfrm>
            <a:off x="812996" y="3708342"/>
            <a:ext cx="2466536" cy="78081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10 friends took a science test:</a:t>
            </a:r>
          </a:p>
          <a:p>
            <a:pPr algn="ctr"/>
            <a:r>
              <a:rPr lang="en-GB" sz="1200" dirty="0">
                <a:solidFill>
                  <a:schemeClr val="tx1"/>
                </a:solidFill>
              </a:rPr>
              <a:t>1 person got more than double the </a:t>
            </a:r>
          </a:p>
          <a:p>
            <a:pPr algn="ctr"/>
            <a:r>
              <a:rPr lang="en-GB" sz="1200" dirty="0">
                <a:solidFill>
                  <a:schemeClr val="tx1"/>
                </a:solidFill>
              </a:rPr>
              <a:t>score of the next best person!</a:t>
            </a:r>
          </a:p>
        </p:txBody>
      </p:sp>
      <p:grpSp>
        <p:nvGrpSpPr>
          <p:cNvPr id="50" name="Group 49">
            <a:extLst>
              <a:ext uri="{FF2B5EF4-FFF2-40B4-BE49-F238E27FC236}">
                <a16:creationId xmlns:a16="http://schemas.microsoft.com/office/drawing/2014/main" id="{D3B7278F-A5E5-41F4-9A5A-6E7D0E35EE94}"/>
              </a:ext>
            </a:extLst>
          </p:cNvPr>
          <p:cNvGrpSpPr/>
          <p:nvPr/>
        </p:nvGrpSpPr>
        <p:grpSpPr>
          <a:xfrm>
            <a:off x="4204188" y="5310554"/>
            <a:ext cx="2912500" cy="641472"/>
            <a:chOff x="4415204" y="6013938"/>
            <a:chExt cx="2912500" cy="641472"/>
          </a:xfrm>
        </p:grpSpPr>
        <p:pic>
          <p:nvPicPr>
            <p:cNvPr id="40" name="Picture 39">
              <a:extLst>
                <a:ext uri="{FF2B5EF4-FFF2-40B4-BE49-F238E27FC236}">
                  <a16:creationId xmlns:a16="http://schemas.microsoft.com/office/drawing/2014/main" id="{D27C125E-A76C-4F16-8C79-C5C197E65FF3}"/>
                </a:ext>
              </a:extLst>
            </p:cNvPr>
            <p:cNvPicPr>
              <a:picLocks noChangeAspect="1"/>
            </p:cNvPicPr>
            <p:nvPr/>
          </p:nvPicPr>
          <p:blipFill>
            <a:blip r:embed="rId12">
              <a:grayscl/>
            </a:blip>
            <a:stretch>
              <a:fillRect/>
            </a:stretch>
          </p:blipFill>
          <p:spPr>
            <a:xfrm>
              <a:off x="4415204" y="6013938"/>
              <a:ext cx="1194803" cy="641472"/>
            </a:xfrm>
            <a:prstGeom prst="rect">
              <a:avLst/>
            </a:prstGeom>
          </p:spPr>
        </p:pic>
        <p:sp>
          <p:nvSpPr>
            <p:cNvPr id="27" name="Rectangle: Rounded Corners 26">
              <a:extLst>
                <a:ext uri="{FF2B5EF4-FFF2-40B4-BE49-F238E27FC236}">
                  <a16:creationId xmlns:a16="http://schemas.microsoft.com/office/drawing/2014/main" id="{4016B755-D859-4A1A-8982-152446A259FC}"/>
                </a:ext>
              </a:extLst>
            </p:cNvPr>
            <p:cNvSpPr/>
            <p:nvPr/>
          </p:nvSpPr>
          <p:spPr>
            <a:xfrm>
              <a:off x="5326184" y="6109034"/>
              <a:ext cx="2001520"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Jen records the eye-colour of everyone in her class.</a:t>
              </a:r>
            </a:p>
          </p:txBody>
        </p:sp>
      </p:grpSp>
      <p:sp>
        <p:nvSpPr>
          <p:cNvPr id="28" name="Rectangle: Rounded Corners 27">
            <a:extLst>
              <a:ext uri="{FF2B5EF4-FFF2-40B4-BE49-F238E27FC236}">
                <a16:creationId xmlns:a16="http://schemas.microsoft.com/office/drawing/2014/main" id="{A1A12E0D-31EB-46E1-8F23-BE7C180D7E3F}"/>
              </a:ext>
            </a:extLst>
          </p:cNvPr>
          <p:cNvSpPr/>
          <p:nvPr/>
        </p:nvSpPr>
        <p:spPr>
          <a:xfrm>
            <a:off x="6105236" y="4441228"/>
            <a:ext cx="3574473"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In a 5 km race most of the runners finished in around</a:t>
            </a:r>
          </a:p>
          <a:p>
            <a:pPr algn="ctr"/>
            <a:r>
              <a:rPr lang="en-GB" sz="1200" dirty="0">
                <a:solidFill>
                  <a:schemeClr val="tx1"/>
                </a:solidFill>
              </a:rPr>
              <a:t>18 minutes. Dale finished with a time of 12:56</a:t>
            </a:r>
          </a:p>
        </p:txBody>
      </p:sp>
      <p:pic>
        <p:nvPicPr>
          <p:cNvPr id="44" name="Picture 43">
            <a:extLst>
              <a:ext uri="{FF2B5EF4-FFF2-40B4-BE49-F238E27FC236}">
                <a16:creationId xmlns:a16="http://schemas.microsoft.com/office/drawing/2014/main" id="{D117CA70-62C6-495E-9D2B-DA29EE3477C4}"/>
              </a:ext>
            </a:extLst>
          </p:cNvPr>
          <p:cNvPicPr>
            <a:picLocks noChangeAspect="1"/>
          </p:cNvPicPr>
          <p:nvPr/>
        </p:nvPicPr>
        <p:blipFill>
          <a:blip r:embed="rId13">
            <a:clrChange>
              <a:clrFrom>
                <a:srgbClr val="FFFFFF"/>
              </a:clrFrom>
              <a:clrTo>
                <a:srgbClr val="FFFFFF">
                  <a:alpha val="0"/>
                </a:srgbClr>
              </a:clrTo>
            </a:clrChange>
            <a:grayscl/>
          </a:blip>
          <a:stretch>
            <a:fillRect/>
          </a:stretch>
        </p:blipFill>
        <p:spPr>
          <a:xfrm>
            <a:off x="246965" y="5723792"/>
            <a:ext cx="1441277" cy="696956"/>
          </a:xfrm>
          <a:prstGeom prst="rect">
            <a:avLst/>
          </a:prstGeom>
        </p:spPr>
      </p:pic>
      <p:sp>
        <p:nvSpPr>
          <p:cNvPr id="29" name="Rectangle: Rounded Corners 28">
            <a:extLst>
              <a:ext uri="{FF2B5EF4-FFF2-40B4-BE49-F238E27FC236}">
                <a16:creationId xmlns:a16="http://schemas.microsoft.com/office/drawing/2014/main" id="{38E12E4A-B050-478C-AE15-D4A2DAEE0366}"/>
              </a:ext>
            </a:extLst>
          </p:cNvPr>
          <p:cNvSpPr/>
          <p:nvPr/>
        </p:nvSpPr>
        <p:spPr>
          <a:xfrm>
            <a:off x="1303799" y="6035334"/>
            <a:ext cx="2635155"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Over one month, nearly half of the </a:t>
            </a:r>
          </a:p>
          <a:p>
            <a:pPr algn="ctr"/>
            <a:r>
              <a:rPr lang="en-GB" sz="1200" dirty="0">
                <a:solidFill>
                  <a:schemeClr val="tx1"/>
                </a:solidFill>
              </a:rPr>
              <a:t>people who took a driving test failed!</a:t>
            </a:r>
          </a:p>
        </p:txBody>
      </p:sp>
      <p:sp>
        <p:nvSpPr>
          <p:cNvPr id="30" name="Rectangle: Rounded Corners 29">
            <a:extLst>
              <a:ext uri="{FF2B5EF4-FFF2-40B4-BE49-F238E27FC236}">
                <a16:creationId xmlns:a16="http://schemas.microsoft.com/office/drawing/2014/main" id="{9C5924FC-A2FE-498E-AA11-C38D2AB24A11}"/>
              </a:ext>
            </a:extLst>
          </p:cNvPr>
          <p:cNvSpPr/>
          <p:nvPr/>
        </p:nvSpPr>
        <p:spPr>
          <a:xfrm>
            <a:off x="5697416" y="2640861"/>
            <a:ext cx="3440528"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A group of friends compared their lunch purchases.</a:t>
            </a:r>
          </a:p>
        </p:txBody>
      </p:sp>
      <p:pic>
        <p:nvPicPr>
          <p:cNvPr id="32" name="Graphic 31">
            <a:extLst>
              <a:ext uri="{FF2B5EF4-FFF2-40B4-BE49-F238E27FC236}">
                <a16:creationId xmlns:a16="http://schemas.microsoft.com/office/drawing/2014/main" id="{2A57C724-23DD-4D26-B69E-B3CB2140E6D8}"/>
              </a:ext>
            </a:extLst>
          </p:cNvPr>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9234241" y="5741377"/>
            <a:ext cx="483294" cy="967154"/>
          </a:xfrm>
          <a:prstGeom prst="rect">
            <a:avLst/>
          </a:prstGeom>
        </p:spPr>
      </p:pic>
      <p:sp>
        <p:nvSpPr>
          <p:cNvPr id="31" name="Rectangle: Rounded Corners 30">
            <a:extLst>
              <a:ext uri="{FF2B5EF4-FFF2-40B4-BE49-F238E27FC236}">
                <a16:creationId xmlns:a16="http://schemas.microsoft.com/office/drawing/2014/main" id="{C59DD7A4-6020-4213-85E7-B191866DBC8A}"/>
              </a:ext>
            </a:extLst>
          </p:cNvPr>
          <p:cNvSpPr/>
          <p:nvPr/>
        </p:nvSpPr>
        <p:spPr>
          <a:xfrm>
            <a:off x="6781409" y="6085391"/>
            <a:ext cx="2582398"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Dr Greene recorded the daily </a:t>
            </a:r>
          </a:p>
          <a:p>
            <a:pPr algn="ctr"/>
            <a:r>
              <a:rPr lang="en-GB" sz="1200" dirty="0">
                <a:solidFill>
                  <a:schemeClr val="tx1"/>
                </a:solidFill>
              </a:rPr>
              <a:t>temperature in </a:t>
            </a:r>
            <a:r>
              <a:rPr lang="en-GB" sz="1200" dirty="0" err="1">
                <a:solidFill>
                  <a:schemeClr val="tx1"/>
                </a:solidFill>
              </a:rPr>
              <a:t>Ozburg</a:t>
            </a:r>
            <a:r>
              <a:rPr lang="en-GB" sz="1200" dirty="0">
                <a:solidFill>
                  <a:schemeClr val="tx1"/>
                </a:solidFill>
              </a:rPr>
              <a:t> for 6 months.</a:t>
            </a:r>
          </a:p>
        </p:txBody>
      </p:sp>
      <p:sp>
        <p:nvSpPr>
          <p:cNvPr id="33" name="Rectangle: Rounded Corners 32">
            <a:extLst>
              <a:ext uri="{FF2B5EF4-FFF2-40B4-BE49-F238E27FC236}">
                <a16:creationId xmlns:a16="http://schemas.microsoft.com/office/drawing/2014/main" id="{2A51AF4D-C2EA-47CF-90F1-D4356AC649FE}"/>
              </a:ext>
            </a:extLst>
          </p:cNvPr>
          <p:cNvSpPr/>
          <p:nvPr/>
        </p:nvSpPr>
        <p:spPr>
          <a:xfrm>
            <a:off x="686778" y="1884723"/>
            <a:ext cx="3392854"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A zoo recorded the weight of each of its penguins.</a:t>
            </a:r>
          </a:p>
        </p:txBody>
      </p:sp>
      <p:sp>
        <p:nvSpPr>
          <p:cNvPr id="35" name="Rectangle: Rounded Corners 34">
            <a:extLst>
              <a:ext uri="{FF2B5EF4-FFF2-40B4-BE49-F238E27FC236}">
                <a16:creationId xmlns:a16="http://schemas.microsoft.com/office/drawing/2014/main" id="{9328A5B1-869E-4D75-A9FB-E115605C9168}"/>
              </a:ext>
            </a:extLst>
          </p:cNvPr>
          <p:cNvSpPr/>
          <p:nvPr/>
        </p:nvSpPr>
        <p:spPr>
          <a:xfrm>
            <a:off x="1630679" y="4833757"/>
            <a:ext cx="1938997"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To see if a dice was fair, </a:t>
            </a:r>
          </a:p>
          <a:p>
            <a:pPr algn="ctr"/>
            <a:r>
              <a:rPr lang="en-GB" sz="1200" dirty="0">
                <a:solidFill>
                  <a:schemeClr val="tx1"/>
                </a:solidFill>
              </a:rPr>
              <a:t>Mae rolled it 200 times!</a:t>
            </a:r>
          </a:p>
        </p:txBody>
      </p:sp>
      <p:sp>
        <p:nvSpPr>
          <p:cNvPr id="45" name="Rectangle: Rounded Corners 44">
            <a:extLst>
              <a:ext uri="{FF2B5EF4-FFF2-40B4-BE49-F238E27FC236}">
                <a16:creationId xmlns:a16="http://schemas.microsoft.com/office/drawing/2014/main" id="{A8B96233-DE1B-4961-B036-D2CF4CCB1AF3}"/>
              </a:ext>
            </a:extLst>
          </p:cNvPr>
          <p:cNvSpPr/>
          <p:nvPr/>
        </p:nvSpPr>
        <p:spPr>
          <a:xfrm>
            <a:off x="685800" y="2843083"/>
            <a:ext cx="3458112"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200" dirty="0">
                <a:solidFill>
                  <a:schemeClr val="tx1"/>
                </a:solidFill>
              </a:rPr>
              <a:t>Hugh asked 50 students about their travel to school.</a:t>
            </a:r>
          </a:p>
        </p:txBody>
      </p:sp>
      <p:sp>
        <p:nvSpPr>
          <p:cNvPr id="48" name="TextBox 47">
            <a:extLst>
              <a:ext uri="{FF2B5EF4-FFF2-40B4-BE49-F238E27FC236}">
                <a16:creationId xmlns:a16="http://schemas.microsoft.com/office/drawing/2014/main" id="{9ACECE61-B7AC-465D-B91B-C79521D1773B}"/>
              </a:ext>
            </a:extLst>
          </p:cNvPr>
          <p:cNvSpPr txBox="1"/>
          <p:nvPr/>
        </p:nvSpPr>
        <p:spPr>
          <a:xfrm>
            <a:off x="640177" y="24423"/>
            <a:ext cx="3531223" cy="276999"/>
          </a:xfrm>
          <a:prstGeom prst="rect">
            <a:avLst/>
          </a:prstGeom>
          <a:noFill/>
        </p:spPr>
        <p:txBody>
          <a:bodyPr wrap="none" rtlCol="0">
            <a:spAutoFit/>
          </a:bodyPr>
          <a:lstStyle/>
          <a:p>
            <a:pPr algn="ctr"/>
            <a:r>
              <a:rPr lang="en-GB" sz="1200" b="1" dirty="0"/>
              <a:t>Choosing an Average to Use: Mean, Median &amp; Mode</a:t>
            </a:r>
          </a:p>
        </p:txBody>
      </p:sp>
      <p:sp>
        <p:nvSpPr>
          <p:cNvPr id="49" name="TextBox 48">
            <a:extLst>
              <a:ext uri="{FF2B5EF4-FFF2-40B4-BE49-F238E27FC236}">
                <a16:creationId xmlns:a16="http://schemas.microsoft.com/office/drawing/2014/main" id="{8051DDC1-738F-457C-A80A-D5F2B34235DE}"/>
              </a:ext>
            </a:extLst>
          </p:cNvPr>
          <p:cNvSpPr txBox="1"/>
          <p:nvPr/>
        </p:nvSpPr>
        <p:spPr>
          <a:xfrm>
            <a:off x="300564" y="374161"/>
            <a:ext cx="4210448" cy="276999"/>
          </a:xfrm>
          <a:prstGeom prst="rect">
            <a:avLst/>
          </a:prstGeom>
          <a:noFill/>
        </p:spPr>
        <p:txBody>
          <a:bodyPr wrap="none" rtlCol="0">
            <a:spAutoFit/>
          </a:bodyPr>
          <a:lstStyle/>
          <a:p>
            <a:pPr algn="ctr"/>
            <a:r>
              <a:rPr lang="en-GB" sz="1200" dirty="0"/>
              <a:t>For each data set, which average would represent the data best?</a:t>
            </a:r>
          </a:p>
        </p:txBody>
      </p:sp>
    </p:spTree>
    <p:extLst>
      <p:ext uri="{BB962C8B-B14F-4D97-AF65-F5344CB8AC3E}">
        <p14:creationId xmlns:p14="http://schemas.microsoft.com/office/powerpoint/2010/main" val="2125494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E3208DC-8C14-4DF0-AFA1-484BA062943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233413" y="1606499"/>
            <a:ext cx="751327" cy="814692"/>
          </a:xfrm>
          <a:prstGeom prst="rect">
            <a:avLst/>
          </a:prstGeom>
        </p:spPr>
      </p:pic>
      <p:pic>
        <p:nvPicPr>
          <p:cNvPr id="34" name="Picture 33">
            <a:extLst>
              <a:ext uri="{FF2B5EF4-FFF2-40B4-BE49-F238E27FC236}">
                <a16:creationId xmlns:a16="http://schemas.microsoft.com/office/drawing/2014/main" id="{E70D7A3C-8AF1-421B-8D9D-3A71A47FD29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766461" y="179530"/>
            <a:ext cx="848331" cy="840378"/>
          </a:xfrm>
          <a:prstGeom prst="rect">
            <a:avLst/>
          </a:prstGeom>
        </p:spPr>
      </p:pic>
      <p:pic>
        <p:nvPicPr>
          <p:cNvPr id="36" name="Picture 35">
            <a:extLst>
              <a:ext uri="{FF2B5EF4-FFF2-40B4-BE49-F238E27FC236}">
                <a16:creationId xmlns:a16="http://schemas.microsoft.com/office/drawing/2014/main" id="{10DA46CA-35F5-4F39-99CA-6434C25062BC}"/>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50759" t="22232"/>
          <a:stretch/>
        </p:blipFill>
        <p:spPr>
          <a:xfrm>
            <a:off x="3455704" y="4651282"/>
            <a:ext cx="665737" cy="673780"/>
          </a:xfrm>
          <a:prstGeom prst="rect">
            <a:avLst/>
          </a:prstGeom>
        </p:spPr>
      </p:pic>
      <p:pic>
        <p:nvPicPr>
          <p:cNvPr id="37" name="Picture 36">
            <a:extLst>
              <a:ext uri="{FF2B5EF4-FFF2-40B4-BE49-F238E27FC236}">
                <a16:creationId xmlns:a16="http://schemas.microsoft.com/office/drawing/2014/main" id="{C362CCBB-262D-4684-8332-F823645B5DB1}"/>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008353" y="2371801"/>
            <a:ext cx="926455" cy="463228"/>
          </a:xfrm>
          <a:prstGeom prst="rect">
            <a:avLst/>
          </a:prstGeom>
        </p:spPr>
      </p:pic>
      <p:pic>
        <p:nvPicPr>
          <p:cNvPr id="38" name="Picture 37">
            <a:extLst>
              <a:ext uri="{FF2B5EF4-FFF2-40B4-BE49-F238E27FC236}">
                <a16:creationId xmlns:a16="http://schemas.microsoft.com/office/drawing/2014/main" id="{DC202A93-9420-47B4-A07C-01059CAB1F28}"/>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516052" y="1052584"/>
            <a:ext cx="1125794" cy="475936"/>
          </a:xfrm>
          <a:prstGeom prst="rect">
            <a:avLst/>
          </a:prstGeom>
        </p:spPr>
      </p:pic>
      <p:pic>
        <p:nvPicPr>
          <p:cNvPr id="39" name="Picture 38">
            <a:extLst>
              <a:ext uri="{FF2B5EF4-FFF2-40B4-BE49-F238E27FC236}">
                <a16:creationId xmlns:a16="http://schemas.microsoft.com/office/drawing/2014/main" id="{4FB428DC-7B10-424D-953E-FA2AA9FDF6EB}"/>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8904146" y="1286870"/>
            <a:ext cx="494831" cy="581086"/>
          </a:xfrm>
          <a:prstGeom prst="rect">
            <a:avLst/>
          </a:prstGeom>
        </p:spPr>
      </p:pic>
      <p:pic>
        <p:nvPicPr>
          <p:cNvPr id="41" name="Picture 40">
            <a:extLst>
              <a:ext uri="{FF2B5EF4-FFF2-40B4-BE49-F238E27FC236}">
                <a16:creationId xmlns:a16="http://schemas.microsoft.com/office/drawing/2014/main" id="{1FC61D24-10E6-451C-A004-C3828E34B0F1}"/>
              </a:ext>
            </a:extLst>
          </p:cNvPr>
          <p:cNvPicPr>
            <a:picLocks noChangeAspect="1"/>
          </p:cNvPicPr>
          <p:nvPr/>
        </p:nvPicPr>
        <p:blipFill>
          <a:blip r:embed="rId8">
            <a:grayscl/>
          </a:blip>
          <a:stretch>
            <a:fillRect/>
          </a:stretch>
        </p:blipFill>
        <p:spPr>
          <a:xfrm>
            <a:off x="3211558" y="3601216"/>
            <a:ext cx="594679" cy="731387"/>
          </a:xfrm>
          <a:prstGeom prst="rect">
            <a:avLst/>
          </a:prstGeom>
        </p:spPr>
      </p:pic>
      <p:pic>
        <p:nvPicPr>
          <p:cNvPr id="42" name="Picture 41">
            <a:extLst>
              <a:ext uri="{FF2B5EF4-FFF2-40B4-BE49-F238E27FC236}">
                <a16:creationId xmlns:a16="http://schemas.microsoft.com/office/drawing/2014/main" id="{A62ACE85-7BCF-4599-96A0-84112294C81D}"/>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a:off x="4765920" y="3439373"/>
            <a:ext cx="637271" cy="694810"/>
          </a:xfrm>
          <a:prstGeom prst="rect">
            <a:avLst/>
          </a:prstGeom>
        </p:spPr>
      </p:pic>
      <p:pic>
        <p:nvPicPr>
          <p:cNvPr id="43" name="Picture 42">
            <a:extLst>
              <a:ext uri="{FF2B5EF4-FFF2-40B4-BE49-F238E27FC236}">
                <a16:creationId xmlns:a16="http://schemas.microsoft.com/office/drawing/2014/main" id="{0DC62F40-440C-4D86-BDE1-3260A43F0B3D}"/>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5735078" y="4273505"/>
            <a:ext cx="483121" cy="835848"/>
          </a:xfrm>
          <a:prstGeom prst="rect">
            <a:avLst/>
          </a:prstGeom>
        </p:spPr>
      </p:pic>
      <p:pic>
        <p:nvPicPr>
          <p:cNvPr id="46" name="Picture 45">
            <a:extLst>
              <a:ext uri="{FF2B5EF4-FFF2-40B4-BE49-F238E27FC236}">
                <a16:creationId xmlns:a16="http://schemas.microsoft.com/office/drawing/2014/main" id="{F331522F-7995-4A3D-B354-91CCF9001B57}"/>
              </a:ext>
            </a:extLst>
          </p:cNvPr>
          <p:cNvPicPr>
            <a:picLocks noChangeAspect="1"/>
          </p:cNvPicPr>
          <p:nvPr/>
        </p:nvPicPr>
        <p:blipFill>
          <a:blip r:embed="rId11">
            <a:grayscl/>
          </a:blip>
          <a:stretch>
            <a:fillRect/>
          </a:stretch>
        </p:blipFill>
        <p:spPr>
          <a:xfrm>
            <a:off x="4012091" y="2672186"/>
            <a:ext cx="674210" cy="642372"/>
          </a:xfrm>
          <a:prstGeom prst="rect">
            <a:avLst/>
          </a:prstGeom>
        </p:spPr>
      </p:pic>
      <p:sp>
        <p:nvSpPr>
          <p:cNvPr id="3" name="Rectangle: Rounded Corners 2">
            <a:extLst>
              <a:ext uri="{FF2B5EF4-FFF2-40B4-BE49-F238E27FC236}">
                <a16:creationId xmlns:a16="http://schemas.microsoft.com/office/drawing/2014/main" id="{6223927B-3A33-4269-924F-BAD72E3353BC}"/>
              </a:ext>
            </a:extLst>
          </p:cNvPr>
          <p:cNvSpPr/>
          <p:nvPr/>
        </p:nvSpPr>
        <p:spPr>
          <a:xfrm>
            <a:off x="7620" y="7620"/>
            <a:ext cx="9874934" cy="6838950"/>
          </a:xfrm>
          <a:prstGeom prst="roundRect">
            <a:avLst>
              <a:gd name="adj" fmla="val 2070"/>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7E18450-7A47-4E2E-841B-B413166E4333}"/>
              </a:ext>
            </a:extLst>
          </p:cNvPr>
          <p:cNvSpPr txBox="1"/>
          <p:nvPr/>
        </p:nvSpPr>
        <p:spPr>
          <a:xfrm>
            <a:off x="640177" y="24423"/>
            <a:ext cx="3531223"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Choosing an Average to Use: Mean, Median &amp; Mode</a:t>
            </a:r>
          </a:p>
        </p:txBody>
      </p:sp>
      <p:sp>
        <p:nvSpPr>
          <p:cNvPr id="12" name="TextBox 11">
            <a:extLst>
              <a:ext uri="{FF2B5EF4-FFF2-40B4-BE49-F238E27FC236}">
                <a16:creationId xmlns:a16="http://schemas.microsoft.com/office/drawing/2014/main" id="{F25A42F1-035D-4220-8486-BD9E60CA5899}"/>
              </a:ext>
            </a:extLst>
          </p:cNvPr>
          <p:cNvSpPr txBox="1"/>
          <p:nvPr/>
        </p:nvSpPr>
        <p:spPr>
          <a:xfrm>
            <a:off x="300564" y="374161"/>
            <a:ext cx="421044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For each data set, which average would represent the data best?</a:t>
            </a:r>
          </a:p>
        </p:txBody>
      </p:sp>
      <p:sp>
        <p:nvSpPr>
          <p:cNvPr id="18" name="Rectangle: Rounded Corners 17">
            <a:extLst>
              <a:ext uri="{FF2B5EF4-FFF2-40B4-BE49-F238E27FC236}">
                <a16:creationId xmlns:a16="http://schemas.microsoft.com/office/drawing/2014/main" id="{1092E6D8-3E82-44E4-88A3-B07176D36D77}"/>
              </a:ext>
            </a:extLst>
          </p:cNvPr>
          <p:cNvSpPr/>
          <p:nvPr/>
        </p:nvSpPr>
        <p:spPr>
          <a:xfrm>
            <a:off x="6506308" y="169732"/>
            <a:ext cx="3200400" cy="944879"/>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MegaCorp</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Industries: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50 people earn between £20,000 &amp; £40,000,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 people earn between £40,000 &amp; £50,000,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person earns over £120,000</a:t>
            </a:r>
          </a:p>
        </p:txBody>
      </p:sp>
      <p:sp>
        <p:nvSpPr>
          <p:cNvPr id="20" name="Rectangle: Rounded Corners 19">
            <a:extLst>
              <a:ext uri="{FF2B5EF4-FFF2-40B4-BE49-F238E27FC236}">
                <a16:creationId xmlns:a16="http://schemas.microsoft.com/office/drawing/2014/main" id="{8C2E892F-92CC-4BE4-B6B6-D560A27F631F}"/>
              </a:ext>
            </a:extLst>
          </p:cNvPr>
          <p:cNvSpPr/>
          <p:nvPr/>
        </p:nvSpPr>
        <p:spPr>
          <a:xfrm>
            <a:off x="5909213" y="1487211"/>
            <a:ext cx="3093720" cy="78081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50 Year 9 students took a maths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but 5 of the students were 30 minutes late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scored very low marks!</a:t>
            </a:r>
          </a:p>
        </p:txBody>
      </p:sp>
      <p:sp>
        <p:nvSpPr>
          <p:cNvPr id="22" name="Rectangle: Rounded Corners 21">
            <a:extLst>
              <a:ext uri="{FF2B5EF4-FFF2-40B4-BE49-F238E27FC236}">
                <a16:creationId xmlns:a16="http://schemas.microsoft.com/office/drawing/2014/main" id="{AF7E0F6E-858F-49C3-9FA9-D3B32CD8E405}"/>
              </a:ext>
            </a:extLst>
          </p:cNvPr>
          <p:cNvSpPr/>
          <p:nvPr/>
        </p:nvSpPr>
        <p:spPr>
          <a:xfrm>
            <a:off x="553916" y="972568"/>
            <a:ext cx="3470617"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restaurant records the meals each customer buys.</a:t>
            </a:r>
          </a:p>
        </p:txBody>
      </p:sp>
      <p:sp>
        <p:nvSpPr>
          <p:cNvPr id="25" name="Rectangle: Rounded Corners 24">
            <a:extLst>
              <a:ext uri="{FF2B5EF4-FFF2-40B4-BE49-F238E27FC236}">
                <a16:creationId xmlns:a16="http://schemas.microsoft.com/office/drawing/2014/main" id="{1ED73B46-7996-4AF1-B73A-EBE5E4AE45E7}"/>
              </a:ext>
            </a:extLst>
          </p:cNvPr>
          <p:cNvSpPr/>
          <p:nvPr/>
        </p:nvSpPr>
        <p:spPr>
          <a:xfrm>
            <a:off x="5163625" y="3622931"/>
            <a:ext cx="3931920"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clothes shop records how much each customer spends.</a:t>
            </a:r>
          </a:p>
        </p:txBody>
      </p:sp>
      <p:sp>
        <p:nvSpPr>
          <p:cNvPr id="26" name="Rectangle: Rounded Corners 25">
            <a:extLst>
              <a:ext uri="{FF2B5EF4-FFF2-40B4-BE49-F238E27FC236}">
                <a16:creationId xmlns:a16="http://schemas.microsoft.com/office/drawing/2014/main" id="{C1A4CD43-F703-41CF-A0B6-8452D4BBDF57}"/>
              </a:ext>
            </a:extLst>
          </p:cNvPr>
          <p:cNvSpPr/>
          <p:nvPr/>
        </p:nvSpPr>
        <p:spPr>
          <a:xfrm>
            <a:off x="812996" y="3708342"/>
            <a:ext cx="2466536" cy="78081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 friends took a science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person got more than double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score of the next best person!</a:t>
            </a:r>
          </a:p>
        </p:txBody>
      </p:sp>
      <p:grpSp>
        <p:nvGrpSpPr>
          <p:cNvPr id="50" name="Group 49">
            <a:extLst>
              <a:ext uri="{FF2B5EF4-FFF2-40B4-BE49-F238E27FC236}">
                <a16:creationId xmlns:a16="http://schemas.microsoft.com/office/drawing/2014/main" id="{D3B7278F-A5E5-41F4-9A5A-6E7D0E35EE94}"/>
              </a:ext>
            </a:extLst>
          </p:cNvPr>
          <p:cNvGrpSpPr/>
          <p:nvPr/>
        </p:nvGrpSpPr>
        <p:grpSpPr>
          <a:xfrm>
            <a:off x="4204188" y="5310554"/>
            <a:ext cx="2912500" cy="641472"/>
            <a:chOff x="4415204" y="6013938"/>
            <a:chExt cx="2912500" cy="641472"/>
          </a:xfrm>
        </p:grpSpPr>
        <p:pic>
          <p:nvPicPr>
            <p:cNvPr id="40" name="Picture 39">
              <a:extLst>
                <a:ext uri="{FF2B5EF4-FFF2-40B4-BE49-F238E27FC236}">
                  <a16:creationId xmlns:a16="http://schemas.microsoft.com/office/drawing/2014/main" id="{D27C125E-A76C-4F16-8C79-C5C197E65FF3}"/>
                </a:ext>
              </a:extLst>
            </p:cNvPr>
            <p:cNvPicPr>
              <a:picLocks noChangeAspect="1"/>
            </p:cNvPicPr>
            <p:nvPr/>
          </p:nvPicPr>
          <p:blipFill>
            <a:blip r:embed="rId12">
              <a:grayscl/>
            </a:blip>
            <a:stretch>
              <a:fillRect/>
            </a:stretch>
          </p:blipFill>
          <p:spPr>
            <a:xfrm>
              <a:off x="4415204" y="6013938"/>
              <a:ext cx="1194803" cy="641472"/>
            </a:xfrm>
            <a:prstGeom prst="rect">
              <a:avLst/>
            </a:prstGeom>
          </p:spPr>
        </p:pic>
        <p:sp>
          <p:nvSpPr>
            <p:cNvPr id="27" name="Rectangle: Rounded Corners 26">
              <a:extLst>
                <a:ext uri="{FF2B5EF4-FFF2-40B4-BE49-F238E27FC236}">
                  <a16:creationId xmlns:a16="http://schemas.microsoft.com/office/drawing/2014/main" id="{4016B755-D859-4A1A-8982-152446A259FC}"/>
                </a:ext>
              </a:extLst>
            </p:cNvPr>
            <p:cNvSpPr/>
            <p:nvPr/>
          </p:nvSpPr>
          <p:spPr>
            <a:xfrm>
              <a:off x="5326184" y="6109034"/>
              <a:ext cx="2001520"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Jen records the eye-colour of everyone in her class.</a:t>
              </a:r>
            </a:p>
          </p:txBody>
        </p:sp>
      </p:grpSp>
      <p:sp>
        <p:nvSpPr>
          <p:cNvPr id="28" name="Rectangle: Rounded Corners 27">
            <a:extLst>
              <a:ext uri="{FF2B5EF4-FFF2-40B4-BE49-F238E27FC236}">
                <a16:creationId xmlns:a16="http://schemas.microsoft.com/office/drawing/2014/main" id="{A1A12E0D-31EB-46E1-8F23-BE7C180D7E3F}"/>
              </a:ext>
            </a:extLst>
          </p:cNvPr>
          <p:cNvSpPr/>
          <p:nvPr/>
        </p:nvSpPr>
        <p:spPr>
          <a:xfrm>
            <a:off x="6105236" y="4441228"/>
            <a:ext cx="3574473"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a 5 km race most of the runners finished in around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18 minutes. Dale finished with a time of 12:56</a:t>
            </a:r>
          </a:p>
        </p:txBody>
      </p:sp>
      <p:pic>
        <p:nvPicPr>
          <p:cNvPr id="44" name="Picture 43">
            <a:extLst>
              <a:ext uri="{FF2B5EF4-FFF2-40B4-BE49-F238E27FC236}">
                <a16:creationId xmlns:a16="http://schemas.microsoft.com/office/drawing/2014/main" id="{D117CA70-62C6-495E-9D2B-DA29EE3477C4}"/>
              </a:ext>
            </a:extLst>
          </p:cNvPr>
          <p:cNvPicPr>
            <a:picLocks noChangeAspect="1"/>
          </p:cNvPicPr>
          <p:nvPr/>
        </p:nvPicPr>
        <p:blipFill>
          <a:blip r:embed="rId13">
            <a:clrChange>
              <a:clrFrom>
                <a:srgbClr val="FFFFFF"/>
              </a:clrFrom>
              <a:clrTo>
                <a:srgbClr val="FFFFFF">
                  <a:alpha val="0"/>
                </a:srgbClr>
              </a:clrTo>
            </a:clrChange>
            <a:grayscl/>
          </a:blip>
          <a:stretch>
            <a:fillRect/>
          </a:stretch>
        </p:blipFill>
        <p:spPr>
          <a:xfrm>
            <a:off x="246965" y="5723792"/>
            <a:ext cx="1441277" cy="696956"/>
          </a:xfrm>
          <a:prstGeom prst="rect">
            <a:avLst/>
          </a:prstGeom>
        </p:spPr>
      </p:pic>
      <p:sp>
        <p:nvSpPr>
          <p:cNvPr id="29" name="Rectangle: Rounded Corners 28">
            <a:extLst>
              <a:ext uri="{FF2B5EF4-FFF2-40B4-BE49-F238E27FC236}">
                <a16:creationId xmlns:a16="http://schemas.microsoft.com/office/drawing/2014/main" id="{38E12E4A-B050-478C-AE15-D4A2DAEE0366}"/>
              </a:ext>
            </a:extLst>
          </p:cNvPr>
          <p:cNvSpPr/>
          <p:nvPr/>
        </p:nvSpPr>
        <p:spPr>
          <a:xfrm>
            <a:off x="1303799" y="6035334"/>
            <a:ext cx="2635155"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Over one month, nearly half of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people who took a driving test failed!</a:t>
            </a:r>
          </a:p>
        </p:txBody>
      </p:sp>
      <p:sp>
        <p:nvSpPr>
          <p:cNvPr id="30" name="Rectangle: Rounded Corners 29">
            <a:extLst>
              <a:ext uri="{FF2B5EF4-FFF2-40B4-BE49-F238E27FC236}">
                <a16:creationId xmlns:a16="http://schemas.microsoft.com/office/drawing/2014/main" id="{9C5924FC-A2FE-498E-AA11-C38D2AB24A11}"/>
              </a:ext>
            </a:extLst>
          </p:cNvPr>
          <p:cNvSpPr/>
          <p:nvPr/>
        </p:nvSpPr>
        <p:spPr>
          <a:xfrm>
            <a:off x="5697416" y="2640861"/>
            <a:ext cx="3440528"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group of friends compared their lunch purchases.</a:t>
            </a:r>
          </a:p>
        </p:txBody>
      </p:sp>
      <p:pic>
        <p:nvPicPr>
          <p:cNvPr id="32" name="Graphic 31">
            <a:extLst>
              <a:ext uri="{FF2B5EF4-FFF2-40B4-BE49-F238E27FC236}">
                <a16:creationId xmlns:a16="http://schemas.microsoft.com/office/drawing/2014/main" id="{2A57C724-23DD-4D26-B69E-B3CB2140E6D8}"/>
              </a:ext>
            </a:extLst>
          </p:cNvPr>
          <p:cNvPicPr>
            <a:picLocks noChangeAspect="1"/>
          </p:cNvPicPr>
          <p:nvPr/>
        </p:nvPicPr>
        <p:blipFill>
          <a:blip r:embed="rId14">
            <a:graysc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34241" y="5741377"/>
            <a:ext cx="483294" cy="967154"/>
          </a:xfrm>
          <a:prstGeom prst="rect">
            <a:avLst/>
          </a:prstGeom>
        </p:spPr>
      </p:pic>
      <p:sp>
        <p:nvSpPr>
          <p:cNvPr id="31" name="Rectangle: Rounded Corners 30">
            <a:extLst>
              <a:ext uri="{FF2B5EF4-FFF2-40B4-BE49-F238E27FC236}">
                <a16:creationId xmlns:a16="http://schemas.microsoft.com/office/drawing/2014/main" id="{C59DD7A4-6020-4213-85E7-B191866DBC8A}"/>
              </a:ext>
            </a:extLst>
          </p:cNvPr>
          <p:cNvSpPr/>
          <p:nvPr/>
        </p:nvSpPr>
        <p:spPr>
          <a:xfrm>
            <a:off x="6781409" y="6085391"/>
            <a:ext cx="2582398"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Dr Greene recorded the daily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temperature in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Ozburg</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for 6 months.</a:t>
            </a:r>
          </a:p>
        </p:txBody>
      </p:sp>
      <p:sp>
        <p:nvSpPr>
          <p:cNvPr id="33" name="Rectangle: Rounded Corners 32">
            <a:extLst>
              <a:ext uri="{FF2B5EF4-FFF2-40B4-BE49-F238E27FC236}">
                <a16:creationId xmlns:a16="http://schemas.microsoft.com/office/drawing/2014/main" id="{2A51AF4D-C2EA-47CF-90F1-D4356AC649FE}"/>
              </a:ext>
            </a:extLst>
          </p:cNvPr>
          <p:cNvSpPr/>
          <p:nvPr/>
        </p:nvSpPr>
        <p:spPr>
          <a:xfrm>
            <a:off x="686778" y="1884723"/>
            <a:ext cx="3392854"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zoo recorded the weight of each of its penguins.</a:t>
            </a:r>
          </a:p>
        </p:txBody>
      </p:sp>
      <p:sp>
        <p:nvSpPr>
          <p:cNvPr id="35" name="Rectangle: Rounded Corners 34">
            <a:extLst>
              <a:ext uri="{FF2B5EF4-FFF2-40B4-BE49-F238E27FC236}">
                <a16:creationId xmlns:a16="http://schemas.microsoft.com/office/drawing/2014/main" id="{9328A5B1-869E-4D75-A9FB-E115605C9168}"/>
              </a:ext>
            </a:extLst>
          </p:cNvPr>
          <p:cNvSpPr/>
          <p:nvPr/>
        </p:nvSpPr>
        <p:spPr>
          <a:xfrm>
            <a:off x="1630679" y="4833757"/>
            <a:ext cx="1938997" cy="518400"/>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see if a dice was fair,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Mae rolled it 200 times!</a:t>
            </a:r>
          </a:p>
        </p:txBody>
      </p:sp>
      <p:sp>
        <p:nvSpPr>
          <p:cNvPr id="45" name="Rectangle: Rounded Corners 44">
            <a:extLst>
              <a:ext uri="{FF2B5EF4-FFF2-40B4-BE49-F238E27FC236}">
                <a16:creationId xmlns:a16="http://schemas.microsoft.com/office/drawing/2014/main" id="{A8B96233-DE1B-4961-B036-D2CF4CCB1AF3}"/>
              </a:ext>
            </a:extLst>
          </p:cNvPr>
          <p:cNvSpPr/>
          <p:nvPr/>
        </p:nvSpPr>
        <p:spPr>
          <a:xfrm>
            <a:off x="685800" y="2843083"/>
            <a:ext cx="3458112" cy="343934"/>
          </a:xfrm>
          <a:prstGeom prst="round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Hugh asked 50 students about their travel to school.</a:t>
            </a:r>
          </a:p>
        </p:txBody>
      </p:sp>
      <p:sp>
        <p:nvSpPr>
          <p:cNvPr id="51" name="TextBox 50">
            <a:extLst>
              <a:ext uri="{FF2B5EF4-FFF2-40B4-BE49-F238E27FC236}">
                <a16:creationId xmlns:a16="http://schemas.microsoft.com/office/drawing/2014/main" id="{2FA22665-4106-4156-BAEE-739F7F9FD288}"/>
              </a:ext>
            </a:extLst>
          </p:cNvPr>
          <p:cNvSpPr txBox="1"/>
          <p:nvPr/>
        </p:nvSpPr>
        <p:spPr>
          <a:xfrm>
            <a:off x="61889" y="64992"/>
            <a:ext cx="5680274" cy="523220"/>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These answers are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definitive!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Choosing an average depends on the exact data &amp; what we want to analyse.</a:t>
            </a:r>
          </a:p>
        </p:txBody>
      </p:sp>
      <p:sp>
        <p:nvSpPr>
          <p:cNvPr id="52" name="TextBox 51">
            <a:extLst>
              <a:ext uri="{FF2B5EF4-FFF2-40B4-BE49-F238E27FC236}">
                <a16:creationId xmlns:a16="http://schemas.microsoft.com/office/drawing/2014/main" id="{E92A47CB-C6C8-4868-9560-B54CB8BA2CFF}"/>
              </a:ext>
            </a:extLst>
          </p:cNvPr>
          <p:cNvSpPr txBox="1"/>
          <p:nvPr/>
        </p:nvSpPr>
        <p:spPr>
          <a:xfrm>
            <a:off x="3085537" y="1258364"/>
            <a:ext cx="678392"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Mode</a:t>
            </a:r>
          </a:p>
        </p:txBody>
      </p:sp>
      <p:sp>
        <p:nvSpPr>
          <p:cNvPr id="53" name="TextBox 52">
            <a:extLst>
              <a:ext uri="{FF2B5EF4-FFF2-40B4-BE49-F238E27FC236}">
                <a16:creationId xmlns:a16="http://schemas.microsoft.com/office/drawing/2014/main" id="{B072375D-9F2C-4AFA-9704-1770CD00FDA1}"/>
              </a:ext>
            </a:extLst>
          </p:cNvPr>
          <p:cNvSpPr txBox="1"/>
          <p:nvPr/>
        </p:nvSpPr>
        <p:spPr>
          <a:xfrm>
            <a:off x="5823391" y="842018"/>
            <a:ext cx="821059"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Median</a:t>
            </a:r>
          </a:p>
        </p:txBody>
      </p:sp>
      <p:sp>
        <p:nvSpPr>
          <p:cNvPr id="54" name="TextBox 53">
            <a:extLst>
              <a:ext uri="{FF2B5EF4-FFF2-40B4-BE49-F238E27FC236}">
                <a16:creationId xmlns:a16="http://schemas.microsoft.com/office/drawing/2014/main" id="{D45E5295-44F2-41C3-8BE8-62D04DF5541F}"/>
              </a:ext>
            </a:extLst>
          </p:cNvPr>
          <p:cNvSpPr txBox="1"/>
          <p:nvPr/>
        </p:nvSpPr>
        <p:spPr>
          <a:xfrm>
            <a:off x="5355931" y="1383895"/>
            <a:ext cx="821059"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Median</a:t>
            </a:r>
          </a:p>
        </p:txBody>
      </p:sp>
      <p:sp>
        <p:nvSpPr>
          <p:cNvPr id="55" name="TextBox 54">
            <a:extLst>
              <a:ext uri="{FF2B5EF4-FFF2-40B4-BE49-F238E27FC236}">
                <a16:creationId xmlns:a16="http://schemas.microsoft.com/office/drawing/2014/main" id="{B1DEFF78-984B-4920-90C5-AB59D71D9E44}"/>
              </a:ext>
            </a:extLst>
          </p:cNvPr>
          <p:cNvSpPr txBox="1"/>
          <p:nvPr/>
        </p:nvSpPr>
        <p:spPr>
          <a:xfrm>
            <a:off x="859738" y="1604307"/>
            <a:ext cx="667170"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Mean</a:t>
            </a:r>
          </a:p>
        </p:txBody>
      </p:sp>
      <p:sp>
        <p:nvSpPr>
          <p:cNvPr id="56" name="TextBox 55">
            <a:extLst>
              <a:ext uri="{FF2B5EF4-FFF2-40B4-BE49-F238E27FC236}">
                <a16:creationId xmlns:a16="http://schemas.microsoft.com/office/drawing/2014/main" id="{D05DF9A0-D2EC-4C18-92D6-C3EC1A69654E}"/>
              </a:ext>
            </a:extLst>
          </p:cNvPr>
          <p:cNvSpPr txBox="1"/>
          <p:nvPr/>
        </p:nvSpPr>
        <p:spPr>
          <a:xfrm>
            <a:off x="2780965" y="2353507"/>
            <a:ext cx="1482778" cy="584775"/>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Distance: Mean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Method: Mode</a:t>
            </a:r>
          </a:p>
        </p:txBody>
      </p:sp>
      <p:sp>
        <p:nvSpPr>
          <p:cNvPr id="57" name="TextBox 56">
            <a:extLst>
              <a:ext uri="{FF2B5EF4-FFF2-40B4-BE49-F238E27FC236}">
                <a16:creationId xmlns:a16="http://schemas.microsoft.com/office/drawing/2014/main" id="{F471293F-09FD-443F-9E0B-986708FF881B}"/>
              </a:ext>
            </a:extLst>
          </p:cNvPr>
          <p:cNvSpPr txBox="1"/>
          <p:nvPr/>
        </p:nvSpPr>
        <p:spPr>
          <a:xfrm>
            <a:off x="7271294" y="2932725"/>
            <a:ext cx="1952137" cy="584775"/>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Most popular: Mode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Amount spent: Mean</a:t>
            </a:r>
          </a:p>
        </p:txBody>
      </p:sp>
      <p:sp>
        <p:nvSpPr>
          <p:cNvPr id="58" name="TextBox 57">
            <a:extLst>
              <a:ext uri="{FF2B5EF4-FFF2-40B4-BE49-F238E27FC236}">
                <a16:creationId xmlns:a16="http://schemas.microsoft.com/office/drawing/2014/main" id="{F7F54759-C688-4201-8DA1-C0AAAFBB7BA4}"/>
              </a:ext>
            </a:extLst>
          </p:cNvPr>
          <p:cNvSpPr txBox="1"/>
          <p:nvPr/>
        </p:nvSpPr>
        <p:spPr>
          <a:xfrm>
            <a:off x="8144560" y="4919784"/>
            <a:ext cx="821059"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Median</a:t>
            </a:r>
          </a:p>
        </p:txBody>
      </p:sp>
      <p:sp>
        <p:nvSpPr>
          <p:cNvPr id="59" name="TextBox 58">
            <a:extLst>
              <a:ext uri="{FF2B5EF4-FFF2-40B4-BE49-F238E27FC236}">
                <a16:creationId xmlns:a16="http://schemas.microsoft.com/office/drawing/2014/main" id="{2A63C71F-B587-4C7C-916F-F1E88A3EB499}"/>
              </a:ext>
            </a:extLst>
          </p:cNvPr>
          <p:cNvSpPr txBox="1"/>
          <p:nvPr/>
        </p:nvSpPr>
        <p:spPr>
          <a:xfrm>
            <a:off x="5226510" y="5904523"/>
            <a:ext cx="678391"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Mode</a:t>
            </a:r>
          </a:p>
        </p:txBody>
      </p:sp>
      <p:sp>
        <p:nvSpPr>
          <p:cNvPr id="60" name="TextBox 59">
            <a:extLst>
              <a:ext uri="{FF2B5EF4-FFF2-40B4-BE49-F238E27FC236}">
                <a16:creationId xmlns:a16="http://schemas.microsoft.com/office/drawing/2014/main" id="{46E025DC-29F4-49AD-9790-B8B5DF1C5D06}"/>
              </a:ext>
            </a:extLst>
          </p:cNvPr>
          <p:cNvSpPr txBox="1"/>
          <p:nvPr/>
        </p:nvSpPr>
        <p:spPr>
          <a:xfrm>
            <a:off x="8325680" y="5807364"/>
            <a:ext cx="667170"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Mean</a:t>
            </a:r>
          </a:p>
        </p:txBody>
      </p:sp>
      <p:sp>
        <p:nvSpPr>
          <p:cNvPr id="61" name="TextBox 60">
            <a:extLst>
              <a:ext uri="{FF2B5EF4-FFF2-40B4-BE49-F238E27FC236}">
                <a16:creationId xmlns:a16="http://schemas.microsoft.com/office/drawing/2014/main" id="{954DC7D3-C12B-431D-809C-B057D69DE384}"/>
              </a:ext>
            </a:extLst>
          </p:cNvPr>
          <p:cNvSpPr txBox="1"/>
          <p:nvPr/>
        </p:nvSpPr>
        <p:spPr>
          <a:xfrm>
            <a:off x="2360220" y="5746261"/>
            <a:ext cx="678391"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Mode</a:t>
            </a:r>
          </a:p>
        </p:txBody>
      </p:sp>
      <p:sp>
        <p:nvSpPr>
          <p:cNvPr id="62" name="TextBox 61">
            <a:extLst>
              <a:ext uri="{FF2B5EF4-FFF2-40B4-BE49-F238E27FC236}">
                <a16:creationId xmlns:a16="http://schemas.microsoft.com/office/drawing/2014/main" id="{A2837B5C-A365-44E1-A002-53BC6B2E9567}"/>
              </a:ext>
            </a:extLst>
          </p:cNvPr>
          <p:cNvSpPr txBox="1"/>
          <p:nvPr/>
        </p:nvSpPr>
        <p:spPr>
          <a:xfrm>
            <a:off x="1050165" y="4858238"/>
            <a:ext cx="678391"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Mode</a:t>
            </a:r>
          </a:p>
        </p:txBody>
      </p:sp>
      <p:sp>
        <p:nvSpPr>
          <p:cNvPr id="64" name="TextBox 63">
            <a:extLst>
              <a:ext uri="{FF2B5EF4-FFF2-40B4-BE49-F238E27FC236}">
                <a16:creationId xmlns:a16="http://schemas.microsoft.com/office/drawing/2014/main" id="{BD3D4C0A-FF2E-4C3F-8C00-D1FFBFC1CB04}"/>
              </a:ext>
            </a:extLst>
          </p:cNvPr>
          <p:cNvSpPr txBox="1"/>
          <p:nvPr/>
        </p:nvSpPr>
        <p:spPr>
          <a:xfrm>
            <a:off x="454222" y="3445608"/>
            <a:ext cx="821059"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Median</a:t>
            </a:r>
          </a:p>
        </p:txBody>
      </p:sp>
      <p:sp>
        <p:nvSpPr>
          <p:cNvPr id="65" name="TextBox 64">
            <a:extLst>
              <a:ext uri="{FF2B5EF4-FFF2-40B4-BE49-F238E27FC236}">
                <a16:creationId xmlns:a16="http://schemas.microsoft.com/office/drawing/2014/main" id="{6F360B43-FD40-404D-B70F-42D3DB0D756F}"/>
              </a:ext>
            </a:extLst>
          </p:cNvPr>
          <p:cNvSpPr txBox="1"/>
          <p:nvPr/>
        </p:nvSpPr>
        <p:spPr>
          <a:xfrm>
            <a:off x="5134784" y="3927142"/>
            <a:ext cx="667169" cy="338554"/>
          </a:xfrm>
          <a:prstGeom prst="rect">
            <a:avLst/>
          </a:prstGeom>
          <a:solidFill>
            <a:schemeClr val="bg1"/>
          </a:solidFill>
          <a:ln w="28575">
            <a:solidFill>
              <a:srgbClr val="0070C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Mean</a:t>
            </a:r>
          </a:p>
        </p:txBody>
      </p:sp>
    </p:spTree>
    <p:extLst>
      <p:ext uri="{BB962C8B-B14F-4D97-AF65-F5344CB8AC3E}">
        <p14:creationId xmlns:p14="http://schemas.microsoft.com/office/powerpoint/2010/main" val="3433551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223927B-3A33-4269-924F-BAD72E3353BC}"/>
              </a:ext>
            </a:extLst>
          </p:cNvPr>
          <p:cNvSpPr/>
          <p:nvPr/>
        </p:nvSpPr>
        <p:spPr>
          <a:xfrm>
            <a:off x="7620" y="7619"/>
            <a:ext cx="9874934" cy="4889695"/>
          </a:xfrm>
          <a:prstGeom prst="roundRect">
            <a:avLst>
              <a:gd name="adj" fmla="val 106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4" name="TextBox 3">
            <a:extLst>
              <a:ext uri="{FF2B5EF4-FFF2-40B4-BE49-F238E27FC236}">
                <a16:creationId xmlns:a16="http://schemas.microsoft.com/office/drawing/2014/main" id="{07E18450-7A47-4E2E-841B-B413166E4333}"/>
              </a:ext>
            </a:extLst>
          </p:cNvPr>
          <p:cNvSpPr txBox="1"/>
          <p:nvPr/>
        </p:nvSpPr>
        <p:spPr>
          <a:xfrm>
            <a:off x="50198" y="-21297"/>
            <a:ext cx="2293385" cy="307777"/>
          </a:xfrm>
          <a:prstGeom prst="rect">
            <a:avLst/>
          </a:prstGeom>
          <a:noFill/>
        </p:spPr>
        <p:txBody>
          <a:bodyPr wrap="none" rtlCol="0">
            <a:spAutoFit/>
          </a:bodyPr>
          <a:lstStyle/>
          <a:p>
            <a:pPr algn="ctr"/>
            <a:r>
              <a:rPr lang="en-GB" sz="1400" b="1" dirty="0"/>
              <a:t>Choosing an Average to Use</a:t>
            </a:r>
          </a:p>
        </p:txBody>
      </p:sp>
      <p:graphicFrame>
        <p:nvGraphicFramePr>
          <p:cNvPr id="5" name="Table 5">
            <a:extLst>
              <a:ext uri="{FF2B5EF4-FFF2-40B4-BE49-F238E27FC236}">
                <a16:creationId xmlns:a16="http://schemas.microsoft.com/office/drawing/2014/main" id="{47148116-68B5-43EF-9B20-F78218403B2D}"/>
              </a:ext>
            </a:extLst>
          </p:cNvPr>
          <p:cNvGraphicFramePr>
            <a:graphicFrameLocks noGrp="1"/>
          </p:cNvGraphicFramePr>
          <p:nvPr/>
        </p:nvGraphicFramePr>
        <p:xfrm>
          <a:off x="60960" y="276336"/>
          <a:ext cx="9763760" cy="4568227"/>
        </p:xfrm>
        <a:graphic>
          <a:graphicData uri="http://schemas.openxmlformats.org/drawingml/2006/table">
            <a:tbl>
              <a:tblPr firstRow="1" bandRow="1">
                <a:tableStyleId>{5C22544A-7EE6-4342-B048-85BDC9FD1C3A}</a:tableStyleId>
              </a:tblPr>
              <a:tblGrid>
                <a:gridCol w="1194674">
                  <a:extLst>
                    <a:ext uri="{9D8B030D-6E8A-4147-A177-3AD203B41FA5}">
                      <a16:colId xmlns:a16="http://schemas.microsoft.com/office/drawing/2014/main" val="1933461801"/>
                    </a:ext>
                  </a:extLst>
                </a:gridCol>
                <a:gridCol w="2856362">
                  <a:extLst>
                    <a:ext uri="{9D8B030D-6E8A-4147-A177-3AD203B41FA5}">
                      <a16:colId xmlns:a16="http://schemas.microsoft.com/office/drawing/2014/main" val="284576673"/>
                    </a:ext>
                  </a:extLst>
                </a:gridCol>
                <a:gridCol w="2856362">
                  <a:extLst>
                    <a:ext uri="{9D8B030D-6E8A-4147-A177-3AD203B41FA5}">
                      <a16:colId xmlns:a16="http://schemas.microsoft.com/office/drawing/2014/main" val="2361824800"/>
                    </a:ext>
                  </a:extLst>
                </a:gridCol>
                <a:gridCol w="2856362">
                  <a:extLst>
                    <a:ext uri="{9D8B030D-6E8A-4147-A177-3AD203B41FA5}">
                      <a16:colId xmlns:a16="http://schemas.microsoft.com/office/drawing/2014/main" val="1835722851"/>
                    </a:ext>
                  </a:extLst>
                </a:gridCol>
              </a:tblGrid>
              <a:tr h="326927">
                <a:tc>
                  <a:txBody>
                    <a:bodyPr/>
                    <a:lstStyle/>
                    <a:p>
                      <a:pPr algn="ctr"/>
                      <a:endParaRPr lang="en-GB" sz="1400" b="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GB" sz="1400" b="1" dirty="0">
                          <a:solidFill>
                            <a:sysClr val="windowText" lastClr="000000"/>
                          </a:solidFill>
                        </a:rPr>
                        <a:t>Average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1400" b="1" dirty="0">
                        <a:solidFill>
                          <a:sysClr val="windowText" lastClr="00000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1400" b="1" dirty="0">
                        <a:solidFill>
                          <a:sysClr val="windowText" lastClr="00000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31575484"/>
                  </a:ext>
                </a:extLst>
              </a:tr>
              <a:tr h="326927">
                <a:tc>
                  <a:txBody>
                    <a:bodyPr/>
                    <a:lstStyle/>
                    <a:p>
                      <a:pPr algn="ctr"/>
                      <a:endParaRPr lang="en-GB" sz="1400" b="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b="1" dirty="0">
                          <a:solidFill>
                            <a:sysClr val="windowText" lastClr="000000"/>
                          </a:solidFill>
                        </a:rPr>
                        <a:t>Mean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ysClr val="windowText" lastClr="000000"/>
                          </a:solidFill>
                        </a:rPr>
                        <a:t>Median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ysClr val="windowText" lastClr="000000"/>
                          </a:solidFill>
                        </a:rPr>
                        <a:t>Mode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24426118"/>
                  </a:ext>
                </a:extLst>
              </a:tr>
              <a:tr h="1304791">
                <a:tc>
                  <a:txBody>
                    <a:bodyPr/>
                    <a:lstStyle/>
                    <a:p>
                      <a:pPr algn="ctr"/>
                      <a:r>
                        <a:rPr lang="en-GB" sz="1400" b="1" dirty="0">
                          <a:solidFill>
                            <a:sysClr val="windowText" lastClr="000000"/>
                          </a:solidFill>
                        </a:rPr>
                        <a:t>Advantages</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8116232"/>
                  </a:ext>
                </a:extLst>
              </a:tr>
              <a:tr h="1304791">
                <a:tc>
                  <a:txBody>
                    <a:bodyPr/>
                    <a:lstStyle/>
                    <a:p>
                      <a:pPr algn="ctr"/>
                      <a:r>
                        <a:rPr lang="en-GB" sz="1400" b="1" dirty="0">
                          <a:solidFill>
                            <a:sysClr val="windowText" lastClr="000000"/>
                          </a:solidFill>
                        </a:rPr>
                        <a:t>Disadvantages</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804890"/>
                  </a:ext>
                </a:extLst>
              </a:tr>
              <a:tr h="1304791">
                <a:tc>
                  <a:txBody>
                    <a:bodyPr/>
                    <a:lstStyle/>
                    <a:p>
                      <a:pPr algn="ctr"/>
                      <a:r>
                        <a:rPr lang="en-GB" sz="1400" b="1" dirty="0">
                          <a:solidFill>
                            <a:sysClr val="windowText" lastClr="000000"/>
                          </a:solidFill>
                        </a:rPr>
                        <a:t>Used for</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1950978"/>
                  </a:ext>
                </a:extLst>
              </a:tr>
            </a:tbl>
          </a:graphicData>
        </a:graphic>
      </p:graphicFrame>
      <p:sp>
        <p:nvSpPr>
          <p:cNvPr id="6" name="Rectangle: Rounded Corners 5">
            <a:extLst>
              <a:ext uri="{FF2B5EF4-FFF2-40B4-BE49-F238E27FC236}">
                <a16:creationId xmlns:a16="http://schemas.microsoft.com/office/drawing/2014/main" id="{CA59B7F4-7CDE-4CBA-9E64-6912C5675646}"/>
              </a:ext>
            </a:extLst>
          </p:cNvPr>
          <p:cNvSpPr/>
          <p:nvPr/>
        </p:nvSpPr>
        <p:spPr>
          <a:xfrm>
            <a:off x="7149397" y="5029883"/>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Easy to find.</a:t>
            </a:r>
          </a:p>
        </p:txBody>
      </p:sp>
      <p:sp>
        <p:nvSpPr>
          <p:cNvPr id="7" name="Rectangle: Rounded Corners 6">
            <a:extLst>
              <a:ext uri="{FF2B5EF4-FFF2-40B4-BE49-F238E27FC236}">
                <a16:creationId xmlns:a16="http://schemas.microsoft.com/office/drawing/2014/main" id="{0A99FE62-B0BC-47CF-9070-5643F726AA67}"/>
              </a:ext>
            </a:extLst>
          </p:cNvPr>
          <p:cNvSpPr/>
          <p:nvPr/>
        </p:nvSpPr>
        <p:spPr>
          <a:xfrm>
            <a:off x="1759242" y="5611919"/>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Not affected by outliers.</a:t>
            </a:r>
          </a:p>
        </p:txBody>
      </p:sp>
      <p:sp>
        <p:nvSpPr>
          <p:cNvPr id="8" name="Rectangle: Rounded Corners 7">
            <a:extLst>
              <a:ext uri="{FF2B5EF4-FFF2-40B4-BE49-F238E27FC236}">
                <a16:creationId xmlns:a16="http://schemas.microsoft.com/office/drawing/2014/main" id="{6521D0E7-FA9C-4D7C-87A2-BBEF91FB05FD}"/>
              </a:ext>
            </a:extLst>
          </p:cNvPr>
          <p:cNvSpPr/>
          <p:nvPr/>
        </p:nvSpPr>
        <p:spPr>
          <a:xfrm>
            <a:off x="4456526" y="6484971"/>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Can average non-numerical data</a:t>
            </a:r>
          </a:p>
        </p:txBody>
      </p:sp>
      <p:sp>
        <p:nvSpPr>
          <p:cNvPr id="9" name="Rectangle: Rounded Corners 8">
            <a:extLst>
              <a:ext uri="{FF2B5EF4-FFF2-40B4-BE49-F238E27FC236}">
                <a16:creationId xmlns:a16="http://schemas.microsoft.com/office/drawing/2014/main" id="{D8B1CC6F-74E8-45A3-927A-A93EA00FD207}"/>
              </a:ext>
            </a:extLst>
          </p:cNvPr>
          <p:cNvSpPr/>
          <p:nvPr/>
        </p:nvSpPr>
        <p:spPr>
          <a:xfrm>
            <a:off x="1759242" y="5902937"/>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Does not use every piece of data.</a:t>
            </a:r>
          </a:p>
        </p:txBody>
      </p:sp>
      <p:sp>
        <p:nvSpPr>
          <p:cNvPr id="10" name="Rectangle: Rounded Corners 9">
            <a:extLst>
              <a:ext uri="{FF2B5EF4-FFF2-40B4-BE49-F238E27FC236}">
                <a16:creationId xmlns:a16="http://schemas.microsoft.com/office/drawing/2014/main" id="{EAA58837-8AF6-44ED-80EF-A66EC8D05BEE}"/>
              </a:ext>
            </a:extLst>
          </p:cNvPr>
          <p:cNvSpPr/>
          <p:nvPr/>
        </p:nvSpPr>
        <p:spPr>
          <a:xfrm>
            <a:off x="4456526" y="5029883"/>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May not exist.</a:t>
            </a:r>
          </a:p>
        </p:txBody>
      </p:sp>
      <p:sp>
        <p:nvSpPr>
          <p:cNvPr id="11" name="Rectangle: Rounded Corners 10">
            <a:extLst>
              <a:ext uri="{FF2B5EF4-FFF2-40B4-BE49-F238E27FC236}">
                <a16:creationId xmlns:a16="http://schemas.microsoft.com/office/drawing/2014/main" id="{96FB76EA-DF93-4FAE-9719-95BD98F31275}"/>
              </a:ext>
            </a:extLst>
          </p:cNvPr>
          <p:cNvSpPr/>
          <p:nvPr/>
        </p:nvSpPr>
        <p:spPr>
          <a:xfrm>
            <a:off x="7149397" y="5611919"/>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Non-numerical data.</a:t>
            </a:r>
          </a:p>
        </p:txBody>
      </p:sp>
      <p:sp>
        <p:nvSpPr>
          <p:cNvPr id="12" name="Rectangle: Rounded Corners 11">
            <a:extLst>
              <a:ext uri="{FF2B5EF4-FFF2-40B4-BE49-F238E27FC236}">
                <a16:creationId xmlns:a16="http://schemas.microsoft.com/office/drawing/2014/main" id="{E995B28C-6660-4238-9B07-ABD2434CCF53}"/>
              </a:ext>
            </a:extLst>
          </p:cNvPr>
          <p:cNvSpPr/>
          <p:nvPr/>
        </p:nvSpPr>
        <p:spPr>
          <a:xfrm>
            <a:off x="1759242" y="5320901"/>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Finding the most likely value.</a:t>
            </a:r>
          </a:p>
        </p:txBody>
      </p:sp>
      <p:sp>
        <p:nvSpPr>
          <p:cNvPr id="13" name="Rectangle: Rounded Corners 12">
            <a:extLst>
              <a:ext uri="{FF2B5EF4-FFF2-40B4-BE49-F238E27FC236}">
                <a16:creationId xmlns:a16="http://schemas.microsoft.com/office/drawing/2014/main" id="{41CF7610-C0C4-4907-B922-DCCB71722E67}"/>
              </a:ext>
            </a:extLst>
          </p:cNvPr>
          <p:cNvSpPr/>
          <p:nvPr/>
        </p:nvSpPr>
        <p:spPr>
          <a:xfrm>
            <a:off x="7149397" y="5320901"/>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Data with outliers.</a:t>
            </a:r>
          </a:p>
        </p:txBody>
      </p:sp>
      <p:sp>
        <p:nvSpPr>
          <p:cNvPr id="14" name="Rectangle: Rounded Corners 13">
            <a:extLst>
              <a:ext uri="{FF2B5EF4-FFF2-40B4-BE49-F238E27FC236}">
                <a16:creationId xmlns:a16="http://schemas.microsoft.com/office/drawing/2014/main" id="{ABB19FC1-AAE8-4C4D-8246-A5F46441FE22}"/>
              </a:ext>
            </a:extLst>
          </p:cNvPr>
          <p:cNvSpPr/>
          <p:nvPr/>
        </p:nvSpPr>
        <p:spPr>
          <a:xfrm>
            <a:off x="7149397" y="5902937"/>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Easy to find with ungrouped data.</a:t>
            </a:r>
          </a:p>
        </p:txBody>
      </p:sp>
      <p:sp>
        <p:nvSpPr>
          <p:cNvPr id="15" name="Rectangle: Rounded Corners 14">
            <a:extLst>
              <a:ext uri="{FF2B5EF4-FFF2-40B4-BE49-F238E27FC236}">
                <a16:creationId xmlns:a16="http://schemas.microsoft.com/office/drawing/2014/main" id="{F036A8B2-EA1E-4DC5-875A-4C001D83E254}"/>
              </a:ext>
            </a:extLst>
          </p:cNvPr>
          <p:cNvSpPr/>
          <p:nvPr/>
        </p:nvSpPr>
        <p:spPr>
          <a:xfrm>
            <a:off x="1759242" y="6484971"/>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Easy to find.</a:t>
            </a:r>
          </a:p>
        </p:txBody>
      </p:sp>
      <p:sp>
        <p:nvSpPr>
          <p:cNvPr id="16" name="Rectangle: Rounded Corners 15">
            <a:extLst>
              <a:ext uri="{FF2B5EF4-FFF2-40B4-BE49-F238E27FC236}">
                <a16:creationId xmlns:a16="http://schemas.microsoft.com/office/drawing/2014/main" id="{CC87016B-EF6A-4AA1-B0A9-0B6D8368B0AB}"/>
              </a:ext>
            </a:extLst>
          </p:cNvPr>
          <p:cNvSpPr/>
          <p:nvPr/>
        </p:nvSpPr>
        <p:spPr>
          <a:xfrm>
            <a:off x="7149397" y="6193955"/>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Does not use every piece of data.</a:t>
            </a:r>
          </a:p>
        </p:txBody>
      </p:sp>
      <p:sp>
        <p:nvSpPr>
          <p:cNvPr id="17" name="Rectangle: Rounded Corners 16">
            <a:extLst>
              <a:ext uri="{FF2B5EF4-FFF2-40B4-BE49-F238E27FC236}">
                <a16:creationId xmlns:a16="http://schemas.microsoft.com/office/drawing/2014/main" id="{5531A84A-0356-4DAA-8CC4-537AC483CCF3}"/>
              </a:ext>
            </a:extLst>
          </p:cNvPr>
          <p:cNvSpPr/>
          <p:nvPr/>
        </p:nvSpPr>
        <p:spPr>
          <a:xfrm>
            <a:off x="1759242" y="5029883"/>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Uses all values.</a:t>
            </a:r>
          </a:p>
        </p:txBody>
      </p:sp>
      <p:sp>
        <p:nvSpPr>
          <p:cNvPr id="18" name="Rectangle: Rounded Corners 17">
            <a:extLst>
              <a:ext uri="{FF2B5EF4-FFF2-40B4-BE49-F238E27FC236}">
                <a16:creationId xmlns:a16="http://schemas.microsoft.com/office/drawing/2014/main" id="{F3822D38-53AC-4B1F-A69B-9CA1892FB253}"/>
              </a:ext>
            </a:extLst>
          </p:cNvPr>
          <p:cNvSpPr/>
          <p:nvPr/>
        </p:nvSpPr>
        <p:spPr>
          <a:xfrm>
            <a:off x="4456526" y="6193955"/>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A total can be calculated from it.</a:t>
            </a:r>
          </a:p>
        </p:txBody>
      </p:sp>
      <p:sp>
        <p:nvSpPr>
          <p:cNvPr id="19" name="Rectangle: Rounded Corners 18">
            <a:extLst>
              <a:ext uri="{FF2B5EF4-FFF2-40B4-BE49-F238E27FC236}">
                <a16:creationId xmlns:a16="http://schemas.microsoft.com/office/drawing/2014/main" id="{38182C73-FF8F-4AB7-86BC-A1232D29142F}"/>
              </a:ext>
            </a:extLst>
          </p:cNvPr>
          <p:cNvSpPr/>
          <p:nvPr/>
        </p:nvSpPr>
        <p:spPr>
          <a:xfrm>
            <a:off x="4456526" y="5902937"/>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Outliers can distort it.</a:t>
            </a:r>
          </a:p>
        </p:txBody>
      </p:sp>
      <p:sp>
        <p:nvSpPr>
          <p:cNvPr id="20" name="Rectangle: Rounded Corners 19">
            <a:extLst>
              <a:ext uri="{FF2B5EF4-FFF2-40B4-BE49-F238E27FC236}">
                <a16:creationId xmlns:a16="http://schemas.microsoft.com/office/drawing/2014/main" id="{4D05CFB1-5398-4959-AB95-5640F5461DEC}"/>
              </a:ext>
            </a:extLst>
          </p:cNvPr>
          <p:cNvSpPr/>
          <p:nvPr/>
        </p:nvSpPr>
        <p:spPr>
          <a:xfrm>
            <a:off x="1759242" y="6193955"/>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Has to be calculated</a:t>
            </a:r>
          </a:p>
        </p:txBody>
      </p:sp>
      <p:sp>
        <p:nvSpPr>
          <p:cNvPr id="21" name="Rectangle: Rounded Corners 20">
            <a:extLst>
              <a:ext uri="{FF2B5EF4-FFF2-40B4-BE49-F238E27FC236}">
                <a16:creationId xmlns:a16="http://schemas.microsoft.com/office/drawing/2014/main" id="{EBA233E1-2465-4118-AD21-2EBBB7E7CB5F}"/>
              </a:ext>
            </a:extLst>
          </p:cNvPr>
          <p:cNvSpPr/>
          <p:nvPr/>
        </p:nvSpPr>
        <p:spPr>
          <a:xfrm>
            <a:off x="4456526" y="5320901"/>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Evenly spread data.</a:t>
            </a:r>
          </a:p>
        </p:txBody>
      </p:sp>
      <p:sp>
        <p:nvSpPr>
          <p:cNvPr id="22" name="Rectangle: Rounded Corners 21">
            <a:extLst>
              <a:ext uri="{FF2B5EF4-FFF2-40B4-BE49-F238E27FC236}">
                <a16:creationId xmlns:a16="http://schemas.microsoft.com/office/drawing/2014/main" id="{5B81AD8A-E124-4658-A807-DEE2B852EC6D}"/>
              </a:ext>
            </a:extLst>
          </p:cNvPr>
          <p:cNvSpPr/>
          <p:nvPr/>
        </p:nvSpPr>
        <p:spPr>
          <a:xfrm>
            <a:off x="4456526" y="5611919"/>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GB" sz="1400" dirty="0">
                <a:solidFill>
                  <a:schemeClr val="tx1"/>
                </a:solidFill>
              </a:rPr>
              <a:t>Not affected by outliers.</a:t>
            </a:r>
          </a:p>
        </p:txBody>
      </p:sp>
      <p:sp>
        <p:nvSpPr>
          <p:cNvPr id="23" name="TextBox 22">
            <a:extLst>
              <a:ext uri="{FF2B5EF4-FFF2-40B4-BE49-F238E27FC236}">
                <a16:creationId xmlns:a16="http://schemas.microsoft.com/office/drawing/2014/main" id="{82D6AE5D-8E5C-4B53-8416-D084ABB9F31F}"/>
              </a:ext>
            </a:extLst>
          </p:cNvPr>
          <p:cNvSpPr txBox="1"/>
          <p:nvPr/>
        </p:nvSpPr>
        <p:spPr>
          <a:xfrm>
            <a:off x="2260345" y="-5908"/>
            <a:ext cx="7561302" cy="276999"/>
          </a:xfrm>
          <a:prstGeom prst="rect">
            <a:avLst/>
          </a:prstGeom>
          <a:noFill/>
        </p:spPr>
        <p:txBody>
          <a:bodyPr wrap="none" rtlCol="0">
            <a:spAutoFit/>
          </a:bodyPr>
          <a:lstStyle/>
          <a:p>
            <a:pPr algn="ctr"/>
            <a:r>
              <a:rPr lang="en-GB" sz="1200" dirty="0"/>
              <a:t>An average is used to </a:t>
            </a:r>
            <a:r>
              <a:rPr lang="en-GB" sz="1200" b="1" dirty="0"/>
              <a:t>represent</a:t>
            </a:r>
            <a:r>
              <a:rPr lang="en-GB" sz="1200" dirty="0"/>
              <a:t> a set of data. Using different averages can </a:t>
            </a:r>
            <a:r>
              <a:rPr lang="en-GB" sz="1200" b="1" dirty="0"/>
              <a:t>distort</a:t>
            </a:r>
            <a:r>
              <a:rPr lang="en-GB" sz="1200" dirty="0"/>
              <a:t> and possibly </a:t>
            </a:r>
            <a:r>
              <a:rPr lang="en-GB" sz="1200" b="1" dirty="0"/>
              <a:t>misrepresent</a:t>
            </a:r>
            <a:r>
              <a:rPr lang="en-GB" sz="1200" dirty="0"/>
              <a:t> the data.  </a:t>
            </a:r>
          </a:p>
        </p:txBody>
      </p:sp>
    </p:spTree>
    <p:extLst>
      <p:ext uri="{BB962C8B-B14F-4D97-AF65-F5344CB8AC3E}">
        <p14:creationId xmlns:p14="http://schemas.microsoft.com/office/powerpoint/2010/main" val="25028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223927B-3A33-4269-924F-BAD72E3353BC}"/>
              </a:ext>
            </a:extLst>
          </p:cNvPr>
          <p:cNvSpPr/>
          <p:nvPr/>
        </p:nvSpPr>
        <p:spPr>
          <a:xfrm>
            <a:off x="7620" y="7619"/>
            <a:ext cx="9874934" cy="4889695"/>
          </a:xfrm>
          <a:prstGeom prst="roundRect">
            <a:avLst>
              <a:gd name="adj" fmla="val 106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7E18450-7A47-4E2E-841B-B413166E4333}"/>
              </a:ext>
            </a:extLst>
          </p:cNvPr>
          <p:cNvSpPr txBox="1"/>
          <p:nvPr/>
        </p:nvSpPr>
        <p:spPr>
          <a:xfrm>
            <a:off x="50198" y="-21297"/>
            <a:ext cx="229338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Choosing an Average to Use</a:t>
            </a:r>
          </a:p>
        </p:txBody>
      </p:sp>
      <p:graphicFrame>
        <p:nvGraphicFramePr>
          <p:cNvPr id="5" name="Table 5">
            <a:extLst>
              <a:ext uri="{FF2B5EF4-FFF2-40B4-BE49-F238E27FC236}">
                <a16:creationId xmlns:a16="http://schemas.microsoft.com/office/drawing/2014/main" id="{47148116-68B5-43EF-9B20-F78218403B2D}"/>
              </a:ext>
            </a:extLst>
          </p:cNvPr>
          <p:cNvGraphicFramePr>
            <a:graphicFrameLocks noGrp="1"/>
          </p:cNvGraphicFramePr>
          <p:nvPr/>
        </p:nvGraphicFramePr>
        <p:xfrm>
          <a:off x="60960" y="276336"/>
          <a:ext cx="9763760" cy="4568227"/>
        </p:xfrm>
        <a:graphic>
          <a:graphicData uri="http://schemas.openxmlformats.org/drawingml/2006/table">
            <a:tbl>
              <a:tblPr firstRow="1" bandRow="1">
                <a:tableStyleId>{5C22544A-7EE6-4342-B048-85BDC9FD1C3A}</a:tableStyleId>
              </a:tblPr>
              <a:tblGrid>
                <a:gridCol w="1194674">
                  <a:extLst>
                    <a:ext uri="{9D8B030D-6E8A-4147-A177-3AD203B41FA5}">
                      <a16:colId xmlns:a16="http://schemas.microsoft.com/office/drawing/2014/main" val="1933461801"/>
                    </a:ext>
                  </a:extLst>
                </a:gridCol>
                <a:gridCol w="2856362">
                  <a:extLst>
                    <a:ext uri="{9D8B030D-6E8A-4147-A177-3AD203B41FA5}">
                      <a16:colId xmlns:a16="http://schemas.microsoft.com/office/drawing/2014/main" val="284576673"/>
                    </a:ext>
                  </a:extLst>
                </a:gridCol>
                <a:gridCol w="2856362">
                  <a:extLst>
                    <a:ext uri="{9D8B030D-6E8A-4147-A177-3AD203B41FA5}">
                      <a16:colId xmlns:a16="http://schemas.microsoft.com/office/drawing/2014/main" val="2361824800"/>
                    </a:ext>
                  </a:extLst>
                </a:gridCol>
                <a:gridCol w="2856362">
                  <a:extLst>
                    <a:ext uri="{9D8B030D-6E8A-4147-A177-3AD203B41FA5}">
                      <a16:colId xmlns:a16="http://schemas.microsoft.com/office/drawing/2014/main" val="1835722851"/>
                    </a:ext>
                  </a:extLst>
                </a:gridCol>
              </a:tblGrid>
              <a:tr h="326927">
                <a:tc>
                  <a:txBody>
                    <a:bodyPr/>
                    <a:lstStyle/>
                    <a:p>
                      <a:pPr algn="ctr"/>
                      <a:endParaRPr lang="en-GB" sz="1400" b="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GB" sz="1400" b="1" dirty="0">
                          <a:solidFill>
                            <a:sysClr val="windowText" lastClr="000000"/>
                          </a:solidFill>
                        </a:rPr>
                        <a:t>Average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1400" b="1" dirty="0">
                        <a:solidFill>
                          <a:sysClr val="windowText" lastClr="00000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1400" b="1" dirty="0">
                        <a:solidFill>
                          <a:sysClr val="windowText" lastClr="00000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31575484"/>
                  </a:ext>
                </a:extLst>
              </a:tr>
              <a:tr h="326927">
                <a:tc>
                  <a:txBody>
                    <a:bodyPr/>
                    <a:lstStyle/>
                    <a:p>
                      <a:pPr algn="ctr"/>
                      <a:endParaRPr lang="en-GB" sz="1400" b="0" dirty="0">
                        <a:solidFill>
                          <a:sysClr val="windowText" lastClr="000000"/>
                        </a:solidFill>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b="1" dirty="0">
                          <a:solidFill>
                            <a:sysClr val="windowText" lastClr="000000"/>
                          </a:solidFill>
                        </a:rPr>
                        <a:t>Mean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ysClr val="windowText" lastClr="000000"/>
                          </a:solidFill>
                        </a:rPr>
                        <a:t>Median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ysClr val="windowText" lastClr="000000"/>
                          </a:solidFill>
                        </a:rPr>
                        <a:t>Mode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24426118"/>
                  </a:ext>
                </a:extLst>
              </a:tr>
              <a:tr h="1304791">
                <a:tc>
                  <a:txBody>
                    <a:bodyPr/>
                    <a:lstStyle/>
                    <a:p>
                      <a:pPr algn="ctr"/>
                      <a:r>
                        <a:rPr lang="en-GB" sz="1400" b="1" dirty="0">
                          <a:solidFill>
                            <a:sysClr val="windowText" lastClr="000000"/>
                          </a:solidFill>
                        </a:rPr>
                        <a:t>Advantages</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8116232"/>
                  </a:ext>
                </a:extLst>
              </a:tr>
              <a:tr h="1304791">
                <a:tc>
                  <a:txBody>
                    <a:bodyPr/>
                    <a:lstStyle/>
                    <a:p>
                      <a:pPr algn="ctr"/>
                      <a:r>
                        <a:rPr lang="en-GB" sz="1400" b="1" dirty="0">
                          <a:solidFill>
                            <a:sysClr val="windowText" lastClr="000000"/>
                          </a:solidFill>
                        </a:rPr>
                        <a:t>Disadvantages</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804890"/>
                  </a:ext>
                </a:extLst>
              </a:tr>
              <a:tr h="1304791">
                <a:tc>
                  <a:txBody>
                    <a:bodyPr/>
                    <a:lstStyle/>
                    <a:p>
                      <a:pPr algn="ctr"/>
                      <a:r>
                        <a:rPr lang="en-GB" sz="1400" b="1" dirty="0">
                          <a:solidFill>
                            <a:sysClr val="windowText" lastClr="000000"/>
                          </a:solidFill>
                        </a:rPr>
                        <a:t>Used for</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0" dirty="0">
                        <a:solidFill>
                          <a:sysClr val="windowText" lastClr="000000"/>
                        </a:solidFill>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1950978"/>
                  </a:ext>
                </a:extLst>
              </a:tr>
            </a:tbl>
          </a:graphicData>
        </a:graphic>
      </p:graphicFrame>
      <p:sp>
        <p:nvSpPr>
          <p:cNvPr id="6" name="Rectangle: Rounded Corners 5">
            <a:extLst>
              <a:ext uri="{FF2B5EF4-FFF2-40B4-BE49-F238E27FC236}">
                <a16:creationId xmlns:a16="http://schemas.microsoft.com/office/drawing/2014/main" id="{CA59B7F4-7CDE-4CBA-9E64-6912C5675646}"/>
              </a:ext>
            </a:extLst>
          </p:cNvPr>
          <p:cNvSpPr/>
          <p:nvPr/>
        </p:nvSpPr>
        <p:spPr>
          <a:xfrm>
            <a:off x="1345026" y="1007364"/>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Easy to find.</a:t>
            </a:r>
          </a:p>
        </p:txBody>
      </p:sp>
      <p:sp>
        <p:nvSpPr>
          <p:cNvPr id="7" name="Rectangle: Rounded Corners 6">
            <a:extLst>
              <a:ext uri="{FF2B5EF4-FFF2-40B4-BE49-F238E27FC236}">
                <a16:creationId xmlns:a16="http://schemas.microsoft.com/office/drawing/2014/main" id="{0A99FE62-B0BC-47CF-9070-5643F726AA67}"/>
              </a:ext>
            </a:extLst>
          </p:cNvPr>
          <p:cNvSpPr/>
          <p:nvPr/>
        </p:nvSpPr>
        <p:spPr>
          <a:xfrm>
            <a:off x="7041463" y="1442623"/>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Not affected by outliers.</a:t>
            </a:r>
          </a:p>
        </p:txBody>
      </p:sp>
      <p:sp>
        <p:nvSpPr>
          <p:cNvPr id="8" name="Rectangle: Rounded Corners 7">
            <a:extLst>
              <a:ext uri="{FF2B5EF4-FFF2-40B4-BE49-F238E27FC236}">
                <a16:creationId xmlns:a16="http://schemas.microsoft.com/office/drawing/2014/main" id="{6521D0E7-FA9C-4D7C-87A2-BBEF91FB05FD}"/>
              </a:ext>
            </a:extLst>
          </p:cNvPr>
          <p:cNvSpPr/>
          <p:nvPr/>
        </p:nvSpPr>
        <p:spPr>
          <a:xfrm>
            <a:off x="7041463" y="1877882"/>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Can average non-numerical data.</a:t>
            </a:r>
          </a:p>
        </p:txBody>
      </p:sp>
      <p:sp>
        <p:nvSpPr>
          <p:cNvPr id="9" name="Rectangle: Rounded Corners 8">
            <a:extLst>
              <a:ext uri="{FF2B5EF4-FFF2-40B4-BE49-F238E27FC236}">
                <a16:creationId xmlns:a16="http://schemas.microsoft.com/office/drawing/2014/main" id="{D8B1CC6F-74E8-45A3-927A-A93EA00FD207}"/>
              </a:ext>
            </a:extLst>
          </p:cNvPr>
          <p:cNvSpPr/>
          <p:nvPr/>
        </p:nvSpPr>
        <p:spPr>
          <a:xfrm>
            <a:off x="4186153" y="2748400"/>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Does not use every piece of data.</a:t>
            </a:r>
          </a:p>
        </p:txBody>
      </p:sp>
      <p:sp>
        <p:nvSpPr>
          <p:cNvPr id="10" name="Rectangle: Rounded Corners 9">
            <a:extLst>
              <a:ext uri="{FF2B5EF4-FFF2-40B4-BE49-F238E27FC236}">
                <a16:creationId xmlns:a16="http://schemas.microsoft.com/office/drawing/2014/main" id="{EAA58837-8AF6-44ED-80EF-A66EC8D05BEE}"/>
              </a:ext>
            </a:extLst>
          </p:cNvPr>
          <p:cNvSpPr/>
          <p:nvPr/>
        </p:nvSpPr>
        <p:spPr>
          <a:xfrm>
            <a:off x="7041463" y="2556981"/>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May not exist.</a:t>
            </a:r>
          </a:p>
        </p:txBody>
      </p:sp>
      <p:sp>
        <p:nvSpPr>
          <p:cNvPr id="11" name="Rectangle: Rounded Corners 10">
            <a:extLst>
              <a:ext uri="{FF2B5EF4-FFF2-40B4-BE49-F238E27FC236}">
                <a16:creationId xmlns:a16="http://schemas.microsoft.com/office/drawing/2014/main" id="{96FB76EA-DF93-4FAE-9719-95BD98F31275}"/>
              </a:ext>
            </a:extLst>
          </p:cNvPr>
          <p:cNvSpPr/>
          <p:nvPr/>
        </p:nvSpPr>
        <p:spPr>
          <a:xfrm>
            <a:off x="7041463" y="3862758"/>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Non-numerical data.</a:t>
            </a:r>
          </a:p>
        </p:txBody>
      </p:sp>
      <p:sp>
        <p:nvSpPr>
          <p:cNvPr id="12" name="Rectangle: Rounded Corners 11">
            <a:extLst>
              <a:ext uri="{FF2B5EF4-FFF2-40B4-BE49-F238E27FC236}">
                <a16:creationId xmlns:a16="http://schemas.microsoft.com/office/drawing/2014/main" id="{E995B28C-6660-4238-9B07-ABD2434CCF53}"/>
              </a:ext>
            </a:extLst>
          </p:cNvPr>
          <p:cNvSpPr/>
          <p:nvPr/>
        </p:nvSpPr>
        <p:spPr>
          <a:xfrm>
            <a:off x="7041463" y="4298017"/>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Finding the most likely value.</a:t>
            </a:r>
          </a:p>
        </p:txBody>
      </p:sp>
      <p:sp>
        <p:nvSpPr>
          <p:cNvPr id="13" name="Rectangle: Rounded Corners 12">
            <a:extLst>
              <a:ext uri="{FF2B5EF4-FFF2-40B4-BE49-F238E27FC236}">
                <a16:creationId xmlns:a16="http://schemas.microsoft.com/office/drawing/2014/main" id="{41CF7610-C0C4-4907-B922-DCCB71722E67}"/>
              </a:ext>
            </a:extLst>
          </p:cNvPr>
          <p:cNvSpPr/>
          <p:nvPr/>
        </p:nvSpPr>
        <p:spPr>
          <a:xfrm>
            <a:off x="4186153" y="4054177"/>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Data with outliers.</a:t>
            </a:r>
          </a:p>
        </p:txBody>
      </p:sp>
      <p:sp>
        <p:nvSpPr>
          <p:cNvPr id="14" name="Rectangle: Rounded Corners 13">
            <a:extLst>
              <a:ext uri="{FF2B5EF4-FFF2-40B4-BE49-F238E27FC236}">
                <a16:creationId xmlns:a16="http://schemas.microsoft.com/office/drawing/2014/main" id="{ABB19FC1-AAE8-4C4D-8246-A5F46441FE22}"/>
              </a:ext>
            </a:extLst>
          </p:cNvPr>
          <p:cNvSpPr/>
          <p:nvPr/>
        </p:nvSpPr>
        <p:spPr>
          <a:xfrm>
            <a:off x="4186153" y="1251204"/>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Easy to find with ungrouped data.</a:t>
            </a:r>
          </a:p>
        </p:txBody>
      </p:sp>
      <p:sp>
        <p:nvSpPr>
          <p:cNvPr id="15" name="Rectangle: Rounded Corners 14">
            <a:extLst>
              <a:ext uri="{FF2B5EF4-FFF2-40B4-BE49-F238E27FC236}">
                <a16:creationId xmlns:a16="http://schemas.microsoft.com/office/drawing/2014/main" id="{F036A8B2-EA1E-4DC5-875A-4C001D83E254}"/>
              </a:ext>
            </a:extLst>
          </p:cNvPr>
          <p:cNvSpPr/>
          <p:nvPr/>
        </p:nvSpPr>
        <p:spPr>
          <a:xfrm>
            <a:off x="7041463" y="1007364"/>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Easy to find.</a:t>
            </a:r>
          </a:p>
        </p:txBody>
      </p:sp>
      <p:sp>
        <p:nvSpPr>
          <p:cNvPr id="16" name="Rectangle: Rounded Corners 15">
            <a:extLst>
              <a:ext uri="{FF2B5EF4-FFF2-40B4-BE49-F238E27FC236}">
                <a16:creationId xmlns:a16="http://schemas.microsoft.com/office/drawing/2014/main" id="{CC87016B-EF6A-4AA1-B0A9-0B6D8368B0AB}"/>
              </a:ext>
            </a:extLst>
          </p:cNvPr>
          <p:cNvSpPr/>
          <p:nvPr/>
        </p:nvSpPr>
        <p:spPr>
          <a:xfrm>
            <a:off x="7041463" y="2992240"/>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Does not use every piece of data.</a:t>
            </a:r>
          </a:p>
        </p:txBody>
      </p:sp>
      <p:sp>
        <p:nvSpPr>
          <p:cNvPr id="17" name="Rectangle: Rounded Corners 16">
            <a:extLst>
              <a:ext uri="{FF2B5EF4-FFF2-40B4-BE49-F238E27FC236}">
                <a16:creationId xmlns:a16="http://schemas.microsoft.com/office/drawing/2014/main" id="{5531A84A-0356-4DAA-8CC4-537AC483CCF3}"/>
              </a:ext>
            </a:extLst>
          </p:cNvPr>
          <p:cNvSpPr/>
          <p:nvPr/>
        </p:nvSpPr>
        <p:spPr>
          <a:xfrm>
            <a:off x="1345026" y="1442623"/>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Uses all values.</a:t>
            </a:r>
          </a:p>
        </p:txBody>
      </p:sp>
      <p:sp>
        <p:nvSpPr>
          <p:cNvPr id="18" name="Rectangle: Rounded Corners 17">
            <a:extLst>
              <a:ext uri="{FF2B5EF4-FFF2-40B4-BE49-F238E27FC236}">
                <a16:creationId xmlns:a16="http://schemas.microsoft.com/office/drawing/2014/main" id="{F3822D38-53AC-4B1F-A69B-9CA1892FB253}"/>
              </a:ext>
            </a:extLst>
          </p:cNvPr>
          <p:cNvSpPr/>
          <p:nvPr/>
        </p:nvSpPr>
        <p:spPr>
          <a:xfrm>
            <a:off x="1345026" y="1877882"/>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 total can be calculated from it.</a:t>
            </a:r>
          </a:p>
        </p:txBody>
      </p:sp>
      <p:sp>
        <p:nvSpPr>
          <p:cNvPr id="19" name="Rectangle: Rounded Corners 18">
            <a:extLst>
              <a:ext uri="{FF2B5EF4-FFF2-40B4-BE49-F238E27FC236}">
                <a16:creationId xmlns:a16="http://schemas.microsoft.com/office/drawing/2014/main" id="{38182C73-FF8F-4AB7-86BC-A1232D29142F}"/>
              </a:ext>
            </a:extLst>
          </p:cNvPr>
          <p:cNvSpPr/>
          <p:nvPr/>
        </p:nvSpPr>
        <p:spPr>
          <a:xfrm>
            <a:off x="1345026" y="2556981"/>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Outliers can distort it.</a:t>
            </a:r>
          </a:p>
        </p:txBody>
      </p:sp>
      <p:sp>
        <p:nvSpPr>
          <p:cNvPr id="20" name="Rectangle: Rounded Corners 19">
            <a:extLst>
              <a:ext uri="{FF2B5EF4-FFF2-40B4-BE49-F238E27FC236}">
                <a16:creationId xmlns:a16="http://schemas.microsoft.com/office/drawing/2014/main" id="{4D05CFB1-5398-4959-AB95-5640F5461DEC}"/>
              </a:ext>
            </a:extLst>
          </p:cNvPr>
          <p:cNvSpPr/>
          <p:nvPr/>
        </p:nvSpPr>
        <p:spPr>
          <a:xfrm>
            <a:off x="1345026" y="2992240"/>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Has to be calculated.</a:t>
            </a:r>
          </a:p>
        </p:txBody>
      </p:sp>
      <p:sp>
        <p:nvSpPr>
          <p:cNvPr id="21" name="Rectangle: Rounded Corners 20">
            <a:extLst>
              <a:ext uri="{FF2B5EF4-FFF2-40B4-BE49-F238E27FC236}">
                <a16:creationId xmlns:a16="http://schemas.microsoft.com/office/drawing/2014/main" id="{EBA233E1-2465-4118-AD21-2EBBB7E7CB5F}"/>
              </a:ext>
            </a:extLst>
          </p:cNvPr>
          <p:cNvSpPr/>
          <p:nvPr/>
        </p:nvSpPr>
        <p:spPr>
          <a:xfrm>
            <a:off x="1345026" y="4054177"/>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Evenly spread data.</a:t>
            </a:r>
          </a:p>
        </p:txBody>
      </p:sp>
      <p:sp>
        <p:nvSpPr>
          <p:cNvPr id="22" name="Rectangle: Rounded Corners 21">
            <a:extLst>
              <a:ext uri="{FF2B5EF4-FFF2-40B4-BE49-F238E27FC236}">
                <a16:creationId xmlns:a16="http://schemas.microsoft.com/office/drawing/2014/main" id="{5B81AD8A-E124-4658-A807-DEE2B852EC6D}"/>
              </a:ext>
            </a:extLst>
          </p:cNvPr>
          <p:cNvSpPr/>
          <p:nvPr/>
        </p:nvSpPr>
        <p:spPr>
          <a:xfrm>
            <a:off x="4186153" y="1686463"/>
            <a:ext cx="2692800" cy="28800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Not affected by outliers.</a:t>
            </a:r>
          </a:p>
        </p:txBody>
      </p:sp>
      <p:sp>
        <p:nvSpPr>
          <p:cNvPr id="23" name="TextBox 22">
            <a:extLst>
              <a:ext uri="{FF2B5EF4-FFF2-40B4-BE49-F238E27FC236}">
                <a16:creationId xmlns:a16="http://schemas.microsoft.com/office/drawing/2014/main" id="{82D6AE5D-8E5C-4B53-8416-D084ABB9F31F}"/>
              </a:ext>
            </a:extLst>
          </p:cNvPr>
          <p:cNvSpPr txBox="1"/>
          <p:nvPr/>
        </p:nvSpPr>
        <p:spPr>
          <a:xfrm>
            <a:off x="2260345" y="-5908"/>
            <a:ext cx="7561302"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 average is used to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represent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 set of data. Using different averages can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distort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possibly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misrepresent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the data.  </a:t>
            </a:r>
          </a:p>
        </p:txBody>
      </p:sp>
    </p:spTree>
    <p:extLst>
      <p:ext uri="{BB962C8B-B14F-4D97-AF65-F5344CB8AC3E}">
        <p14:creationId xmlns:p14="http://schemas.microsoft.com/office/powerpoint/2010/main" val="4185242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690" y="295234"/>
            <a:ext cx="4574005" cy="1446550"/>
          </a:xfrm>
          <a:prstGeom prst="rect">
            <a:avLst/>
          </a:prstGeom>
        </p:spPr>
        <p:txBody>
          <a:bodyPr wrap="square">
            <a:spAutoFit/>
          </a:bodyPr>
          <a:lstStyle/>
          <a:p>
            <a:r>
              <a:rPr lang="en-GB" sz="1100" dirty="0">
                <a:solidFill>
                  <a:srgbClr val="000000"/>
                </a:solidFill>
                <a:latin typeface="Comic Sans MS" charset="0"/>
                <a:ea typeface="Calibri" charset="0"/>
                <a:cs typeface="Times New Roman" charset="0"/>
              </a:rPr>
              <a:t>1) Joseph earns £20,000 per annum. He is entitled to a personal allowance of £12,570.</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 </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a) Calculate his taxable income</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b) Calculate how much income tax he should pay for the year</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c) Calculate how much national insurance he should pay for the year</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d) Joseph’s only deductions are income tax and national insurance. Calculate his monthly net salary</a:t>
            </a:r>
            <a:endParaRPr lang="en-GB" sz="1100" dirty="0">
              <a:effectLst/>
              <a:latin typeface="Calibri" charset="0"/>
              <a:ea typeface="Calibri" charset="0"/>
              <a:cs typeface="Times New Roman" charset="0"/>
            </a:endParaRPr>
          </a:p>
        </p:txBody>
      </p:sp>
      <p:sp>
        <p:nvSpPr>
          <p:cNvPr id="3" name="Rectangle 2"/>
          <p:cNvSpPr/>
          <p:nvPr/>
        </p:nvSpPr>
        <p:spPr>
          <a:xfrm>
            <a:off x="5049253" y="295234"/>
            <a:ext cx="4612105" cy="600164"/>
          </a:xfrm>
          <a:prstGeom prst="rect">
            <a:avLst/>
          </a:prstGeom>
        </p:spPr>
        <p:txBody>
          <a:bodyPr wrap="square">
            <a:spAutoFit/>
          </a:bodyPr>
          <a:lstStyle/>
          <a:p>
            <a:r>
              <a:rPr lang="en-GB" sz="1100" dirty="0">
                <a:solidFill>
                  <a:srgbClr val="000000"/>
                </a:solidFill>
                <a:latin typeface="Comic Sans MS" charset="0"/>
                <a:ea typeface="Calibri" charset="0"/>
                <a:cs typeface="Times New Roman" charset="0"/>
              </a:rPr>
              <a:t>2) </a:t>
            </a:r>
            <a:r>
              <a:rPr lang="en-GB" sz="1100" dirty="0" err="1">
                <a:solidFill>
                  <a:srgbClr val="000000"/>
                </a:solidFill>
                <a:latin typeface="Comic Sans MS" charset="0"/>
                <a:ea typeface="Calibri" charset="0"/>
                <a:cs typeface="Times New Roman" charset="0"/>
              </a:rPr>
              <a:t>Javinder</a:t>
            </a:r>
            <a:r>
              <a:rPr lang="en-GB" sz="1100" dirty="0">
                <a:solidFill>
                  <a:srgbClr val="000000"/>
                </a:solidFill>
                <a:latin typeface="Comic Sans MS" charset="0"/>
                <a:ea typeface="Calibri" charset="0"/>
                <a:cs typeface="Times New Roman" charset="0"/>
              </a:rPr>
              <a:t> earns £80,000 per annum. He is entitled to a personal allowance of £12,570. </a:t>
            </a:r>
            <a:r>
              <a:rPr lang="en-GB" sz="1100" dirty="0" err="1">
                <a:solidFill>
                  <a:srgbClr val="000000"/>
                </a:solidFill>
                <a:latin typeface="Comic Sans MS" charset="0"/>
                <a:ea typeface="Calibri" charset="0"/>
                <a:cs typeface="Times New Roman" charset="0"/>
              </a:rPr>
              <a:t>Javinder’s</a:t>
            </a:r>
            <a:r>
              <a:rPr lang="en-GB" sz="1100" dirty="0">
                <a:solidFill>
                  <a:srgbClr val="000000"/>
                </a:solidFill>
                <a:latin typeface="Comic Sans MS" charset="0"/>
                <a:ea typeface="Calibri" charset="0"/>
                <a:cs typeface="Times New Roman" charset="0"/>
              </a:rPr>
              <a:t> only deductions are income tax and national insurance. Calculate his monthly net salary.</a:t>
            </a:r>
            <a:endParaRPr lang="en-GB" sz="1100" dirty="0">
              <a:effectLst/>
              <a:latin typeface="Calibri" charset="0"/>
              <a:ea typeface="Calibri" charset="0"/>
              <a:cs typeface="Times New Roman" charset="0"/>
            </a:endParaRPr>
          </a:p>
        </p:txBody>
      </p:sp>
    </p:spTree>
    <p:extLst>
      <p:ext uri="{BB962C8B-B14F-4D97-AF65-F5344CB8AC3E}">
        <p14:creationId xmlns:p14="http://schemas.microsoft.com/office/powerpoint/2010/main" val="847884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838825" cy="2286000"/>
          </a:xfrm>
          <a:prstGeom prst="rect">
            <a:avLst/>
          </a:prstGeom>
        </p:spPr>
      </p:pic>
      <p:pic>
        <p:nvPicPr>
          <p:cNvPr id="3" name="Picture 2"/>
          <p:cNvPicPr>
            <a:picLocks noChangeAspect="1"/>
          </p:cNvPicPr>
          <p:nvPr/>
        </p:nvPicPr>
        <p:blipFill>
          <a:blip r:embed="rId3"/>
          <a:stretch>
            <a:fillRect/>
          </a:stretch>
        </p:blipFill>
        <p:spPr>
          <a:xfrm>
            <a:off x="4253405" y="2133600"/>
            <a:ext cx="4592203" cy="4437501"/>
          </a:xfrm>
          <a:prstGeom prst="rect">
            <a:avLst/>
          </a:prstGeom>
        </p:spPr>
      </p:pic>
    </p:spTree>
    <p:extLst>
      <p:ext uri="{BB962C8B-B14F-4D97-AF65-F5344CB8AC3E}">
        <p14:creationId xmlns:p14="http://schemas.microsoft.com/office/powerpoint/2010/main" val="927340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5049898" y="171128"/>
            <a:ext cx="4612105" cy="600164"/>
          </a:xfrm>
          <a:prstGeom prst="rect">
            <a:avLst/>
          </a:prstGeom>
          <a:solidFill>
            <a:schemeClr val="bg1"/>
          </a:solidFill>
        </p:spPr>
        <p:txBody>
          <a:bodyPr wrap="square">
            <a:spAutoFit/>
          </a:bodyPr>
          <a:lstStyle/>
          <a:p>
            <a:r>
              <a:rPr lang="en-GB" sz="1100" dirty="0">
                <a:solidFill>
                  <a:srgbClr val="000000"/>
                </a:solidFill>
                <a:latin typeface="Comic Sans MS" charset="0"/>
                <a:ea typeface="Calibri" charset="0"/>
                <a:cs typeface="Times New Roman" charset="0"/>
              </a:rPr>
              <a:t>2) </a:t>
            </a:r>
            <a:r>
              <a:rPr lang="en-GB" sz="1100" dirty="0" err="1">
                <a:solidFill>
                  <a:srgbClr val="000000"/>
                </a:solidFill>
                <a:latin typeface="Comic Sans MS" charset="0"/>
                <a:ea typeface="Calibri" charset="0"/>
                <a:cs typeface="Times New Roman" charset="0"/>
              </a:rPr>
              <a:t>Javinder</a:t>
            </a:r>
            <a:r>
              <a:rPr lang="en-GB" sz="1100" dirty="0">
                <a:solidFill>
                  <a:srgbClr val="000000"/>
                </a:solidFill>
                <a:latin typeface="Comic Sans MS" charset="0"/>
                <a:ea typeface="Calibri" charset="0"/>
                <a:cs typeface="Times New Roman" charset="0"/>
              </a:rPr>
              <a:t> earns £80,000 per annum. He is entitled to a personal allowance of £12,570. </a:t>
            </a:r>
            <a:r>
              <a:rPr lang="en-GB" sz="1100" dirty="0" err="1">
                <a:solidFill>
                  <a:srgbClr val="000000"/>
                </a:solidFill>
                <a:latin typeface="Comic Sans MS" charset="0"/>
                <a:ea typeface="Calibri" charset="0"/>
                <a:cs typeface="Times New Roman" charset="0"/>
              </a:rPr>
              <a:t>Javinder’s</a:t>
            </a:r>
            <a:r>
              <a:rPr lang="en-GB" sz="1100" dirty="0">
                <a:solidFill>
                  <a:srgbClr val="000000"/>
                </a:solidFill>
                <a:latin typeface="Comic Sans MS" charset="0"/>
                <a:ea typeface="Calibri" charset="0"/>
                <a:cs typeface="Times New Roman" charset="0"/>
              </a:rPr>
              <a:t> only deductions are income tax and national insurance. Calculate his monthly net salary.</a:t>
            </a:r>
            <a:endParaRPr lang="en-GB" sz="1100" dirty="0">
              <a:effectLst/>
              <a:latin typeface="Calibri" charset="0"/>
              <a:ea typeface="Calibri" charset="0"/>
              <a:cs typeface="Times New Roman" charset="0"/>
            </a:endParaRPr>
          </a:p>
        </p:txBody>
      </p:sp>
      <p:pic>
        <p:nvPicPr>
          <p:cNvPr id="5" name="Picture 4"/>
          <p:cNvPicPr>
            <a:picLocks noChangeAspect="1"/>
          </p:cNvPicPr>
          <p:nvPr/>
        </p:nvPicPr>
        <p:blipFill>
          <a:blip r:embed="rId2"/>
          <a:stretch>
            <a:fillRect/>
          </a:stretch>
        </p:blipFill>
        <p:spPr>
          <a:xfrm>
            <a:off x="0" y="294619"/>
            <a:ext cx="4536182" cy="2602489"/>
          </a:xfrm>
          <a:prstGeom prst="rect">
            <a:avLst/>
          </a:prstGeom>
        </p:spPr>
      </p:pic>
      <p:pic>
        <p:nvPicPr>
          <p:cNvPr id="7" name="Picture 6"/>
          <p:cNvPicPr>
            <a:picLocks noChangeAspect="1"/>
          </p:cNvPicPr>
          <p:nvPr/>
        </p:nvPicPr>
        <p:blipFill>
          <a:blip r:embed="rId3"/>
          <a:stretch>
            <a:fillRect/>
          </a:stretch>
        </p:blipFill>
        <p:spPr>
          <a:xfrm>
            <a:off x="11173" y="3033964"/>
            <a:ext cx="4775791" cy="2380593"/>
          </a:xfrm>
          <a:prstGeom prst="rect">
            <a:avLst/>
          </a:prstGeom>
        </p:spPr>
      </p:pic>
      <p:pic>
        <p:nvPicPr>
          <p:cNvPr id="8" name="Picture 7"/>
          <p:cNvPicPr>
            <a:picLocks noChangeAspect="1"/>
          </p:cNvPicPr>
          <p:nvPr/>
        </p:nvPicPr>
        <p:blipFill>
          <a:blip r:embed="rId4"/>
          <a:stretch>
            <a:fillRect/>
          </a:stretch>
        </p:blipFill>
        <p:spPr>
          <a:xfrm>
            <a:off x="11173" y="5551414"/>
            <a:ext cx="5038725" cy="904875"/>
          </a:xfrm>
          <a:prstGeom prst="rect">
            <a:avLst/>
          </a:prstGeom>
        </p:spPr>
      </p:pic>
      <p:pic>
        <p:nvPicPr>
          <p:cNvPr id="9" name="Picture 8"/>
          <p:cNvPicPr>
            <a:picLocks noChangeAspect="1"/>
          </p:cNvPicPr>
          <p:nvPr/>
        </p:nvPicPr>
        <p:blipFill>
          <a:blip r:embed="rId5"/>
          <a:stretch>
            <a:fillRect/>
          </a:stretch>
        </p:blipFill>
        <p:spPr>
          <a:xfrm>
            <a:off x="5133981" y="3877807"/>
            <a:ext cx="4667250" cy="1800225"/>
          </a:xfrm>
          <a:prstGeom prst="rect">
            <a:avLst/>
          </a:prstGeom>
        </p:spPr>
      </p:pic>
    </p:spTree>
    <p:extLst>
      <p:ext uri="{BB962C8B-B14F-4D97-AF65-F5344CB8AC3E}">
        <p14:creationId xmlns:p14="http://schemas.microsoft.com/office/powerpoint/2010/main" val="526491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690" y="282930"/>
            <a:ext cx="9374605" cy="1277273"/>
          </a:xfrm>
          <a:prstGeom prst="rect">
            <a:avLst/>
          </a:prstGeom>
        </p:spPr>
        <p:txBody>
          <a:bodyPr wrap="square">
            <a:spAutoFit/>
          </a:bodyPr>
          <a:lstStyle/>
          <a:p>
            <a:r>
              <a:rPr lang="en-GB" sz="1100" dirty="0">
                <a:solidFill>
                  <a:srgbClr val="000000"/>
                </a:solidFill>
                <a:latin typeface="Comic Sans MS" charset="0"/>
                <a:ea typeface="Calibri" charset="0"/>
                <a:cs typeface="Times New Roman" charset="0"/>
              </a:rPr>
              <a:t>3) Jackie works as a teacher on a part-time contact, her salary is £16,500. She has accepted a full-time position at the same school with a salary of £33,000. Jackie said the following, “Since the salary of my new job is exactly double what I earn now, my monthly ‘take-home’ pay will double too”. </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 </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a) Without performing any calculations, explain why Jackie is incorrect.</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b) Calculate the increase in Jackie’s net pay.</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c) Calculate the percentage of Jackie’s new salary which is deducted.</a:t>
            </a:r>
            <a:endParaRPr lang="en-GB" sz="1100" dirty="0">
              <a:effectLst/>
              <a:latin typeface="Calibri" charset="0"/>
              <a:ea typeface="Calibri" charset="0"/>
              <a:cs typeface="Times New Roman" charset="0"/>
            </a:endParaRPr>
          </a:p>
        </p:txBody>
      </p:sp>
    </p:spTree>
    <p:extLst>
      <p:ext uri="{BB962C8B-B14F-4D97-AF65-F5344CB8AC3E}">
        <p14:creationId xmlns:p14="http://schemas.microsoft.com/office/powerpoint/2010/main" val="409678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sp>
        <p:nvSpPr>
          <p:cNvPr id="3" name="TextBox 2"/>
          <p:cNvSpPr txBox="1"/>
          <p:nvPr/>
        </p:nvSpPr>
        <p:spPr>
          <a:xfrm>
            <a:off x="144378" y="48125"/>
            <a:ext cx="2866362" cy="369332"/>
          </a:xfrm>
          <a:prstGeom prst="rect">
            <a:avLst/>
          </a:prstGeom>
          <a:noFill/>
          <a:ln>
            <a:solidFill>
              <a:schemeClr val="tx1"/>
            </a:solidFill>
          </a:ln>
        </p:spPr>
        <p:txBody>
          <a:bodyPr wrap="none" rtlCol="0">
            <a:spAutoFit/>
          </a:bodyPr>
          <a:lstStyle/>
          <a:p>
            <a:r>
              <a:rPr lang="en-GB" dirty="0"/>
              <a:t>Paper 1 Preliminary Material</a:t>
            </a:r>
          </a:p>
        </p:txBody>
      </p:sp>
    </p:spTree>
    <p:extLst>
      <p:ext uri="{BB962C8B-B14F-4D97-AF65-F5344CB8AC3E}">
        <p14:creationId xmlns:p14="http://schemas.microsoft.com/office/powerpoint/2010/main" val="2099770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8743" y="200682"/>
            <a:ext cx="8513216" cy="5512594"/>
          </a:xfrm>
          <a:prstGeom prst="rect">
            <a:avLst/>
          </a:prstGeom>
        </p:spPr>
      </p:pic>
      <p:pic>
        <p:nvPicPr>
          <p:cNvPr id="6" name="Picture 5"/>
          <p:cNvPicPr>
            <a:picLocks noChangeAspect="1"/>
          </p:cNvPicPr>
          <p:nvPr/>
        </p:nvPicPr>
        <p:blipFill>
          <a:blip r:embed="rId3"/>
          <a:stretch>
            <a:fillRect/>
          </a:stretch>
        </p:blipFill>
        <p:spPr>
          <a:xfrm>
            <a:off x="8844784" y="4208157"/>
            <a:ext cx="257175" cy="285750"/>
          </a:xfrm>
          <a:prstGeom prst="rect">
            <a:avLst/>
          </a:prstGeom>
        </p:spPr>
      </p:pic>
      <p:sp>
        <p:nvSpPr>
          <p:cNvPr id="7" name="TextBox 6"/>
          <p:cNvSpPr txBox="1"/>
          <p:nvPr/>
        </p:nvSpPr>
        <p:spPr>
          <a:xfrm>
            <a:off x="8757954" y="4166366"/>
            <a:ext cx="688009" cy="369332"/>
          </a:xfrm>
          <a:prstGeom prst="rect">
            <a:avLst/>
          </a:prstGeom>
          <a:noFill/>
        </p:spPr>
        <p:txBody>
          <a:bodyPr wrap="none" rtlCol="0">
            <a:spAutoFit/>
          </a:bodyPr>
          <a:lstStyle/>
          <a:p>
            <a:r>
              <a:rPr lang="en-GB" dirty="0"/>
              <a:t>x 100</a:t>
            </a:r>
          </a:p>
        </p:txBody>
      </p:sp>
    </p:spTree>
    <p:extLst>
      <p:ext uri="{BB962C8B-B14F-4D97-AF65-F5344CB8AC3E}">
        <p14:creationId xmlns:p14="http://schemas.microsoft.com/office/powerpoint/2010/main" val="1363671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633" y="197346"/>
            <a:ext cx="9384630" cy="2292935"/>
          </a:xfrm>
          <a:prstGeom prst="rect">
            <a:avLst/>
          </a:prstGeom>
        </p:spPr>
        <p:txBody>
          <a:bodyPr wrap="square">
            <a:spAutoFit/>
          </a:bodyPr>
          <a:lstStyle/>
          <a:p>
            <a:r>
              <a:rPr lang="en-GB" sz="1100" dirty="0">
                <a:solidFill>
                  <a:srgbClr val="000000"/>
                </a:solidFill>
                <a:latin typeface="Comic Sans MS" charset="0"/>
                <a:ea typeface="Calibri" charset="0"/>
                <a:cs typeface="Times New Roman" charset="0"/>
              </a:rPr>
              <a:t>4) Jayne is thinking about returning to work after having a baby. Her employer offers her a contract for three days a week with a gross salary of £14,600 per annum. She will have to pay for childcare and parking costs for each of the three days.</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 </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Childcare	£28 per day</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Parking	£4.50 per day</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 </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Jayne will have five weeks’ holiday each year, which is paid as part of her salary. She will have no childcare or parking costs in these weeks. She pays income tax and National Insurance but has no other deductions. She has a personal tax allowance of £12,570. </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 </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Jayne works out her average monthly net pay after paying the childcare and parking costs. She says, “I will still have more than £600 per month left of my net pay.”</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 </a:t>
            </a:r>
            <a:endParaRPr lang="en-GB" sz="1100" dirty="0">
              <a:latin typeface="Calibri" charset="0"/>
              <a:ea typeface="Calibri" charset="0"/>
              <a:cs typeface="Times New Roman" charset="0"/>
            </a:endParaRPr>
          </a:p>
          <a:p>
            <a:r>
              <a:rPr lang="en-GB" sz="1100" dirty="0">
                <a:solidFill>
                  <a:srgbClr val="000000"/>
                </a:solidFill>
                <a:latin typeface="Comic Sans MS" charset="0"/>
                <a:ea typeface="Calibri" charset="0"/>
                <a:cs typeface="Times New Roman" charset="0"/>
              </a:rPr>
              <a:t>Is she correct? You must show your working</a:t>
            </a:r>
            <a:endParaRPr lang="en-GB" sz="1100" dirty="0">
              <a:effectLst/>
              <a:latin typeface="Calibri" charset="0"/>
              <a:ea typeface="Calibri" charset="0"/>
              <a:cs typeface="Times New Roman" charset="0"/>
            </a:endParaRPr>
          </a:p>
        </p:txBody>
      </p:sp>
    </p:spTree>
    <p:extLst>
      <p:ext uri="{BB962C8B-B14F-4D97-AF65-F5344CB8AC3E}">
        <p14:creationId xmlns:p14="http://schemas.microsoft.com/office/powerpoint/2010/main" val="441344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88233" y="0"/>
            <a:ext cx="9384630" cy="2092881"/>
          </a:xfrm>
          <a:prstGeom prst="rect">
            <a:avLst/>
          </a:prstGeom>
        </p:spPr>
        <p:txBody>
          <a:bodyPr wrap="square">
            <a:spAutoFit/>
          </a:bodyPr>
          <a:lstStyle/>
          <a:p>
            <a:r>
              <a:rPr lang="en-GB" sz="1000" dirty="0">
                <a:solidFill>
                  <a:srgbClr val="000000"/>
                </a:solidFill>
                <a:latin typeface="Comic Sans MS" charset="0"/>
                <a:ea typeface="Calibri" charset="0"/>
                <a:cs typeface="Times New Roman" charset="0"/>
              </a:rPr>
              <a:t>4) Jayne is thinking about returning to work after having a baby. Her employer offers her a contract for three days a week with a gross salary of £14,600 per annum. She will have to pay for childcare and parking costs for each of the three days.</a:t>
            </a:r>
            <a:endParaRPr lang="en-GB" sz="1000" dirty="0">
              <a:latin typeface="Calibri" charset="0"/>
              <a:ea typeface="Calibri" charset="0"/>
              <a:cs typeface="Times New Roman" charset="0"/>
            </a:endParaRPr>
          </a:p>
          <a:p>
            <a:r>
              <a:rPr lang="en-GB" sz="1000" dirty="0">
                <a:solidFill>
                  <a:srgbClr val="000000"/>
                </a:solidFill>
                <a:latin typeface="Comic Sans MS" charset="0"/>
                <a:ea typeface="Calibri" charset="0"/>
                <a:cs typeface="Times New Roman" charset="0"/>
              </a:rPr>
              <a:t> </a:t>
            </a:r>
            <a:endParaRPr lang="en-GB" sz="1000" dirty="0">
              <a:latin typeface="Calibri" charset="0"/>
              <a:ea typeface="Calibri" charset="0"/>
              <a:cs typeface="Times New Roman" charset="0"/>
            </a:endParaRPr>
          </a:p>
          <a:p>
            <a:r>
              <a:rPr lang="en-GB" sz="1000" dirty="0">
                <a:solidFill>
                  <a:srgbClr val="000000"/>
                </a:solidFill>
                <a:latin typeface="Comic Sans MS" charset="0"/>
                <a:ea typeface="Calibri" charset="0"/>
                <a:cs typeface="Times New Roman" charset="0"/>
              </a:rPr>
              <a:t>Childcare	£28 per day</a:t>
            </a:r>
            <a:endParaRPr lang="en-GB" sz="1000" dirty="0">
              <a:latin typeface="Calibri" charset="0"/>
              <a:ea typeface="Calibri" charset="0"/>
              <a:cs typeface="Times New Roman" charset="0"/>
            </a:endParaRPr>
          </a:p>
          <a:p>
            <a:r>
              <a:rPr lang="en-GB" sz="1000" dirty="0">
                <a:solidFill>
                  <a:srgbClr val="000000"/>
                </a:solidFill>
                <a:latin typeface="Comic Sans MS" charset="0"/>
                <a:ea typeface="Calibri" charset="0"/>
                <a:cs typeface="Times New Roman" charset="0"/>
              </a:rPr>
              <a:t>Parking	£4.50 per day</a:t>
            </a:r>
            <a:endParaRPr lang="en-GB" sz="1000" dirty="0">
              <a:latin typeface="Calibri" charset="0"/>
              <a:ea typeface="Calibri" charset="0"/>
              <a:cs typeface="Times New Roman" charset="0"/>
            </a:endParaRPr>
          </a:p>
          <a:p>
            <a:r>
              <a:rPr lang="en-GB" sz="1000" dirty="0">
                <a:solidFill>
                  <a:srgbClr val="000000"/>
                </a:solidFill>
                <a:latin typeface="Comic Sans MS" charset="0"/>
                <a:ea typeface="Calibri" charset="0"/>
                <a:cs typeface="Times New Roman" charset="0"/>
              </a:rPr>
              <a:t> </a:t>
            </a:r>
            <a:endParaRPr lang="en-GB" sz="1000" dirty="0">
              <a:latin typeface="Calibri" charset="0"/>
              <a:ea typeface="Calibri" charset="0"/>
              <a:cs typeface="Times New Roman" charset="0"/>
            </a:endParaRPr>
          </a:p>
          <a:p>
            <a:r>
              <a:rPr lang="en-GB" sz="1000" dirty="0">
                <a:solidFill>
                  <a:srgbClr val="000000"/>
                </a:solidFill>
                <a:latin typeface="Comic Sans MS" charset="0"/>
                <a:ea typeface="Calibri" charset="0"/>
                <a:cs typeface="Times New Roman" charset="0"/>
              </a:rPr>
              <a:t>Jayne will have five weeks’ holiday each year, which is paid as part of her salary. She will have no childcare or parking costs in these weeks. She pays income tax and National Insurance but has no other deductions. She has a personal tax allowance of £12,570. </a:t>
            </a:r>
            <a:endParaRPr lang="en-GB" sz="1000" dirty="0">
              <a:latin typeface="Calibri" charset="0"/>
              <a:ea typeface="Calibri" charset="0"/>
              <a:cs typeface="Times New Roman" charset="0"/>
            </a:endParaRPr>
          </a:p>
          <a:p>
            <a:r>
              <a:rPr lang="en-GB" sz="1000" dirty="0">
                <a:solidFill>
                  <a:srgbClr val="000000"/>
                </a:solidFill>
                <a:latin typeface="Comic Sans MS" charset="0"/>
                <a:ea typeface="Calibri" charset="0"/>
                <a:cs typeface="Times New Roman" charset="0"/>
              </a:rPr>
              <a:t> </a:t>
            </a:r>
            <a:endParaRPr lang="en-GB" sz="1000" dirty="0">
              <a:latin typeface="Calibri" charset="0"/>
              <a:ea typeface="Calibri" charset="0"/>
              <a:cs typeface="Times New Roman" charset="0"/>
            </a:endParaRPr>
          </a:p>
          <a:p>
            <a:r>
              <a:rPr lang="en-GB" sz="1000" dirty="0">
                <a:solidFill>
                  <a:srgbClr val="000000"/>
                </a:solidFill>
                <a:latin typeface="Comic Sans MS" charset="0"/>
                <a:ea typeface="Calibri" charset="0"/>
                <a:cs typeface="Times New Roman" charset="0"/>
              </a:rPr>
              <a:t>Jayne works out her average monthly net pay after paying the childcare and parking costs. She says, “I will still have more than £600 per month left of my net pay.”</a:t>
            </a:r>
            <a:endParaRPr lang="en-GB" sz="1000" dirty="0">
              <a:latin typeface="Calibri" charset="0"/>
              <a:ea typeface="Calibri" charset="0"/>
              <a:cs typeface="Times New Roman" charset="0"/>
            </a:endParaRPr>
          </a:p>
          <a:p>
            <a:r>
              <a:rPr lang="en-GB" sz="1000" dirty="0">
                <a:solidFill>
                  <a:srgbClr val="000000"/>
                </a:solidFill>
                <a:latin typeface="Comic Sans MS" charset="0"/>
                <a:ea typeface="Calibri" charset="0"/>
                <a:cs typeface="Times New Roman" charset="0"/>
              </a:rPr>
              <a:t> </a:t>
            </a:r>
            <a:endParaRPr lang="en-GB" sz="1000" dirty="0">
              <a:latin typeface="Calibri" charset="0"/>
              <a:ea typeface="Calibri" charset="0"/>
              <a:cs typeface="Times New Roman" charset="0"/>
            </a:endParaRPr>
          </a:p>
          <a:p>
            <a:r>
              <a:rPr lang="en-GB" sz="1000" dirty="0">
                <a:solidFill>
                  <a:srgbClr val="000000"/>
                </a:solidFill>
                <a:latin typeface="Comic Sans MS" charset="0"/>
                <a:ea typeface="Calibri" charset="0"/>
                <a:cs typeface="Times New Roman" charset="0"/>
              </a:rPr>
              <a:t>Is she correct? You must show your working</a:t>
            </a:r>
            <a:endParaRPr lang="en-GB" sz="1000" dirty="0">
              <a:effectLst/>
              <a:latin typeface="Calibri" charset="0"/>
              <a:ea typeface="Calibri" charset="0"/>
              <a:cs typeface="Times New Roman" charset="0"/>
            </a:endParaRPr>
          </a:p>
        </p:txBody>
      </p:sp>
      <p:pic>
        <p:nvPicPr>
          <p:cNvPr id="3" name="Picture 2">
            <a:extLst>
              <a:ext uri="{FF2B5EF4-FFF2-40B4-BE49-F238E27FC236}">
                <a16:creationId xmlns:a16="http://schemas.microsoft.com/office/drawing/2014/main" id="{E46955FB-19E5-4B79-8088-91E368C393EC}"/>
              </a:ext>
            </a:extLst>
          </p:cNvPr>
          <p:cNvPicPr>
            <a:picLocks noChangeAspect="1"/>
          </p:cNvPicPr>
          <p:nvPr/>
        </p:nvPicPr>
        <p:blipFill>
          <a:blip r:embed="rId2"/>
          <a:stretch>
            <a:fillRect/>
          </a:stretch>
        </p:blipFill>
        <p:spPr>
          <a:xfrm>
            <a:off x="88233" y="2358833"/>
            <a:ext cx="4540714" cy="2741487"/>
          </a:xfrm>
          <a:prstGeom prst="rect">
            <a:avLst/>
          </a:prstGeom>
        </p:spPr>
      </p:pic>
      <p:grpSp>
        <p:nvGrpSpPr>
          <p:cNvPr id="8" name="Group 7">
            <a:extLst>
              <a:ext uri="{FF2B5EF4-FFF2-40B4-BE49-F238E27FC236}">
                <a16:creationId xmlns:a16="http://schemas.microsoft.com/office/drawing/2014/main" id="{45DE54DA-F60A-4C46-87EE-7DD04AE1650E}"/>
              </a:ext>
            </a:extLst>
          </p:cNvPr>
          <p:cNvGrpSpPr/>
          <p:nvPr/>
        </p:nvGrpSpPr>
        <p:grpSpPr>
          <a:xfrm>
            <a:off x="4727607" y="3252913"/>
            <a:ext cx="5090160" cy="2864673"/>
            <a:chOff x="4727607" y="3252913"/>
            <a:chExt cx="5090160" cy="2864673"/>
          </a:xfrm>
        </p:grpSpPr>
        <p:pic>
          <p:nvPicPr>
            <p:cNvPr id="4" name="Picture 3">
              <a:extLst>
                <a:ext uri="{FF2B5EF4-FFF2-40B4-BE49-F238E27FC236}">
                  <a16:creationId xmlns:a16="http://schemas.microsoft.com/office/drawing/2014/main" id="{4966C14F-3018-4278-AEC3-1B139437C0B9}"/>
                </a:ext>
              </a:extLst>
            </p:cNvPr>
            <p:cNvPicPr>
              <a:picLocks noChangeAspect="1"/>
            </p:cNvPicPr>
            <p:nvPr/>
          </p:nvPicPr>
          <p:blipFill>
            <a:blip r:embed="rId3"/>
            <a:stretch>
              <a:fillRect/>
            </a:stretch>
          </p:blipFill>
          <p:spPr>
            <a:xfrm>
              <a:off x="4727607" y="3252913"/>
              <a:ext cx="5090160" cy="2864673"/>
            </a:xfrm>
            <a:prstGeom prst="rect">
              <a:avLst/>
            </a:prstGeom>
          </p:spPr>
        </p:pic>
        <p:pic>
          <p:nvPicPr>
            <p:cNvPr id="6" name="Picture 5">
              <a:extLst>
                <a:ext uri="{FF2B5EF4-FFF2-40B4-BE49-F238E27FC236}">
                  <a16:creationId xmlns:a16="http://schemas.microsoft.com/office/drawing/2014/main" id="{20C219AB-56A2-4B06-907B-33B673D6674E}"/>
                </a:ext>
              </a:extLst>
            </p:cNvPr>
            <p:cNvPicPr>
              <a:picLocks noChangeAspect="1"/>
            </p:cNvPicPr>
            <p:nvPr/>
          </p:nvPicPr>
          <p:blipFill>
            <a:blip r:embed="rId4"/>
            <a:stretch>
              <a:fillRect/>
            </a:stretch>
          </p:blipFill>
          <p:spPr>
            <a:xfrm>
              <a:off x="8236617" y="3585430"/>
              <a:ext cx="1581150" cy="351362"/>
            </a:xfrm>
            <a:prstGeom prst="rect">
              <a:avLst/>
            </a:prstGeom>
          </p:spPr>
        </p:pic>
        <p:pic>
          <p:nvPicPr>
            <p:cNvPr id="7" name="Picture 6">
              <a:extLst>
                <a:ext uri="{FF2B5EF4-FFF2-40B4-BE49-F238E27FC236}">
                  <a16:creationId xmlns:a16="http://schemas.microsoft.com/office/drawing/2014/main" id="{8F31A25A-B231-43C5-811B-08B1B1380154}"/>
                </a:ext>
              </a:extLst>
            </p:cNvPr>
            <p:cNvPicPr>
              <a:picLocks noChangeAspect="1"/>
            </p:cNvPicPr>
            <p:nvPr/>
          </p:nvPicPr>
          <p:blipFill>
            <a:blip r:embed="rId5"/>
            <a:stretch>
              <a:fillRect/>
            </a:stretch>
          </p:blipFill>
          <p:spPr>
            <a:xfrm>
              <a:off x="7224962" y="3585430"/>
              <a:ext cx="1373261" cy="407451"/>
            </a:xfrm>
            <a:prstGeom prst="rect">
              <a:avLst/>
            </a:prstGeom>
          </p:spPr>
        </p:pic>
      </p:grpSp>
    </p:spTree>
    <p:extLst>
      <p:ext uri="{BB962C8B-B14F-4D97-AF65-F5344CB8AC3E}">
        <p14:creationId xmlns:p14="http://schemas.microsoft.com/office/powerpoint/2010/main" val="2265442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537" y="266383"/>
            <a:ext cx="4367463" cy="430887"/>
          </a:xfrm>
          <a:prstGeom prst="rect">
            <a:avLst/>
          </a:prstGeom>
        </p:spPr>
        <p:txBody>
          <a:bodyPr wrap="square">
            <a:spAutoFit/>
          </a:bodyPr>
          <a:lstStyle/>
          <a:p>
            <a:pPr lvl="0">
              <a:defRPr/>
            </a:pPr>
            <a:r>
              <a:rPr lang="en-GB" sz="1100" dirty="0"/>
              <a:t>Estimate how many loaves of bread you need to make sandwiches for 30 people. Clearly state your assumptions</a:t>
            </a:r>
          </a:p>
        </p:txBody>
      </p:sp>
      <p:sp>
        <p:nvSpPr>
          <p:cNvPr id="3" name="Rectangle 2"/>
          <p:cNvSpPr/>
          <p:nvPr/>
        </p:nvSpPr>
        <p:spPr>
          <a:xfrm>
            <a:off x="5029200" y="266382"/>
            <a:ext cx="4451684" cy="430887"/>
          </a:xfrm>
          <a:prstGeom prst="rect">
            <a:avLst/>
          </a:prstGeom>
        </p:spPr>
        <p:txBody>
          <a:bodyPr wrap="square">
            <a:spAutoFit/>
          </a:bodyPr>
          <a:lstStyle/>
          <a:p>
            <a:pPr lvl="0">
              <a:defRPr/>
            </a:pPr>
            <a:r>
              <a:rPr lang="en-GB" sz="1100" dirty="0"/>
              <a:t>Estimate the distance an adult would walk in 10 years</a:t>
            </a:r>
          </a:p>
          <a:p>
            <a:pPr lvl="0">
              <a:defRPr/>
            </a:pPr>
            <a:r>
              <a:rPr lang="en-GB" sz="1100" dirty="0"/>
              <a:t>Clearly state your assumptions</a:t>
            </a:r>
          </a:p>
        </p:txBody>
      </p:sp>
    </p:spTree>
    <p:extLst>
      <p:ext uri="{BB962C8B-B14F-4D97-AF65-F5344CB8AC3E}">
        <p14:creationId xmlns:p14="http://schemas.microsoft.com/office/powerpoint/2010/main" val="1192996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491B344D-505E-4B07-B837-8ABB2AE9548F}"/>
              </a:ext>
            </a:extLst>
          </p:cNvPr>
          <p:cNvSpPr/>
          <p:nvPr/>
        </p:nvSpPr>
        <p:spPr>
          <a:xfrm>
            <a:off x="37280" y="174440"/>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3" name="Rectangle 2">
            <a:extLst>
              <a:ext uri="{FF2B5EF4-FFF2-40B4-BE49-F238E27FC236}">
                <a16:creationId xmlns:a16="http://schemas.microsoft.com/office/drawing/2014/main" id="{592F9A47-178A-4810-AE6C-0E6C6FCA21E4}"/>
              </a:ext>
            </a:extLst>
          </p:cNvPr>
          <p:cNvSpPr/>
          <p:nvPr/>
        </p:nvSpPr>
        <p:spPr>
          <a:xfrm>
            <a:off x="11430" y="43376"/>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pic>
        <p:nvPicPr>
          <p:cNvPr id="4" name="Picture 9" descr="Screen Clipping">
            <a:extLst>
              <a:ext uri="{FF2B5EF4-FFF2-40B4-BE49-F238E27FC236}">
                <a16:creationId xmlns:a16="http://schemas.microsoft.com/office/drawing/2014/main" id="{B0524794-9BD1-476A-A9B7-4DDA7FF2BA64}"/>
              </a:ext>
            </a:extLst>
          </p:cNvPr>
          <p:cNvPicPr>
            <a:picLocks noChangeAspect="1"/>
          </p:cNvPicPr>
          <p:nvPr/>
        </p:nvPicPr>
        <p:blipFill>
          <a:blip r:embed="rId2">
            <a:clrChange>
              <a:clrFrom>
                <a:srgbClr val="FFFFFF"/>
              </a:clrFrom>
              <a:clrTo>
                <a:srgbClr val="FFFFFF">
                  <a:alpha val="0"/>
                </a:srgbClr>
              </a:clrTo>
            </a:clrChange>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66880" y="12896"/>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B7C9618-5532-4882-8F1D-444C745AC725}"/>
              </a:ext>
            </a:extLst>
          </p:cNvPr>
          <p:cNvSpPr txBox="1"/>
          <p:nvPr/>
        </p:nvSpPr>
        <p:spPr>
          <a:xfrm>
            <a:off x="235552" y="280254"/>
            <a:ext cx="4645824" cy="846386"/>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Adah invests $7500 for 3 years in a savings account.</a:t>
            </a:r>
          </a:p>
          <a:p>
            <a:r>
              <a:rPr lang="en-GB" sz="1100" dirty="0">
                <a:latin typeface="Times New Roman" panose="02020603050405020304" pitchFamily="18" charset="0"/>
                <a:cs typeface="Times New Roman" panose="02020603050405020304" pitchFamily="18" charset="0"/>
              </a:rPr>
              <a:t>She gets 1.8% per year compound interest.</a:t>
            </a:r>
          </a:p>
          <a:p>
            <a:endParaRPr lang="en-GB" sz="5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How much money will Adah have in her savings account at the end of 3 years?</a:t>
            </a:r>
          </a:p>
          <a:p>
            <a:r>
              <a:rPr lang="en-GB" sz="1100" dirty="0">
                <a:latin typeface="Times New Roman" panose="02020603050405020304" pitchFamily="18" charset="0"/>
                <a:cs typeface="Times New Roman" panose="02020603050405020304" pitchFamily="18" charset="0"/>
              </a:rPr>
              <a:t>Give your answer correct to the nearest dollar.</a:t>
            </a:r>
          </a:p>
        </p:txBody>
      </p:sp>
      <p:sp>
        <p:nvSpPr>
          <p:cNvPr id="6" name="TextBox 5">
            <a:extLst>
              <a:ext uri="{FF2B5EF4-FFF2-40B4-BE49-F238E27FC236}">
                <a16:creationId xmlns:a16="http://schemas.microsoft.com/office/drawing/2014/main" id="{8E03148A-9668-4CA6-A35B-3B252161632B}"/>
              </a:ext>
            </a:extLst>
          </p:cNvPr>
          <p:cNvSpPr txBox="1"/>
          <p:nvPr/>
        </p:nvSpPr>
        <p:spPr>
          <a:xfrm>
            <a:off x="121593" y="326421"/>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1</a:t>
            </a:r>
            <a:endParaRPr lang="en-GB" sz="11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5F7F927-BFBF-441B-9633-4E216E6B328F}"/>
              </a:ext>
            </a:extLst>
          </p:cNvPr>
          <p:cNvSpPr txBox="1"/>
          <p:nvPr/>
        </p:nvSpPr>
        <p:spPr>
          <a:xfrm>
            <a:off x="4129914" y="1520322"/>
            <a:ext cx="348172" cy="261610"/>
          </a:xfrm>
          <a:prstGeom prst="rect">
            <a:avLst/>
          </a:prstGeom>
          <a:noFill/>
        </p:spPr>
        <p:txBody>
          <a:bodyPr wrap="none" rtlCol="0">
            <a:spAutoFit/>
          </a:bodyPr>
          <a:lstStyle/>
          <a:p>
            <a:r>
              <a:rPr lang="en-GB" sz="1100" dirty="0">
                <a:solidFill>
                  <a:schemeClr val="bg1">
                    <a:lumMod val="65000"/>
                  </a:schemeClr>
                </a:solidFill>
                <a:latin typeface="Times New Roman" panose="02020603050405020304" pitchFamily="18" charset="0"/>
                <a:cs typeface="Times New Roman" panose="02020603050405020304" pitchFamily="18" charset="0"/>
              </a:rPr>
              <a:t>(3)</a:t>
            </a:r>
            <a:endParaRPr lang="en-GB" sz="1100" baseline="300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46BB741-52BE-47D0-BB19-57A68B3B1859}"/>
              </a:ext>
            </a:extLst>
          </p:cNvPr>
          <p:cNvSpPr txBox="1"/>
          <p:nvPr/>
        </p:nvSpPr>
        <p:spPr>
          <a:xfrm>
            <a:off x="3887056" y="1353150"/>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05C6FC6A-DF99-4B1E-B13A-2A908AB465A1}"/>
              </a:ext>
            </a:extLst>
          </p:cNvPr>
          <p:cNvSpPr txBox="1"/>
          <p:nvPr/>
        </p:nvSpPr>
        <p:spPr>
          <a:xfrm>
            <a:off x="121593" y="1886997"/>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2</a:t>
            </a:r>
            <a:endParaRPr lang="en-GB" sz="11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0302A22-939D-4083-9411-65EC07F89A32}"/>
              </a:ext>
            </a:extLst>
          </p:cNvPr>
          <p:cNvSpPr txBox="1"/>
          <p:nvPr/>
        </p:nvSpPr>
        <p:spPr>
          <a:xfrm>
            <a:off x="4129914" y="3080898"/>
            <a:ext cx="348172" cy="261610"/>
          </a:xfrm>
          <a:prstGeom prst="rect">
            <a:avLst/>
          </a:prstGeom>
          <a:noFill/>
        </p:spPr>
        <p:txBody>
          <a:bodyPr wrap="none" rtlCol="0">
            <a:spAutoFit/>
          </a:bodyPr>
          <a:lstStyle/>
          <a:p>
            <a:r>
              <a:rPr lang="en-GB" sz="1100" dirty="0">
                <a:solidFill>
                  <a:schemeClr val="bg1">
                    <a:lumMod val="65000"/>
                  </a:schemeClr>
                </a:solidFill>
                <a:latin typeface="Times New Roman" panose="02020603050405020304" pitchFamily="18" charset="0"/>
                <a:cs typeface="Times New Roman" panose="02020603050405020304" pitchFamily="18" charset="0"/>
              </a:rPr>
              <a:t>(3)</a:t>
            </a:r>
            <a:endParaRPr lang="en-GB" sz="1100" baseline="300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CF3BCDA-F8B9-4D67-840F-F4E780BD7AD6}"/>
              </a:ext>
            </a:extLst>
          </p:cNvPr>
          <p:cNvSpPr txBox="1"/>
          <p:nvPr/>
        </p:nvSpPr>
        <p:spPr>
          <a:xfrm>
            <a:off x="3887056" y="2913726"/>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3D648EDF-83E5-4962-80D6-37766E4458CC}"/>
              </a:ext>
            </a:extLst>
          </p:cNvPr>
          <p:cNvSpPr txBox="1"/>
          <p:nvPr/>
        </p:nvSpPr>
        <p:spPr>
          <a:xfrm>
            <a:off x="928986" y="36790"/>
            <a:ext cx="2826415" cy="276999"/>
          </a:xfrm>
          <a:prstGeom prst="rect">
            <a:avLst/>
          </a:prstGeom>
          <a:solidFill>
            <a:schemeClr val="bg1"/>
          </a:solidFill>
        </p:spPr>
        <p:txBody>
          <a:bodyPr wrap="none" rtlCol="0">
            <a:spAutoFit/>
          </a:bodyPr>
          <a:lstStyle/>
          <a:p>
            <a:r>
              <a:rPr lang="en-GB" sz="1200" dirty="0">
                <a:latin typeface="Times New Roman" panose="02020603050405020304" pitchFamily="18" charset="0"/>
                <a:cs typeface="Times New Roman" panose="02020603050405020304" pitchFamily="18" charset="0"/>
              </a:rPr>
              <a:t>Edexcel Higher: January 2019 Paper 2, Q7</a:t>
            </a:r>
          </a:p>
        </p:txBody>
      </p:sp>
      <p:sp>
        <p:nvSpPr>
          <p:cNvPr id="14" name="Rectangle: Rounded Corners 16">
            <a:extLst>
              <a:ext uri="{FF2B5EF4-FFF2-40B4-BE49-F238E27FC236}">
                <a16:creationId xmlns:a16="http://schemas.microsoft.com/office/drawing/2014/main" id="{0A64098F-4A49-443A-A6E0-B1D51481494C}"/>
              </a:ext>
            </a:extLst>
          </p:cNvPr>
          <p:cNvSpPr/>
          <p:nvPr/>
        </p:nvSpPr>
        <p:spPr>
          <a:xfrm>
            <a:off x="5015680" y="174440"/>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15" name="Rectangle 14">
            <a:extLst>
              <a:ext uri="{FF2B5EF4-FFF2-40B4-BE49-F238E27FC236}">
                <a16:creationId xmlns:a16="http://schemas.microsoft.com/office/drawing/2014/main" id="{E161664E-84EC-4157-90D8-1488C83ABC52}"/>
              </a:ext>
            </a:extLst>
          </p:cNvPr>
          <p:cNvSpPr/>
          <p:nvPr/>
        </p:nvSpPr>
        <p:spPr>
          <a:xfrm>
            <a:off x="4989830" y="43376"/>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pic>
        <p:nvPicPr>
          <p:cNvPr id="16" name="Picture 9" descr="Screen Clipping">
            <a:extLst>
              <a:ext uri="{FF2B5EF4-FFF2-40B4-BE49-F238E27FC236}">
                <a16:creationId xmlns:a16="http://schemas.microsoft.com/office/drawing/2014/main" id="{EC3E66CB-0CAE-4DE9-92F9-09278DCBB8CC}"/>
              </a:ext>
            </a:extLst>
          </p:cNvPr>
          <p:cNvPicPr>
            <a:picLocks noChangeAspect="1"/>
          </p:cNvPicPr>
          <p:nvPr/>
        </p:nvPicPr>
        <p:blipFill>
          <a:blip r:embed="rId2">
            <a:clrChange>
              <a:clrFrom>
                <a:srgbClr val="FFFFFF"/>
              </a:clrFrom>
              <a:clrTo>
                <a:srgbClr val="FFFFFF">
                  <a:alpha val="0"/>
                </a:srgbClr>
              </a:clrTo>
            </a:clrChange>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45280" y="12896"/>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B0FEB609-8EC1-47FD-A1A1-3824C26A9F61}"/>
              </a:ext>
            </a:extLst>
          </p:cNvPr>
          <p:cNvSpPr txBox="1"/>
          <p:nvPr/>
        </p:nvSpPr>
        <p:spPr>
          <a:xfrm>
            <a:off x="5213952" y="335118"/>
            <a:ext cx="3363421" cy="846386"/>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Ash bought a antique clock for €3,000 EUR</a:t>
            </a:r>
          </a:p>
          <a:p>
            <a:r>
              <a:rPr lang="en-GB" sz="1100" dirty="0">
                <a:latin typeface="Times New Roman" panose="02020603050405020304" pitchFamily="18" charset="0"/>
                <a:cs typeface="Times New Roman" panose="02020603050405020304" pitchFamily="18" charset="0"/>
              </a:rPr>
              <a:t>The value of the clock appreciates by 4% each year.</a:t>
            </a:r>
          </a:p>
          <a:p>
            <a:endParaRPr lang="en-GB" sz="5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(a) Work out the value of the clock at the end of 5 years.</a:t>
            </a:r>
          </a:p>
          <a:p>
            <a:r>
              <a:rPr lang="en-GB" sz="1100" dirty="0">
                <a:latin typeface="Times New Roman" panose="02020603050405020304" pitchFamily="18" charset="0"/>
                <a:cs typeface="Times New Roman" panose="02020603050405020304" pitchFamily="18" charset="0"/>
              </a:rPr>
              <a:t>Give your answer correct to the nearest Euro.</a:t>
            </a:r>
          </a:p>
        </p:txBody>
      </p:sp>
      <p:sp>
        <p:nvSpPr>
          <p:cNvPr id="18" name="TextBox 17">
            <a:extLst>
              <a:ext uri="{FF2B5EF4-FFF2-40B4-BE49-F238E27FC236}">
                <a16:creationId xmlns:a16="http://schemas.microsoft.com/office/drawing/2014/main" id="{9675AD8F-35AB-4BDA-ADCE-3EA5708DD92E}"/>
              </a:ext>
            </a:extLst>
          </p:cNvPr>
          <p:cNvSpPr txBox="1"/>
          <p:nvPr/>
        </p:nvSpPr>
        <p:spPr>
          <a:xfrm>
            <a:off x="5099993" y="381285"/>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1</a:t>
            </a:r>
            <a:endParaRPr lang="en-GB" sz="1100" dirty="0">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1BF143F6-2F9D-42CD-AF3A-0B92086FC818}"/>
              </a:ext>
            </a:extLst>
          </p:cNvPr>
          <p:cNvCxnSpPr>
            <a:cxnSpLocks/>
          </p:cNvCxnSpPr>
          <p:nvPr/>
        </p:nvCxnSpPr>
        <p:spPr>
          <a:xfrm>
            <a:off x="8757318" y="1823798"/>
            <a:ext cx="1050165" cy="0"/>
          </a:xfrm>
          <a:prstGeom prst="line">
            <a:avLst/>
          </a:prstGeom>
          <a:ln w="158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909DD0D-F61F-4B06-9670-E341DCB49271}"/>
              </a:ext>
            </a:extLst>
          </p:cNvPr>
          <p:cNvSpPr txBox="1"/>
          <p:nvPr/>
        </p:nvSpPr>
        <p:spPr>
          <a:xfrm>
            <a:off x="9108314" y="1782450"/>
            <a:ext cx="348172" cy="261610"/>
          </a:xfrm>
          <a:prstGeom prst="rect">
            <a:avLst/>
          </a:prstGeom>
          <a:noFill/>
        </p:spPr>
        <p:txBody>
          <a:bodyPr wrap="none" rtlCol="0">
            <a:spAutoFit/>
          </a:bodyPr>
          <a:lstStyle/>
          <a:p>
            <a:r>
              <a:rPr lang="en-GB" sz="1100" dirty="0">
                <a:solidFill>
                  <a:schemeClr val="bg1">
                    <a:lumMod val="65000"/>
                  </a:schemeClr>
                </a:solidFill>
                <a:latin typeface="Times New Roman" panose="02020603050405020304" pitchFamily="18" charset="0"/>
                <a:cs typeface="Times New Roman" panose="02020603050405020304" pitchFamily="18" charset="0"/>
              </a:rPr>
              <a:t>(3)</a:t>
            </a:r>
            <a:endParaRPr lang="en-GB" sz="1100" baseline="300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1D0AF66-38E7-4E74-BFE7-81E37A53843A}"/>
              </a:ext>
            </a:extLst>
          </p:cNvPr>
          <p:cNvSpPr/>
          <p:nvPr/>
        </p:nvSpPr>
        <p:spPr>
          <a:xfrm>
            <a:off x="7769724" y="3099944"/>
            <a:ext cx="2215671" cy="261610"/>
          </a:xfrm>
          <a:prstGeom prst="rect">
            <a:avLst/>
          </a:prstGeom>
        </p:spPr>
        <p:txBody>
          <a:bodyPr wrap="none">
            <a:spAutoFit/>
          </a:bodyPr>
          <a:lstStyle/>
          <a:p>
            <a:r>
              <a:rPr lang="en-GB" sz="1100" b="1" dirty="0">
                <a:latin typeface="Times New Roman" panose="02020603050405020304" pitchFamily="18" charset="0"/>
                <a:cs typeface="Times New Roman" panose="02020603050405020304" pitchFamily="18" charset="0"/>
              </a:rPr>
              <a:t>(Total for Question 1 is 6 marks)</a:t>
            </a:r>
          </a:p>
        </p:txBody>
      </p:sp>
      <p:sp>
        <p:nvSpPr>
          <p:cNvPr id="22" name="TextBox 21">
            <a:extLst>
              <a:ext uri="{FF2B5EF4-FFF2-40B4-BE49-F238E27FC236}">
                <a16:creationId xmlns:a16="http://schemas.microsoft.com/office/drawing/2014/main" id="{1F8AF8E5-EF42-4ACD-9CD4-C4AC7B3AA144}"/>
              </a:ext>
            </a:extLst>
          </p:cNvPr>
          <p:cNvSpPr txBox="1"/>
          <p:nvPr/>
        </p:nvSpPr>
        <p:spPr>
          <a:xfrm>
            <a:off x="5213952" y="1706718"/>
            <a:ext cx="2951449" cy="677108"/>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As a manager, Rob takes a salary decrease of 7%</a:t>
            </a:r>
          </a:p>
          <a:p>
            <a:r>
              <a:rPr lang="en-GB" sz="1100" dirty="0">
                <a:latin typeface="Times New Roman" panose="02020603050405020304" pitchFamily="18" charset="0"/>
                <a:cs typeface="Times New Roman" panose="02020603050405020304" pitchFamily="18" charset="0"/>
              </a:rPr>
              <a:t>His salary after the decrease is €41 850</a:t>
            </a:r>
          </a:p>
          <a:p>
            <a:endParaRPr lang="en-GB" sz="5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(b) Work out Rob’s salary before the decrease.</a:t>
            </a:r>
          </a:p>
        </p:txBody>
      </p:sp>
      <p:cxnSp>
        <p:nvCxnSpPr>
          <p:cNvPr id="23" name="Straight Connector 22">
            <a:extLst>
              <a:ext uri="{FF2B5EF4-FFF2-40B4-BE49-F238E27FC236}">
                <a16:creationId xmlns:a16="http://schemas.microsoft.com/office/drawing/2014/main" id="{AF64E4FB-31AD-4E7F-AF16-13EAF483F55C}"/>
              </a:ext>
            </a:extLst>
          </p:cNvPr>
          <p:cNvCxnSpPr>
            <a:cxnSpLocks/>
          </p:cNvCxnSpPr>
          <p:nvPr/>
        </p:nvCxnSpPr>
        <p:spPr>
          <a:xfrm>
            <a:off x="8757318" y="2975942"/>
            <a:ext cx="1050165" cy="0"/>
          </a:xfrm>
          <a:prstGeom prst="line">
            <a:avLst/>
          </a:prstGeom>
          <a:ln w="158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EAC18B6-A260-408C-9B78-672ECD442C1F}"/>
              </a:ext>
            </a:extLst>
          </p:cNvPr>
          <p:cNvSpPr txBox="1"/>
          <p:nvPr/>
        </p:nvSpPr>
        <p:spPr>
          <a:xfrm>
            <a:off x="9108314" y="2934594"/>
            <a:ext cx="348172" cy="261610"/>
          </a:xfrm>
          <a:prstGeom prst="rect">
            <a:avLst/>
          </a:prstGeom>
          <a:noFill/>
        </p:spPr>
        <p:txBody>
          <a:bodyPr wrap="none" rtlCol="0">
            <a:spAutoFit/>
          </a:bodyPr>
          <a:lstStyle/>
          <a:p>
            <a:r>
              <a:rPr lang="en-GB" sz="1100" dirty="0">
                <a:solidFill>
                  <a:schemeClr val="bg1">
                    <a:lumMod val="65000"/>
                  </a:schemeClr>
                </a:solidFill>
                <a:latin typeface="Times New Roman" panose="02020603050405020304" pitchFamily="18" charset="0"/>
                <a:cs typeface="Times New Roman" panose="02020603050405020304" pitchFamily="18" charset="0"/>
              </a:rPr>
              <a:t>(3)</a:t>
            </a:r>
            <a:endParaRPr lang="en-GB" sz="1100" baseline="300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718C8E8-14DE-455A-9797-24B87E9C6BF9}"/>
              </a:ext>
            </a:extLst>
          </p:cNvPr>
          <p:cNvSpPr txBox="1"/>
          <p:nvPr/>
        </p:nvSpPr>
        <p:spPr>
          <a:xfrm>
            <a:off x="8530176" y="1633566"/>
            <a:ext cx="25680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68F6E75F-C935-42C3-9600-561A79D11725}"/>
              </a:ext>
            </a:extLst>
          </p:cNvPr>
          <p:cNvSpPr txBox="1"/>
          <p:nvPr/>
        </p:nvSpPr>
        <p:spPr>
          <a:xfrm>
            <a:off x="8530176" y="2743038"/>
            <a:ext cx="25680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E1F50222-2769-45AF-A68F-A01D74E7B180}"/>
              </a:ext>
            </a:extLst>
          </p:cNvPr>
          <p:cNvSpPr txBox="1"/>
          <p:nvPr/>
        </p:nvSpPr>
        <p:spPr>
          <a:xfrm>
            <a:off x="5907386" y="36790"/>
            <a:ext cx="2629246" cy="276999"/>
          </a:xfrm>
          <a:prstGeom prst="rect">
            <a:avLst/>
          </a:prstGeom>
          <a:solidFill>
            <a:schemeClr val="bg1"/>
          </a:solidFill>
        </p:spPr>
        <p:txBody>
          <a:bodyPr wrap="none" rtlCol="0">
            <a:spAutoFit/>
          </a:bodyPr>
          <a:lstStyle/>
          <a:p>
            <a:r>
              <a:rPr lang="en-GB" sz="1200" dirty="0">
                <a:latin typeface="Times New Roman" panose="02020603050405020304" pitchFamily="18" charset="0"/>
                <a:cs typeface="Times New Roman" panose="02020603050405020304" pitchFamily="18" charset="0"/>
              </a:rPr>
              <a:t>Edexcel Higher: June 2018 Paper 1, Q7</a:t>
            </a:r>
          </a:p>
        </p:txBody>
      </p:sp>
      <p:sp>
        <p:nvSpPr>
          <p:cNvPr id="29" name="Rectangle: Rounded Corners 48">
            <a:extLst>
              <a:ext uri="{FF2B5EF4-FFF2-40B4-BE49-F238E27FC236}">
                <a16:creationId xmlns:a16="http://schemas.microsoft.com/office/drawing/2014/main" id="{FA89C0C4-95EE-422E-B6E7-F6F8DF0162DE}"/>
              </a:ext>
            </a:extLst>
          </p:cNvPr>
          <p:cNvSpPr/>
          <p:nvPr/>
        </p:nvSpPr>
        <p:spPr>
          <a:xfrm>
            <a:off x="37280" y="3659320"/>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30" name="Rectangle 29">
            <a:extLst>
              <a:ext uri="{FF2B5EF4-FFF2-40B4-BE49-F238E27FC236}">
                <a16:creationId xmlns:a16="http://schemas.microsoft.com/office/drawing/2014/main" id="{7D7136DF-63EB-4FD0-A48F-33321FC18DD6}"/>
              </a:ext>
            </a:extLst>
          </p:cNvPr>
          <p:cNvSpPr/>
          <p:nvPr/>
        </p:nvSpPr>
        <p:spPr>
          <a:xfrm>
            <a:off x="11430" y="3528256"/>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pic>
        <p:nvPicPr>
          <p:cNvPr id="31" name="Picture 9" descr="Screen Clipping">
            <a:extLst>
              <a:ext uri="{FF2B5EF4-FFF2-40B4-BE49-F238E27FC236}">
                <a16:creationId xmlns:a16="http://schemas.microsoft.com/office/drawing/2014/main" id="{6DC9627E-106F-4F3A-87E6-226BB20591C9}"/>
              </a:ext>
            </a:extLst>
          </p:cNvPr>
          <p:cNvPicPr>
            <a:picLocks noChangeAspect="1"/>
          </p:cNvPicPr>
          <p:nvPr/>
        </p:nvPicPr>
        <p:blipFill>
          <a:blip r:embed="rId2">
            <a:clrChange>
              <a:clrFrom>
                <a:srgbClr val="FFFFFF"/>
              </a:clrFrom>
              <a:clrTo>
                <a:srgbClr val="FFFFFF">
                  <a:alpha val="0"/>
                </a:srgbClr>
              </a:clrTo>
            </a:clrChange>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66880" y="3497776"/>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E1923E4F-77A9-4567-8E3B-8EA213DC47E1}"/>
              </a:ext>
            </a:extLst>
          </p:cNvPr>
          <p:cNvSpPr txBox="1"/>
          <p:nvPr/>
        </p:nvSpPr>
        <p:spPr>
          <a:xfrm>
            <a:off x="911402" y="3528851"/>
            <a:ext cx="3264035" cy="276999"/>
          </a:xfrm>
          <a:prstGeom prst="rect">
            <a:avLst/>
          </a:prstGeom>
          <a:solidFill>
            <a:schemeClr val="bg1"/>
          </a:solidFill>
        </p:spPr>
        <p:txBody>
          <a:bodyPr wrap="none" rtlCol="0">
            <a:spAutoFit/>
          </a:bodyPr>
          <a:lstStyle/>
          <a:p>
            <a:r>
              <a:rPr lang="en-GB" sz="1200" dirty="0">
                <a:latin typeface="Times New Roman" panose="02020603050405020304" pitchFamily="18" charset="0"/>
                <a:cs typeface="Times New Roman" panose="02020603050405020304" pitchFamily="18" charset="0"/>
              </a:rPr>
              <a:t>Cambridge Extended: October 2019 Paper 4, Q3a</a:t>
            </a:r>
          </a:p>
        </p:txBody>
      </p:sp>
      <p:grpSp>
        <p:nvGrpSpPr>
          <p:cNvPr id="33" name="Group 32">
            <a:extLst>
              <a:ext uri="{FF2B5EF4-FFF2-40B4-BE49-F238E27FC236}">
                <a16:creationId xmlns:a16="http://schemas.microsoft.com/office/drawing/2014/main" id="{F556C083-DCF7-413E-A10A-8A86CF8ECDCA}"/>
              </a:ext>
            </a:extLst>
          </p:cNvPr>
          <p:cNvGrpSpPr/>
          <p:nvPr/>
        </p:nvGrpSpPr>
        <p:grpSpPr>
          <a:xfrm>
            <a:off x="2604234" y="5002676"/>
            <a:ext cx="2304988" cy="261610"/>
            <a:chOff x="2604234" y="920388"/>
            <a:chExt cx="2304988" cy="261610"/>
          </a:xfrm>
        </p:grpSpPr>
        <p:cxnSp>
          <p:nvCxnSpPr>
            <p:cNvPr id="34" name="Straight Connector 33">
              <a:extLst>
                <a:ext uri="{FF2B5EF4-FFF2-40B4-BE49-F238E27FC236}">
                  <a16:creationId xmlns:a16="http://schemas.microsoft.com/office/drawing/2014/main" id="{CE4DE63C-16FD-4255-AA59-F597521630C8}"/>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F4DF20A-DB9E-46F8-A544-B3E1CA6D328F}"/>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[2]</a:t>
              </a:r>
              <a:endParaRPr lang="en-GB" sz="1100" baseline="300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7E3800B3-D8E6-4423-A4E3-2D28CCCC8B9E}"/>
                </a:ext>
              </a:extLst>
            </p:cNvPr>
            <p:cNvSpPr txBox="1"/>
            <p:nvPr/>
          </p:nvSpPr>
          <p:spPr>
            <a:xfrm>
              <a:off x="2604234"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
        <p:nvSpPr>
          <p:cNvPr id="37" name="TextBox 36">
            <a:extLst>
              <a:ext uri="{FF2B5EF4-FFF2-40B4-BE49-F238E27FC236}">
                <a16:creationId xmlns:a16="http://schemas.microsoft.com/office/drawing/2014/main" id="{CA5AEB23-5E73-49F0-971E-FF10AA9CE751}"/>
              </a:ext>
            </a:extLst>
          </p:cNvPr>
          <p:cNvSpPr txBox="1"/>
          <p:nvPr/>
        </p:nvSpPr>
        <p:spPr>
          <a:xfrm>
            <a:off x="363568" y="3819998"/>
            <a:ext cx="4397358" cy="430887"/>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Mindy invests $900 for 4 years at a rate of 3% per year compound interest.</a:t>
            </a:r>
          </a:p>
          <a:p>
            <a:r>
              <a:rPr lang="en-GB" sz="1100" dirty="0">
                <a:latin typeface="Times New Roman" panose="02020603050405020304" pitchFamily="18" charset="0"/>
                <a:cs typeface="Times New Roman" panose="02020603050405020304" pitchFamily="18" charset="0"/>
              </a:rPr>
              <a:t>Calculate the value of this investment at the end of the 4 years.</a:t>
            </a:r>
          </a:p>
        </p:txBody>
      </p:sp>
      <p:sp>
        <p:nvSpPr>
          <p:cNvPr id="38" name="TextBox 37">
            <a:extLst>
              <a:ext uri="{FF2B5EF4-FFF2-40B4-BE49-F238E27FC236}">
                <a16:creationId xmlns:a16="http://schemas.microsoft.com/office/drawing/2014/main" id="{64C3D590-D277-4E5A-97C0-035D6716C7D6}"/>
              </a:ext>
            </a:extLst>
          </p:cNvPr>
          <p:cNvSpPr txBox="1"/>
          <p:nvPr/>
        </p:nvSpPr>
        <p:spPr>
          <a:xfrm>
            <a:off x="121593" y="3866165"/>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1</a:t>
            </a:r>
            <a:endParaRPr lang="en-GB" sz="1100" dirty="0">
              <a:latin typeface="Times New Roman" panose="020206030504050203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E72A0D77-9B9E-46CC-AFF3-FF57C5759B5C}"/>
              </a:ext>
            </a:extLst>
          </p:cNvPr>
          <p:cNvGrpSpPr/>
          <p:nvPr/>
        </p:nvGrpSpPr>
        <p:grpSpPr>
          <a:xfrm>
            <a:off x="2604234" y="6563252"/>
            <a:ext cx="2304988" cy="261610"/>
            <a:chOff x="2604234" y="920388"/>
            <a:chExt cx="2304988" cy="261610"/>
          </a:xfrm>
        </p:grpSpPr>
        <p:cxnSp>
          <p:nvCxnSpPr>
            <p:cNvPr id="40" name="Straight Connector 39">
              <a:extLst>
                <a:ext uri="{FF2B5EF4-FFF2-40B4-BE49-F238E27FC236}">
                  <a16:creationId xmlns:a16="http://schemas.microsoft.com/office/drawing/2014/main" id="{F3AE44EC-0122-4D93-A571-A833487B145E}"/>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5BFBA73-D61B-4A31-A026-DC3E66A118FD}"/>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[2]</a:t>
              </a:r>
              <a:endParaRPr lang="en-GB" sz="1100" baseline="300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38CC493-966D-4609-BED7-8B203A0DD5CC}"/>
                </a:ext>
              </a:extLst>
            </p:cNvPr>
            <p:cNvSpPr txBox="1"/>
            <p:nvPr/>
          </p:nvSpPr>
          <p:spPr>
            <a:xfrm>
              <a:off x="2604234"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
        <p:nvSpPr>
          <p:cNvPr id="43" name="TextBox 42">
            <a:extLst>
              <a:ext uri="{FF2B5EF4-FFF2-40B4-BE49-F238E27FC236}">
                <a16:creationId xmlns:a16="http://schemas.microsoft.com/office/drawing/2014/main" id="{B1A7FE8A-6E16-4302-A5AE-06E2579BA8D2}"/>
              </a:ext>
            </a:extLst>
          </p:cNvPr>
          <p:cNvSpPr txBox="1"/>
          <p:nvPr/>
        </p:nvSpPr>
        <p:spPr>
          <a:xfrm>
            <a:off x="363568" y="5380574"/>
            <a:ext cx="4366901" cy="430887"/>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Aida invests $550 for 5 years at a rate of 6% per year compound interest.</a:t>
            </a:r>
          </a:p>
          <a:p>
            <a:r>
              <a:rPr lang="en-GB" sz="1100" dirty="0">
                <a:latin typeface="Times New Roman" panose="02020603050405020304" pitchFamily="18" charset="0"/>
                <a:cs typeface="Times New Roman" panose="02020603050405020304" pitchFamily="18" charset="0"/>
              </a:rPr>
              <a:t>Calculate the value of this investment at the end of the 5 years.</a:t>
            </a:r>
          </a:p>
        </p:txBody>
      </p:sp>
      <p:sp>
        <p:nvSpPr>
          <p:cNvPr id="44" name="TextBox 43">
            <a:extLst>
              <a:ext uri="{FF2B5EF4-FFF2-40B4-BE49-F238E27FC236}">
                <a16:creationId xmlns:a16="http://schemas.microsoft.com/office/drawing/2014/main" id="{92B83230-8A9B-492C-AE94-A34AEBAB9179}"/>
              </a:ext>
            </a:extLst>
          </p:cNvPr>
          <p:cNvSpPr txBox="1"/>
          <p:nvPr/>
        </p:nvSpPr>
        <p:spPr>
          <a:xfrm>
            <a:off x="121593" y="5426741"/>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2</a:t>
            </a:r>
            <a:endParaRPr lang="en-GB" sz="1100" dirty="0">
              <a:latin typeface="Times New Roman" panose="02020603050405020304" pitchFamily="18" charset="0"/>
              <a:cs typeface="Times New Roman" panose="02020603050405020304" pitchFamily="18" charset="0"/>
            </a:endParaRPr>
          </a:p>
        </p:txBody>
      </p:sp>
      <p:sp>
        <p:nvSpPr>
          <p:cNvPr id="46" name="Rectangle: Rounded Corners 66">
            <a:extLst>
              <a:ext uri="{FF2B5EF4-FFF2-40B4-BE49-F238E27FC236}">
                <a16:creationId xmlns:a16="http://schemas.microsoft.com/office/drawing/2014/main" id="{DA761AAD-11FA-4CD3-960D-A4CCE78EC9B8}"/>
              </a:ext>
            </a:extLst>
          </p:cNvPr>
          <p:cNvSpPr/>
          <p:nvPr/>
        </p:nvSpPr>
        <p:spPr>
          <a:xfrm>
            <a:off x="4995360" y="3659320"/>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47" name="Rectangle 46">
            <a:extLst>
              <a:ext uri="{FF2B5EF4-FFF2-40B4-BE49-F238E27FC236}">
                <a16:creationId xmlns:a16="http://schemas.microsoft.com/office/drawing/2014/main" id="{BBEBD2A9-2051-473A-90D3-60834AE5473A}"/>
              </a:ext>
            </a:extLst>
          </p:cNvPr>
          <p:cNvSpPr/>
          <p:nvPr/>
        </p:nvSpPr>
        <p:spPr>
          <a:xfrm>
            <a:off x="4969510" y="3528256"/>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pic>
        <p:nvPicPr>
          <p:cNvPr id="48" name="Picture 9" descr="Screen Clipping">
            <a:extLst>
              <a:ext uri="{FF2B5EF4-FFF2-40B4-BE49-F238E27FC236}">
                <a16:creationId xmlns:a16="http://schemas.microsoft.com/office/drawing/2014/main" id="{E98B0703-DF04-4ABB-9549-55B575B58409}"/>
              </a:ext>
            </a:extLst>
          </p:cNvPr>
          <p:cNvPicPr>
            <a:picLocks noChangeAspect="1"/>
          </p:cNvPicPr>
          <p:nvPr/>
        </p:nvPicPr>
        <p:blipFill>
          <a:blip r:embed="rId2">
            <a:clrChange>
              <a:clrFrom>
                <a:srgbClr val="FFFFFF"/>
              </a:clrFrom>
              <a:clrTo>
                <a:srgbClr val="FFFFFF">
                  <a:alpha val="0"/>
                </a:srgbClr>
              </a:clrTo>
            </a:clrChange>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24960" y="3497776"/>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9540991D-970A-4138-96E9-41DF30282406}"/>
              </a:ext>
            </a:extLst>
          </p:cNvPr>
          <p:cNvSpPr txBox="1"/>
          <p:nvPr/>
        </p:nvSpPr>
        <p:spPr>
          <a:xfrm>
            <a:off x="5869482" y="3528851"/>
            <a:ext cx="3049233" cy="276999"/>
          </a:xfrm>
          <a:prstGeom prst="rect">
            <a:avLst/>
          </a:prstGeom>
          <a:solidFill>
            <a:schemeClr val="bg1"/>
          </a:solidFill>
        </p:spPr>
        <p:txBody>
          <a:bodyPr wrap="none" rtlCol="0">
            <a:spAutoFit/>
          </a:bodyPr>
          <a:lstStyle/>
          <a:p>
            <a:r>
              <a:rPr lang="en-GB" sz="1200" dirty="0">
                <a:latin typeface="Times New Roman" panose="02020603050405020304" pitchFamily="18" charset="0"/>
                <a:cs typeface="Times New Roman" panose="02020603050405020304" pitchFamily="18" charset="0"/>
              </a:rPr>
              <a:t>Cambridge Extended: May 2020 Paper 4, Q1c</a:t>
            </a:r>
          </a:p>
        </p:txBody>
      </p:sp>
      <p:sp>
        <p:nvSpPr>
          <p:cNvPr id="50" name="TextBox 49">
            <a:extLst>
              <a:ext uri="{FF2B5EF4-FFF2-40B4-BE49-F238E27FC236}">
                <a16:creationId xmlns:a16="http://schemas.microsoft.com/office/drawing/2014/main" id="{F3685DAE-5A7B-4262-AB9F-9A1BB4A76B53}"/>
              </a:ext>
            </a:extLst>
          </p:cNvPr>
          <p:cNvSpPr txBox="1"/>
          <p:nvPr/>
        </p:nvSpPr>
        <p:spPr>
          <a:xfrm>
            <a:off x="5193632" y="3819998"/>
            <a:ext cx="4104009" cy="769441"/>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Mandy invests $300 at a rate of 0.0025% </a:t>
            </a:r>
            <a:r>
              <a:rPr lang="en-GB" sz="1100" b="1" dirty="0">
                <a:latin typeface="Times New Roman" panose="02020603050405020304" pitchFamily="18" charset="0"/>
                <a:cs typeface="Times New Roman" panose="02020603050405020304" pitchFamily="18" charset="0"/>
              </a:rPr>
              <a:t>per day </a:t>
            </a:r>
            <a:r>
              <a:rPr lang="en-GB" sz="1100" dirty="0">
                <a:latin typeface="Times New Roman" panose="02020603050405020304" pitchFamily="18" charset="0"/>
                <a:cs typeface="Times New Roman" panose="02020603050405020304" pitchFamily="18" charset="0"/>
              </a:rPr>
              <a:t>compound interest.</a:t>
            </a:r>
          </a:p>
          <a:p>
            <a:endParaRPr lang="en-GB" sz="11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Calculate the value of Mandy’s investment at the end of 1 year.</a:t>
            </a:r>
          </a:p>
          <a:p>
            <a:r>
              <a:rPr lang="en-GB" sz="1100" dirty="0">
                <a:latin typeface="Times New Roman" panose="02020603050405020304" pitchFamily="18" charset="0"/>
                <a:cs typeface="Times New Roman" panose="02020603050405020304" pitchFamily="18" charset="0"/>
              </a:rPr>
              <a:t>[1 year = 365 days.]</a:t>
            </a:r>
          </a:p>
        </p:txBody>
      </p:sp>
      <p:sp>
        <p:nvSpPr>
          <p:cNvPr id="51" name="TextBox 50">
            <a:extLst>
              <a:ext uri="{FF2B5EF4-FFF2-40B4-BE49-F238E27FC236}">
                <a16:creationId xmlns:a16="http://schemas.microsoft.com/office/drawing/2014/main" id="{E8FC3481-39FA-404A-B6F1-AEC7A462FDEF}"/>
              </a:ext>
            </a:extLst>
          </p:cNvPr>
          <p:cNvSpPr txBox="1"/>
          <p:nvPr/>
        </p:nvSpPr>
        <p:spPr>
          <a:xfrm>
            <a:off x="5079673" y="3866165"/>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1</a:t>
            </a:r>
            <a:endParaRPr lang="en-GB" sz="1100" dirty="0">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id="{94334A74-2425-416C-8C1D-5D9EE6791C33}"/>
              </a:ext>
            </a:extLst>
          </p:cNvPr>
          <p:cNvGrpSpPr/>
          <p:nvPr/>
        </p:nvGrpSpPr>
        <p:grpSpPr>
          <a:xfrm>
            <a:off x="7628989" y="5075828"/>
            <a:ext cx="2238313" cy="261610"/>
            <a:chOff x="2670909" y="920388"/>
            <a:chExt cx="2238313" cy="261610"/>
          </a:xfrm>
        </p:grpSpPr>
        <p:cxnSp>
          <p:nvCxnSpPr>
            <p:cNvPr id="53" name="Straight Connector 52">
              <a:extLst>
                <a:ext uri="{FF2B5EF4-FFF2-40B4-BE49-F238E27FC236}">
                  <a16:creationId xmlns:a16="http://schemas.microsoft.com/office/drawing/2014/main" id="{C5986CE6-22A1-48FF-98BE-ABE1BC44E5EA}"/>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2EF8797-A6EA-44C7-8E75-7D9ACD9BAF91}"/>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[2]</a:t>
              </a:r>
              <a:endParaRPr lang="en-GB" sz="1100" baseline="300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BC8CFF46-0C98-4C39-BB38-4A4F4B047941}"/>
                </a:ext>
              </a:extLst>
            </p:cNvPr>
            <p:cNvSpPr txBox="1"/>
            <p:nvPr/>
          </p:nvSpPr>
          <p:spPr>
            <a:xfrm>
              <a:off x="2670909"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
        <p:nvSpPr>
          <p:cNvPr id="56" name="TextBox 55">
            <a:extLst>
              <a:ext uri="{FF2B5EF4-FFF2-40B4-BE49-F238E27FC236}">
                <a16:creationId xmlns:a16="http://schemas.microsoft.com/office/drawing/2014/main" id="{92779E74-A0DA-4EEC-843F-B951BE802607}"/>
              </a:ext>
            </a:extLst>
          </p:cNvPr>
          <p:cNvSpPr txBox="1"/>
          <p:nvPr/>
        </p:nvSpPr>
        <p:spPr>
          <a:xfrm>
            <a:off x="5193632" y="5319614"/>
            <a:ext cx="4281941" cy="769441"/>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Jermaine invests $400 at a rate of 0.0015% </a:t>
            </a:r>
            <a:r>
              <a:rPr lang="en-GB" sz="1100" b="1" dirty="0">
                <a:latin typeface="Times New Roman" panose="02020603050405020304" pitchFamily="18" charset="0"/>
                <a:cs typeface="Times New Roman" panose="02020603050405020304" pitchFamily="18" charset="0"/>
              </a:rPr>
              <a:t>per day </a:t>
            </a:r>
            <a:r>
              <a:rPr lang="en-GB" sz="1100" dirty="0">
                <a:latin typeface="Times New Roman" panose="02020603050405020304" pitchFamily="18" charset="0"/>
                <a:cs typeface="Times New Roman" panose="02020603050405020304" pitchFamily="18" charset="0"/>
              </a:rPr>
              <a:t>compound interest.</a:t>
            </a:r>
          </a:p>
          <a:p>
            <a:endParaRPr lang="en-GB" sz="11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Calculate the value of Jermaine’s investment at the end of 2 years.</a:t>
            </a:r>
          </a:p>
          <a:p>
            <a:r>
              <a:rPr lang="en-GB" sz="1100" dirty="0">
                <a:latin typeface="Times New Roman" panose="02020603050405020304" pitchFamily="18" charset="0"/>
                <a:cs typeface="Times New Roman" panose="02020603050405020304" pitchFamily="18" charset="0"/>
              </a:rPr>
              <a:t>[1 year = 365 days.]</a:t>
            </a:r>
          </a:p>
        </p:txBody>
      </p:sp>
      <p:sp>
        <p:nvSpPr>
          <p:cNvPr id="57" name="TextBox 56">
            <a:extLst>
              <a:ext uri="{FF2B5EF4-FFF2-40B4-BE49-F238E27FC236}">
                <a16:creationId xmlns:a16="http://schemas.microsoft.com/office/drawing/2014/main" id="{EA718B89-0126-4C92-B3D9-B682240614A7}"/>
              </a:ext>
            </a:extLst>
          </p:cNvPr>
          <p:cNvSpPr txBox="1"/>
          <p:nvPr/>
        </p:nvSpPr>
        <p:spPr>
          <a:xfrm>
            <a:off x="5079673" y="5365781"/>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2</a:t>
            </a:r>
            <a:endParaRPr lang="en-GB" sz="1100" dirty="0">
              <a:latin typeface="Times New Roman" panose="02020603050405020304" pitchFamily="18" charset="0"/>
              <a:cs typeface="Times New Roman" panose="02020603050405020304" pitchFamily="18" charset="0"/>
            </a:endParaRPr>
          </a:p>
        </p:txBody>
      </p:sp>
      <p:grpSp>
        <p:nvGrpSpPr>
          <p:cNvPr id="58" name="Group 57">
            <a:extLst>
              <a:ext uri="{FF2B5EF4-FFF2-40B4-BE49-F238E27FC236}">
                <a16:creationId xmlns:a16="http://schemas.microsoft.com/office/drawing/2014/main" id="{9F4537A4-179A-4B6A-BB56-9AE29067FE5B}"/>
              </a:ext>
            </a:extLst>
          </p:cNvPr>
          <p:cNvGrpSpPr/>
          <p:nvPr/>
        </p:nvGrpSpPr>
        <p:grpSpPr>
          <a:xfrm>
            <a:off x="7628989" y="6575444"/>
            <a:ext cx="2238313" cy="261610"/>
            <a:chOff x="2670909" y="920388"/>
            <a:chExt cx="2238313" cy="261610"/>
          </a:xfrm>
        </p:grpSpPr>
        <p:cxnSp>
          <p:nvCxnSpPr>
            <p:cNvPr id="59" name="Straight Connector 58">
              <a:extLst>
                <a:ext uri="{FF2B5EF4-FFF2-40B4-BE49-F238E27FC236}">
                  <a16:creationId xmlns:a16="http://schemas.microsoft.com/office/drawing/2014/main" id="{A5CCC584-5A3F-4A4B-BBDE-1FDAB82A0B31}"/>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7BCF209-017D-483E-AD69-ABB0C2FC556D}"/>
                </a:ext>
              </a:extLst>
            </p:cNvPr>
            <p:cNvSpPr txBox="1"/>
            <p:nvPr/>
          </p:nvSpPr>
          <p:spPr>
            <a:xfrm>
              <a:off x="4561050" y="920388"/>
              <a:ext cx="34817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[2]</a:t>
              </a:r>
              <a:endParaRPr lang="en-GB" sz="1100" baseline="300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253B3014-6DCF-4F30-B97D-FC86BE5F20BF}"/>
                </a:ext>
              </a:extLst>
            </p:cNvPr>
            <p:cNvSpPr txBox="1"/>
            <p:nvPr/>
          </p:nvSpPr>
          <p:spPr>
            <a:xfrm>
              <a:off x="2670909" y="920388"/>
              <a:ext cx="255198"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a:t>
              </a:r>
              <a:endParaRPr lang="en-GB" sz="1100" baseline="30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85940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A8BC3C-F3ED-420E-AFF8-FC7DF879362D}"/>
              </a:ext>
            </a:extLst>
          </p:cNvPr>
          <p:cNvSpPr/>
          <p:nvPr/>
        </p:nvSpPr>
        <p:spPr>
          <a:xfrm>
            <a:off x="0" y="0"/>
            <a:ext cx="4930140" cy="33756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1B344D-505E-4B07-B837-8ABB2AE9548F}"/>
              </a:ext>
            </a:extLst>
          </p:cNvPr>
          <p:cNvSpPr/>
          <p:nvPr/>
        </p:nvSpPr>
        <p:spPr>
          <a:xfrm>
            <a:off x="37280" y="174440"/>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92F9A47-178A-4810-AE6C-0E6C6FCA21E4}"/>
              </a:ext>
            </a:extLst>
          </p:cNvPr>
          <p:cNvSpPr/>
          <p:nvPr/>
        </p:nvSpPr>
        <p:spPr>
          <a:xfrm>
            <a:off x="11430" y="43376"/>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9" descr="Screen Clipping">
            <a:extLst>
              <a:ext uri="{FF2B5EF4-FFF2-40B4-BE49-F238E27FC236}">
                <a16:creationId xmlns:a16="http://schemas.microsoft.com/office/drawing/2014/main" id="{B0524794-9BD1-476A-A9B7-4DDA7FF2BA64}"/>
              </a:ext>
            </a:extLst>
          </p:cNvPr>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566880" y="12896"/>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F523589E-4D43-4527-BECA-83BEF6CE0D2E}"/>
              </a:ext>
            </a:extLst>
          </p:cNvPr>
          <p:cNvSpPr txBox="1"/>
          <p:nvPr/>
        </p:nvSpPr>
        <p:spPr>
          <a:xfrm>
            <a:off x="911402" y="43971"/>
            <a:ext cx="3264035"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Cambridge Extended: October 2019 Paper 4, Q3a</a:t>
            </a:r>
          </a:p>
        </p:txBody>
      </p:sp>
      <p:grpSp>
        <p:nvGrpSpPr>
          <p:cNvPr id="3" name="Group 2">
            <a:extLst>
              <a:ext uri="{FF2B5EF4-FFF2-40B4-BE49-F238E27FC236}">
                <a16:creationId xmlns:a16="http://schemas.microsoft.com/office/drawing/2014/main" id="{A7AB41E9-930B-4FD5-A286-8C3823A9ACAF}"/>
              </a:ext>
            </a:extLst>
          </p:cNvPr>
          <p:cNvGrpSpPr/>
          <p:nvPr/>
        </p:nvGrpSpPr>
        <p:grpSpPr>
          <a:xfrm>
            <a:off x="2604234" y="1517796"/>
            <a:ext cx="2304988" cy="261610"/>
            <a:chOff x="2604234" y="920388"/>
            <a:chExt cx="2304988" cy="261610"/>
          </a:xfrm>
        </p:grpSpPr>
        <p:cxnSp>
          <p:nvCxnSpPr>
            <p:cNvPr id="27" name="Straight Connector 26">
              <a:extLst>
                <a:ext uri="{FF2B5EF4-FFF2-40B4-BE49-F238E27FC236}">
                  <a16:creationId xmlns:a16="http://schemas.microsoft.com/office/drawing/2014/main" id="{54767DA9-F790-44E6-855C-D6B6163B24E8}"/>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4A70A3C-2D2A-4F5E-8EC5-60CDAE1FB242}"/>
                </a:ext>
              </a:extLst>
            </p:cNvPr>
            <p:cNvSpPr txBox="1"/>
            <p:nvPr/>
          </p:nvSpPr>
          <p:spPr>
            <a:xfrm>
              <a:off x="4561050" y="920388"/>
              <a:ext cx="34817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805F47FF-229F-4744-9217-719F34AF6395}"/>
                </a:ext>
              </a:extLst>
            </p:cNvPr>
            <p:cNvSpPr txBox="1"/>
            <p:nvPr/>
          </p:nvSpPr>
          <p:spPr>
            <a:xfrm>
              <a:off x="2604234" y="920388"/>
              <a:ext cx="25519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4" name="TextBox 23">
            <a:extLst>
              <a:ext uri="{FF2B5EF4-FFF2-40B4-BE49-F238E27FC236}">
                <a16:creationId xmlns:a16="http://schemas.microsoft.com/office/drawing/2014/main" id="{EB7C9618-5532-4882-8F1D-444C745AC725}"/>
              </a:ext>
            </a:extLst>
          </p:cNvPr>
          <p:cNvSpPr txBox="1"/>
          <p:nvPr/>
        </p:nvSpPr>
        <p:spPr>
          <a:xfrm>
            <a:off x="363568" y="335118"/>
            <a:ext cx="4397358"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Mindy invests $900 for 4 years at a rate of 3% per year compound interest.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Calculate the value of this investment at the end of the 4 years.</a:t>
            </a:r>
          </a:p>
        </p:txBody>
      </p:sp>
      <p:sp>
        <p:nvSpPr>
          <p:cNvPr id="25" name="TextBox 24">
            <a:extLst>
              <a:ext uri="{FF2B5EF4-FFF2-40B4-BE49-F238E27FC236}">
                <a16:creationId xmlns:a16="http://schemas.microsoft.com/office/drawing/2014/main" id="{8E03148A-9668-4CA6-A35B-3B252161632B}"/>
              </a:ext>
            </a:extLst>
          </p:cNvPr>
          <p:cNvSpPr txBox="1"/>
          <p:nvPr/>
        </p:nvSpPr>
        <p:spPr>
          <a:xfrm>
            <a:off x="121593" y="381285"/>
            <a:ext cx="70532"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CC6898DF-FECA-4472-8EDD-17623516351E}"/>
              </a:ext>
            </a:extLst>
          </p:cNvPr>
          <p:cNvSpPr txBox="1"/>
          <p:nvPr/>
        </p:nvSpPr>
        <p:spPr>
          <a:xfrm>
            <a:off x="808817" y="827101"/>
            <a:ext cx="162095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900 × 1.03</a:t>
            </a:r>
            <a:r>
              <a:rPr kumimoji="0" lang="en-GB" sz="2400" b="0" i="0" u="none" strike="noStrike" kern="1200" cap="none" spc="0" normalizeH="0" baseline="30000" noProof="0" dirty="0">
                <a:ln>
                  <a:noFill/>
                </a:ln>
                <a:solidFill>
                  <a:srgbClr val="FF0066"/>
                </a:solidFill>
                <a:effectLst/>
                <a:uLnTx/>
                <a:uFillTx/>
                <a:latin typeface="Calibri" panose="020F0502020204030204"/>
                <a:ea typeface="+mn-ea"/>
                <a:cs typeface="+mn-cs"/>
              </a:rPr>
              <a:t>4</a:t>
            </a:r>
          </a:p>
        </p:txBody>
      </p:sp>
      <p:grpSp>
        <p:nvGrpSpPr>
          <p:cNvPr id="34" name="Group 33">
            <a:extLst>
              <a:ext uri="{FF2B5EF4-FFF2-40B4-BE49-F238E27FC236}">
                <a16:creationId xmlns:a16="http://schemas.microsoft.com/office/drawing/2014/main" id="{1E8A7245-B29D-4FEF-92F7-6EC4A992A27D}"/>
              </a:ext>
            </a:extLst>
          </p:cNvPr>
          <p:cNvGrpSpPr/>
          <p:nvPr/>
        </p:nvGrpSpPr>
        <p:grpSpPr>
          <a:xfrm>
            <a:off x="2604234" y="3078372"/>
            <a:ext cx="2304988" cy="261610"/>
            <a:chOff x="2604234" y="920388"/>
            <a:chExt cx="2304988" cy="261610"/>
          </a:xfrm>
        </p:grpSpPr>
        <p:cxnSp>
          <p:nvCxnSpPr>
            <p:cNvPr id="35" name="Straight Connector 34">
              <a:extLst>
                <a:ext uri="{FF2B5EF4-FFF2-40B4-BE49-F238E27FC236}">
                  <a16:creationId xmlns:a16="http://schemas.microsoft.com/office/drawing/2014/main" id="{62782898-FEB5-4A81-9C13-451E6FB2FB17}"/>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BF9679B-1333-4FFB-B38E-8A60DEA571B9}"/>
                </a:ext>
              </a:extLst>
            </p:cNvPr>
            <p:cNvSpPr txBox="1"/>
            <p:nvPr/>
          </p:nvSpPr>
          <p:spPr>
            <a:xfrm>
              <a:off x="4561050" y="920388"/>
              <a:ext cx="34817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id="{8D3F67AA-774F-42D6-8961-602FF99E017C}"/>
                </a:ext>
              </a:extLst>
            </p:cNvPr>
            <p:cNvSpPr txBox="1"/>
            <p:nvPr/>
          </p:nvSpPr>
          <p:spPr>
            <a:xfrm>
              <a:off x="2604234" y="920388"/>
              <a:ext cx="25519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38" name="TextBox 37">
            <a:extLst>
              <a:ext uri="{FF2B5EF4-FFF2-40B4-BE49-F238E27FC236}">
                <a16:creationId xmlns:a16="http://schemas.microsoft.com/office/drawing/2014/main" id="{1F7F45E9-D2CC-4C4F-BF28-16469098DABA}"/>
              </a:ext>
            </a:extLst>
          </p:cNvPr>
          <p:cNvSpPr txBox="1"/>
          <p:nvPr/>
        </p:nvSpPr>
        <p:spPr>
          <a:xfrm>
            <a:off x="363568" y="1895694"/>
            <a:ext cx="4366901"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Aida invests $550 for 5 years at a rate of 6% per year compound interest.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Calculate the value of this investment at the end of the 5 years.</a:t>
            </a:r>
          </a:p>
        </p:txBody>
      </p:sp>
      <p:sp>
        <p:nvSpPr>
          <p:cNvPr id="39" name="TextBox 38">
            <a:extLst>
              <a:ext uri="{FF2B5EF4-FFF2-40B4-BE49-F238E27FC236}">
                <a16:creationId xmlns:a16="http://schemas.microsoft.com/office/drawing/2014/main" id="{DB407B66-853C-4449-95D5-7A03AA3FD9C5}"/>
              </a:ext>
            </a:extLst>
          </p:cNvPr>
          <p:cNvSpPr txBox="1"/>
          <p:nvPr/>
        </p:nvSpPr>
        <p:spPr>
          <a:xfrm>
            <a:off x="121593" y="1941861"/>
            <a:ext cx="70532"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id="{C88B520E-9D69-4838-81CE-5CB8D538890A}"/>
              </a:ext>
            </a:extLst>
          </p:cNvPr>
          <p:cNvSpPr txBox="1"/>
          <p:nvPr/>
        </p:nvSpPr>
        <p:spPr>
          <a:xfrm>
            <a:off x="808817" y="2387677"/>
            <a:ext cx="159050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550 × 1.06</a:t>
            </a:r>
            <a:r>
              <a:rPr kumimoji="0" lang="en-GB" sz="2400" b="0" i="0" u="none" strike="noStrike" kern="1200" cap="none" spc="0" normalizeH="0" baseline="30000" noProof="0" dirty="0">
                <a:ln>
                  <a:noFill/>
                </a:ln>
                <a:solidFill>
                  <a:srgbClr val="FF0066"/>
                </a:solidFill>
                <a:effectLst/>
                <a:uLnTx/>
                <a:uFillTx/>
                <a:latin typeface="Calibri" panose="020F0502020204030204"/>
                <a:ea typeface="+mn-ea"/>
                <a:cs typeface="+mn-cs"/>
              </a:rPr>
              <a:t>5</a:t>
            </a:r>
          </a:p>
        </p:txBody>
      </p:sp>
      <p:sp>
        <p:nvSpPr>
          <p:cNvPr id="43" name="TextBox 42">
            <a:extLst>
              <a:ext uri="{FF2B5EF4-FFF2-40B4-BE49-F238E27FC236}">
                <a16:creationId xmlns:a16="http://schemas.microsoft.com/office/drawing/2014/main" id="{6E2232CF-CE56-4378-9357-DB38F43E887D}"/>
              </a:ext>
            </a:extLst>
          </p:cNvPr>
          <p:cNvSpPr txBox="1"/>
          <p:nvPr/>
        </p:nvSpPr>
        <p:spPr>
          <a:xfrm>
            <a:off x="3161873" y="1290397"/>
            <a:ext cx="11945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1012.96</a:t>
            </a:r>
            <a:endParaRPr kumimoji="0" lang="en-GB" sz="2400" b="0" i="0" u="none" strike="noStrike" kern="1200" cap="none" spc="0" normalizeH="0" baseline="30000" noProof="0" dirty="0">
              <a:ln>
                <a:noFill/>
              </a:ln>
              <a:solidFill>
                <a:srgbClr val="FF0066"/>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845BF47E-EF78-4CBC-B4A6-68FCEEA901F1}"/>
              </a:ext>
            </a:extLst>
          </p:cNvPr>
          <p:cNvSpPr txBox="1"/>
          <p:nvPr/>
        </p:nvSpPr>
        <p:spPr>
          <a:xfrm>
            <a:off x="3161873" y="2857069"/>
            <a:ext cx="103906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736.02</a:t>
            </a:r>
            <a:endParaRPr kumimoji="0" lang="en-GB" sz="2400" b="0" i="0" u="none" strike="noStrike" kern="1200" cap="none" spc="0" normalizeH="0" baseline="30000" noProof="0" dirty="0">
              <a:ln>
                <a:noFill/>
              </a:ln>
              <a:solidFill>
                <a:srgbClr val="FF0066"/>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E2E25787-B0AD-4D0A-AF9E-0E228ADF4713}"/>
              </a:ext>
            </a:extLst>
          </p:cNvPr>
          <p:cNvPicPr>
            <a:picLocks noChangeAspect="1"/>
          </p:cNvPicPr>
          <p:nvPr/>
        </p:nvPicPr>
        <p:blipFill rotWithShape="1">
          <a:blip r:embed="rId3"/>
          <a:srcRect l="15032" t="15269" r="13392" b="35452"/>
          <a:stretch/>
        </p:blipFill>
        <p:spPr>
          <a:xfrm>
            <a:off x="15240" y="34290"/>
            <a:ext cx="721995" cy="264796"/>
          </a:xfrm>
          <a:prstGeom prst="rect">
            <a:avLst/>
          </a:prstGeom>
        </p:spPr>
      </p:pic>
      <p:sp>
        <p:nvSpPr>
          <p:cNvPr id="29" name="Rectangle 28">
            <a:extLst>
              <a:ext uri="{FF2B5EF4-FFF2-40B4-BE49-F238E27FC236}">
                <a16:creationId xmlns:a16="http://schemas.microsoft.com/office/drawing/2014/main" id="{B462A306-08A2-4608-883B-9EC73249D3C1}"/>
              </a:ext>
            </a:extLst>
          </p:cNvPr>
          <p:cNvSpPr/>
          <p:nvPr/>
        </p:nvSpPr>
        <p:spPr>
          <a:xfrm>
            <a:off x="37280" y="3443826"/>
            <a:ext cx="4930140" cy="33756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6547BBFC-F1D2-4B78-9A2A-7AE2339A2A4B}"/>
              </a:ext>
            </a:extLst>
          </p:cNvPr>
          <p:cNvSpPr/>
          <p:nvPr/>
        </p:nvSpPr>
        <p:spPr>
          <a:xfrm>
            <a:off x="74560" y="3618266"/>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8FC8E83-D717-4ACB-A811-FB34B2D34067}"/>
              </a:ext>
            </a:extLst>
          </p:cNvPr>
          <p:cNvSpPr/>
          <p:nvPr/>
        </p:nvSpPr>
        <p:spPr>
          <a:xfrm>
            <a:off x="48710" y="3487202"/>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9" descr="Screen Clipping">
            <a:extLst>
              <a:ext uri="{FF2B5EF4-FFF2-40B4-BE49-F238E27FC236}">
                <a16:creationId xmlns:a16="http://schemas.microsoft.com/office/drawing/2014/main" id="{223F2332-EF9A-47CB-A974-61A0FC2E30D5}"/>
              </a:ext>
            </a:extLst>
          </p:cNvPr>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604160" y="3456722"/>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a:extLst>
              <a:ext uri="{FF2B5EF4-FFF2-40B4-BE49-F238E27FC236}">
                <a16:creationId xmlns:a16="http://schemas.microsoft.com/office/drawing/2014/main" id="{0F59D4EE-D7DF-425D-8223-92F2B5DF1314}"/>
              </a:ext>
            </a:extLst>
          </p:cNvPr>
          <p:cNvSpPr txBox="1"/>
          <p:nvPr/>
        </p:nvSpPr>
        <p:spPr>
          <a:xfrm>
            <a:off x="948682" y="3487797"/>
            <a:ext cx="3264035"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Cambridge Extended: October 2019 Paper 4, Q3a</a:t>
            </a:r>
          </a:p>
        </p:txBody>
      </p:sp>
      <p:grpSp>
        <p:nvGrpSpPr>
          <p:cNvPr id="42" name="Group 41">
            <a:extLst>
              <a:ext uri="{FF2B5EF4-FFF2-40B4-BE49-F238E27FC236}">
                <a16:creationId xmlns:a16="http://schemas.microsoft.com/office/drawing/2014/main" id="{5572F264-9509-4FAB-A7CB-CAA0AF6324AF}"/>
              </a:ext>
            </a:extLst>
          </p:cNvPr>
          <p:cNvGrpSpPr/>
          <p:nvPr/>
        </p:nvGrpSpPr>
        <p:grpSpPr>
          <a:xfrm>
            <a:off x="2641514" y="4961622"/>
            <a:ext cx="2304988" cy="261610"/>
            <a:chOff x="2604234" y="920388"/>
            <a:chExt cx="2304988" cy="261610"/>
          </a:xfrm>
        </p:grpSpPr>
        <p:cxnSp>
          <p:nvCxnSpPr>
            <p:cNvPr id="45" name="Straight Connector 44">
              <a:extLst>
                <a:ext uri="{FF2B5EF4-FFF2-40B4-BE49-F238E27FC236}">
                  <a16:creationId xmlns:a16="http://schemas.microsoft.com/office/drawing/2014/main" id="{69A35C6E-CDBA-4A46-9479-08F924DADB31}"/>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F89C71E-86E9-456F-B074-CBA5D787CA84}"/>
                </a:ext>
              </a:extLst>
            </p:cNvPr>
            <p:cNvSpPr txBox="1"/>
            <p:nvPr/>
          </p:nvSpPr>
          <p:spPr>
            <a:xfrm>
              <a:off x="4561050" y="920388"/>
              <a:ext cx="34817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 name="TextBox 46">
              <a:extLst>
                <a:ext uri="{FF2B5EF4-FFF2-40B4-BE49-F238E27FC236}">
                  <a16:creationId xmlns:a16="http://schemas.microsoft.com/office/drawing/2014/main" id="{F189990D-7514-44A6-BC1D-8860A9795EFA}"/>
                </a:ext>
              </a:extLst>
            </p:cNvPr>
            <p:cNvSpPr txBox="1"/>
            <p:nvPr/>
          </p:nvSpPr>
          <p:spPr>
            <a:xfrm>
              <a:off x="2604234" y="920388"/>
              <a:ext cx="25519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8" name="TextBox 47">
            <a:extLst>
              <a:ext uri="{FF2B5EF4-FFF2-40B4-BE49-F238E27FC236}">
                <a16:creationId xmlns:a16="http://schemas.microsoft.com/office/drawing/2014/main" id="{1DD878E2-8844-4470-8B96-0FEB02F9CCFA}"/>
              </a:ext>
            </a:extLst>
          </p:cNvPr>
          <p:cNvSpPr txBox="1"/>
          <p:nvPr/>
        </p:nvSpPr>
        <p:spPr>
          <a:xfrm>
            <a:off x="400848" y="3778944"/>
            <a:ext cx="4397358"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Mindy invests $900 for 4 years at a rate of 3% per year compound interest.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Calculate the value of this investment at the end of the 4 years.</a:t>
            </a:r>
          </a:p>
        </p:txBody>
      </p:sp>
      <p:sp>
        <p:nvSpPr>
          <p:cNvPr id="49" name="TextBox 48">
            <a:extLst>
              <a:ext uri="{FF2B5EF4-FFF2-40B4-BE49-F238E27FC236}">
                <a16:creationId xmlns:a16="http://schemas.microsoft.com/office/drawing/2014/main" id="{7DE63036-AEEF-40C6-BD63-9611452D7674}"/>
              </a:ext>
            </a:extLst>
          </p:cNvPr>
          <p:cNvSpPr txBox="1"/>
          <p:nvPr/>
        </p:nvSpPr>
        <p:spPr>
          <a:xfrm>
            <a:off x="158873" y="3825111"/>
            <a:ext cx="70532"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a:extLst>
              <a:ext uri="{FF2B5EF4-FFF2-40B4-BE49-F238E27FC236}">
                <a16:creationId xmlns:a16="http://schemas.microsoft.com/office/drawing/2014/main" id="{255C6F4B-95E2-4BF7-B61C-C10CA54472E5}"/>
              </a:ext>
            </a:extLst>
          </p:cNvPr>
          <p:cNvSpPr txBox="1"/>
          <p:nvPr/>
        </p:nvSpPr>
        <p:spPr>
          <a:xfrm>
            <a:off x="846097" y="4270927"/>
            <a:ext cx="162095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900 × 1.03</a:t>
            </a:r>
            <a:r>
              <a:rPr kumimoji="0" lang="en-GB" sz="2400" b="0" i="0" u="none" strike="noStrike" kern="1200" cap="none" spc="0" normalizeH="0" baseline="30000" noProof="0" dirty="0">
                <a:ln>
                  <a:noFill/>
                </a:ln>
                <a:solidFill>
                  <a:srgbClr val="FF0066"/>
                </a:solidFill>
                <a:effectLst/>
                <a:uLnTx/>
                <a:uFillTx/>
                <a:latin typeface="Calibri" panose="020F0502020204030204"/>
                <a:ea typeface="+mn-ea"/>
                <a:cs typeface="+mn-cs"/>
              </a:rPr>
              <a:t>4</a:t>
            </a:r>
          </a:p>
        </p:txBody>
      </p:sp>
      <p:grpSp>
        <p:nvGrpSpPr>
          <p:cNvPr id="51" name="Group 50">
            <a:extLst>
              <a:ext uri="{FF2B5EF4-FFF2-40B4-BE49-F238E27FC236}">
                <a16:creationId xmlns:a16="http://schemas.microsoft.com/office/drawing/2014/main" id="{1A13D186-6915-445A-A169-1104DC037858}"/>
              </a:ext>
            </a:extLst>
          </p:cNvPr>
          <p:cNvGrpSpPr/>
          <p:nvPr/>
        </p:nvGrpSpPr>
        <p:grpSpPr>
          <a:xfrm>
            <a:off x="2641514" y="6522198"/>
            <a:ext cx="2304988" cy="261610"/>
            <a:chOff x="2604234" y="920388"/>
            <a:chExt cx="2304988" cy="261610"/>
          </a:xfrm>
        </p:grpSpPr>
        <p:cxnSp>
          <p:nvCxnSpPr>
            <p:cNvPr id="52" name="Straight Connector 51">
              <a:extLst>
                <a:ext uri="{FF2B5EF4-FFF2-40B4-BE49-F238E27FC236}">
                  <a16:creationId xmlns:a16="http://schemas.microsoft.com/office/drawing/2014/main" id="{AF8AA78D-DB33-4781-B32D-5210438C1D7C}"/>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0C2F866-A2CA-4E5C-A7CE-6A7EA226ADB0}"/>
                </a:ext>
              </a:extLst>
            </p:cNvPr>
            <p:cNvSpPr txBox="1"/>
            <p:nvPr/>
          </p:nvSpPr>
          <p:spPr>
            <a:xfrm>
              <a:off x="4561050" y="920388"/>
              <a:ext cx="34817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TextBox 53">
              <a:extLst>
                <a:ext uri="{FF2B5EF4-FFF2-40B4-BE49-F238E27FC236}">
                  <a16:creationId xmlns:a16="http://schemas.microsoft.com/office/drawing/2014/main" id="{49285394-5B1A-4E6D-A115-C3FAF283FF19}"/>
                </a:ext>
              </a:extLst>
            </p:cNvPr>
            <p:cNvSpPr txBox="1"/>
            <p:nvPr/>
          </p:nvSpPr>
          <p:spPr>
            <a:xfrm>
              <a:off x="2604234" y="920388"/>
              <a:ext cx="25519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55" name="TextBox 54">
            <a:extLst>
              <a:ext uri="{FF2B5EF4-FFF2-40B4-BE49-F238E27FC236}">
                <a16:creationId xmlns:a16="http://schemas.microsoft.com/office/drawing/2014/main" id="{3D130796-D60B-42F6-87B3-946503D7B180}"/>
              </a:ext>
            </a:extLst>
          </p:cNvPr>
          <p:cNvSpPr txBox="1"/>
          <p:nvPr/>
        </p:nvSpPr>
        <p:spPr>
          <a:xfrm>
            <a:off x="400848" y="5339520"/>
            <a:ext cx="4366901"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Aida invests $550 for 5 years at a rate of 6% per year compound interest.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Calculate the value of this investment at the end of the 5 years.</a:t>
            </a:r>
          </a:p>
        </p:txBody>
      </p:sp>
      <p:sp>
        <p:nvSpPr>
          <p:cNvPr id="56" name="TextBox 55">
            <a:extLst>
              <a:ext uri="{FF2B5EF4-FFF2-40B4-BE49-F238E27FC236}">
                <a16:creationId xmlns:a16="http://schemas.microsoft.com/office/drawing/2014/main" id="{F4A35550-B154-452D-AD18-BC592796E38C}"/>
              </a:ext>
            </a:extLst>
          </p:cNvPr>
          <p:cNvSpPr txBox="1"/>
          <p:nvPr/>
        </p:nvSpPr>
        <p:spPr>
          <a:xfrm>
            <a:off x="158873" y="5385687"/>
            <a:ext cx="70532"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 name="TextBox 56">
            <a:extLst>
              <a:ext uri="{FF2B5EF4-FFF2-40B4-BE49-F238E27FC236}">
                <a16:creationId xmlns:a16="http://schemas.microsoft.com/office/drawing/2014/main" id="{A3BD9167-04A6-43E0-B758-26736FBDA94F}"/>
              </a:ext>
            </a:extLst>
          </p:cNvPr>
          <p:cNvSpPr txBox="1"/>
          <p:nvPr/>
        </p:nvSpPr>
        <p:spPr>
          <a:xfrm>
            <a:off x="846097" y="5831503"/>
            <a:ext cx="159050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550 × 1.06</a:t>
            </a:r>
            <a:r>
              <a:rPr kumimoji="0" lang="en-GB" sz="2400" b="0" i="0" u="none" strike="noStrike" kern="1200" cap="none" spc="0" normalizeH="0" baseline="30000" noProof="0" dirty="0">
                <a:ln>
                  <a:noFill/>
                </a:ln>
                <a:solidFill>
                  <a:srgbClr val="FF0066"/>
                </a:solidFill>
                <a:effectLst/>
                <a:uLnTx/>
                <a:uFillTx/>
                <a:latin typeface="Calibri" panose="020F0502020204030204"/>
                <a:ea typeface="+mn-ea"/>
                <a:cs typeface="+mn-cs"/>
              </a:rPr>
              <a:t>5</a:t>
            </a:r>
          </a:p>
        </p:txBody>
      </p:sp>
      <p:sp>
        <p:nvSpPr>
          <p:cNvPr id="58" name="TextBox 57">
            <a:extLst>
              <a:ext uri="{FF2B5EF4-FFF2-40B4-BE49-F238E27FC236}">
                <a16:creationId xmlns:a16="http://schemas.microsoft.com/office/drawing/2014/main" id="{876AA89E-6939-4D0C-A3F5-DAB7C228B56A}"/>
              </a:ext>
            </a:extLst>
          </p:cNvPr>
          <p:cNvSpPr txBox="1"/>
          <p:nvPr/>
        </p:nvSpPr>
        <p:spPr>
          <a:xfrm>
            <a:off x="3199153" y="4734223"/>
            <a:ext cx="11945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1012.96</a:t>
            </a:r>
            <a:endParaRPr kumimoji="0" lang="en-GB" sz="2400" b="0" i="0" u="none" strike="noStrike" kern="1200" cap="none" spc="0" normalizeH="0" baseline="30000" noProof="0" dirty="0">
              <a:ln>
                <a:noFill/>
              </a:ln>
              <a:solidFill>
                <a:srgbClr val="FF0066"/>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5939C06-CE24-4800-A124-9C7356C4F098}"/>
              </a:ext>
            </a:extLst>
          </p:cNvPr>
          <p:cNvSpPr txBox="1"/>
          <p:nvPr/>
        </p:nvSpPr>
        <p:spPr>
          <a:xfrm>
            <a:off x="3199153" y="6300895"/>
            <a:ext cx="103906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736.02</a:t>
            </a:r>
            <a:endParaRPr kumimoji="0" lang="en-GB" sz="2400" b="0" i="0" u="none" strike="noStrike" kern="1200" cap="none" spc="0" normalizeH="0" baseline="30000" noProof="0" dirty="0">
              <a:ln>
                <a:noFill/>
              </a:ln>
              <a:solidFill>
                <a:srgbClr val="FF0066"/>
              </a:solidFill>
              <a:effectLst/>
              <a:uLnTx/>
              <a:uFillTx/>
              <a:latin typeface="Calibri" panose="020F0502020204030204"/>
              <a:ea typeface="+mn-ea"/>
              <a:cs typeface="+mn-cs"/>
            </a:endParaRPr>
          </a:p>
        </p:txBody>
      </p:sp>
      <p:pic>
        <p:nvPicPr>
          <p:cNvPr id="60" name="Picture 59">
            <a:extLst>
              <a:ext uri="{FF2B5EF4-FFF2-40B4-BE49-F238E27FC236}">
                <a16:creationId xmlns:a16="http://schemas.microsoft.com/office/drawing/2014/main" id="{306CA054-2E4E-4F27-ACB3-AA32E45476CD}"/>
              </a:ext>
            </a:extLst>
          </p:cNvPr>
          <p:cNvPicPr>
            <a:picLocks noChangeAspect="1"/>
          </p:cNvPicPr>
          <p:nvPr/>
        </p:nvPicPr>
        <p:blipFill rotWithShape="1">
          <a:blip r:embed="rId3"/>
          <a:srcRect l="15032" t="15269" r="13392" b="35452"/>
          <a:stretch/>
        </p:blipFill>
        <p:spPr>
          <a:xfrm>
            <a:off x="52520" y="3478116"/>
            <a:ext cx="721995" cy="264796"/>
          </a:xfrm>
          <a:prstGeom prst="rect">
            <a:avLst/>
          </a:prstGeom>
        </p:spPr>
      </p:pic>
      <p:sp>
        <p:nvSpPr>
          <p:cNvPr id="61" name="Rectangle 60">
            <a:extLst>
              <a:ext uri="{FF2B5EF4-FFF2-40B4-BE49-F238E27FC236}">
                <a16:creationId xmlns:a16="http://schemas.microsoft.com/office/drawing/2014/main" id="{36BA38A3-20DD-4277-B142-A46771F91F80}"/>
              </a:ext>
            </a:extLst>
          </p:cNvPr>
          <p:cNvSpPr/>
          <p:nvPr/>
        </p:nvSpPr>
        <p:spPr>
          <a:xfrm>
            <a:off x="4967282" y="27755"/>
            <a:ext cx="4930140" cy="33756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6D202E76-ADCC-4378-919F-21DDFD3AB2A2}"/>
              </a:ext>
            </a:extLst>
          </p:cNvPr>
          <p:cNvSpPr/>
          <p:nvPr/>
        </p:nvSpPr>
        <p:spPr>
          <a:xfrm>
            <a:off x="5004562" y="202195"/>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D04FA895-897E-4CA2-9CFC-A77314954989}"/>
              </a:ext>
            </a:extLst>
          </p:cNvPr>
          <p:cNvSpPr/>
          <p:nvPr/>
        </p:nvSpPr>
        <p:spPr>
          <a:xfrm>
            <a:off x="4978712" y="71131"/>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9" descr="Screen Clipping">
            <a:extLst>
              <a:ext uri="{FF2B5EF4-FFF2-40B4-BE49-F238E27FC236}">
                <a16:creationId xmlns:a16="http://schemas.microsoft.com/office/drawing/2014/main" id="{A9F0777D-6CBE-4A02-BDBD-98E41CC5D160}"/>
              </a:ext>
            </a:extLst>
          </p:cNvPr>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9534162" y="40651"/>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a:extLst>
              <a:ext uri="{FF2B5EF4-FFF2-40B4-BE49-F238E27FC236}">
                <a16:creationId xmlns:a16="http://schemas.microsoft.com/office/drawing/2014/main" id="{C1A4A280-1870-4F6B-9F11-04F4F65E577F}"/>
              </a:ext>
            </a:extLst>
          </p:cNvPr>
          <p:cNvSpPr txBox="1"/>
          <p:nvPr/>
        </p:nvSpPr>
        <p:spPr>
          <a:xfrm>
            <a:off x="5202834" y="362873"/>
            <a:ext cx="3363421" cy="8463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Ash bought a antique clock for €3,000 EUR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value of the clock appreciates by 4% each year.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Work out the value of the clock at the end of 5 years.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Give your answer correct to the nearest Euro.</a:t>
            </a:r>
          </a:p>
        </p:txBody>
      </p:sp>
      <p:sp>
        <p:nvSpPr>
          <p:cNvPr id="66" name="TextBox 65">
            <a:extLst>
              <a:ext uri="{FF2B5EF4-FFF2-40B4-BE49-F238E27FC236}">
                <a16:creationId xmlns:a16="http://schemas.microsoft.com/office/drawing/2014/main" id="{714F9BED-3F93-4E75-97BD-38ACABDDDCBD}"/>
              </a:ext>
            </a:extLst>
          </p:cNvPr>
          <p:cNvSpPr txBox="1"/>
          <p:nvPr/>
        </p:nvSpPr>
        <p:spPr>
          <a:xfrm>
            <a:off x="5088875" y="409040"/>
            <a:ext cx="70532"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7" name="TextBox 66">
            <a:extLst>
              <a:ext uri="{FF2B5EF4-FFF2-40B4-BE49-F238E27FC236}">
                <a16:creationId xmlns:a16="http://schemas.microsoft.com/office/drawing/2014/main" id="{CA785165-A034-489B-B777-C3F12CD81C1A}"/>
              </a:ext>
            </a:extLst>
          </p:cNvPr>
          <p:cNvSpPr txBox="1"/>
          <p:nvPr/>
        </p:nvSpPr>
        <p:spPr>
          <a:xfrm>
            <a:off x="8718826" y="2593037"/>
            <a:ext cx="103105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45 000</a:t>
            </a:r>
          </a:p>
        </p:txBody>
      </p:sp>
      <p:cxnSp>
        <p:nvCxnSpPr>
          <p:cNvPr id="68" name="Straight Connector 67">
            <a:extLst>
              <a:ext uri="{FF2B5EF4-FFF2-40B4-BE49-F238E27FC236}">
                <a16:creationId xmlns:a16="http://schemas.microsoft.com/office/drawing/2014/main" id="{C56CDE22-9B45-4CE8-B5A3-34BEF355C418}"/>
              </a:ext>
            </a:extLst>
          </p:cNvPr>
          <p:cNvCxnSpPr>
            <a:cxnSpLocks/>
          </p:cNvCxnSpPr>
          <p:nvPr/>
        </p:nvCxnSpPr>
        <p:spPr>
          <a:xfrm>
            <a:off x="8746200" y="1851553"/>
            <a:ext cx="1050165" cy="0"/>
          </a:xfrm>
          <a:prstGeom prst="line">
            <a:avLst/>
          </a:prstGeom>
          <a:ln w="158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5230B31-A147-440D-9BE1-73396ADC4178}"/>
              </a:ext>
            </a:extLst>
          </p:cNvPr>
          <p:cNvSpPr txBox="1"/>
          <p:nvPr/>
        </p:nvSpPr>
        <p:spPr>
          <a:xfrm>
            <a:off x="9097196" y="1810205"/>
            <a:ext cx="34817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65000"/>
                  </a:prstClr>
                </a:solidFill>
                <a:effectLst/>
                <a:uLnTx/>
                <a:uFillTx/>
                <a:latin typeface="Times New Roman" panose="02020603050405020304" pitchFamily="18" charset="0"/>
                <a:ea typeface="+mn-ea"/>
                <a:cs typeface="Times New Roman" panose="02020603050405020304" pitchFamily="18" charset="0"/>
              </a:rPr>
              <a:t>(3)</a:t>
            </a:r>
            <a:endParaRPr kumimoji="0" lang="en-GB" sz="1100" b="0" i="0" u="none" strike="noStrike" kern="1200" cap="none" spc="0" normalizeH="0" baseline="30000" noProof="0" dirty="0">
              <a:ln>
                <a:noFill/>
              </a:ln>
              <a:solidFill>
                <a:prstClr val="white">
                  <a:lumMod val="65000"/>
                </a:prstClr>
              </a:solidFill>
              <a:effectLst/>
              <a:uLnTx/>
              <a:uFillTx/>
              <a:latin typeface="Times New Roman" panose="02020603050405020304" pitchFamily="18" charset="0"/>
              <a:ea typeface="+mn-ea"/>
              <a:cs typeface="Times New Roman" panose="02020603050405020304" pitchFamily="18" charset="0"/>
            </a:endParaRPr>
          </a:p>
        </p:txBody>
      </p:sp>
      <p:sp>
        <p:nvSpPr>
          <p:cNvPr id="70" name="Rectangle 69">
            <a:extLst>
              <a:ext uri="{FF2B5EF4-FFF2-40B4-BE49-F238E27FC236}">
                <a16:creationId xmlns:a16="http://schemas.microsoft.com/office/drawing/2014/main" id="{5AA65417-B781-4B49-B565-31E657B592EA}"/>
              </a:ext>
            </a:extLst>
          </p:cNvPr>
          <p:cNvSpPr/>
          <p:nvPr/>
        </p:nvSpPr>
        <p:spPr>
          <a:xfrm>
            <a:off x="7758606" y="3127699"/>
            <a:ext cx="2215671"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(Total for Question 1 is 6 marks)</a:t>
            </a:r>
          </a:p>
        </p:txBody>
      </p:sp>
      <p:sp>
        <p:nvSpPr>
          <p:cNvPr id="71" name="TextBox 70">
            <a:extLst>
              <a:ext uri="{FF2B5EF4-FFF2-40B4-BE49-F238E27FC236}">
                <a16:creationId xmlns:a16="http://schemas.microsoft.com/office/drawing/2014/main" id="{2849EE2D-D1F6-4116-94AB-6B654071FD2D}"/>
              </a:ext>
            </a:extLst>
          </p:cNvPr>
          <p:cNvSpPr txBox="1"/>
          <p:nvPr/>
        </p:nvSpPr>
        <p:spPr>
          <a:xfrm>
            <a:off x="5202834" y="1734473"/>
            <a:ext cx="2951449" cy="6771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a manager, Rob takes a salary decrease of 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salary after the decrease is €41 850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Work out Rob’s salary before the decrease.</a:t>
            </a:r>
          </a:p>
        </p:txBody>
      </p:sp>
      <p:cxnSp>
        <p:nvCxnSpPr>
          <p:cNvPr id="72" name="Straight Connector 71">
            <a:extLst>
              <a:ext uri="{FF2B5EF4-FFF2-40B4-BE49-F238E27FC236}">
                <a16:creationId xmlns:a16="http://schemas.microsoft.com/office/drawing/2014/main" id="{EA5445EB-2D2B-4898-8DC3-4631084B0430}"/>
              </a:ext>
            </a:extLst>
          </p:cNvPr>
          <p:cNvCxnSpPr>
            <a:cxnSpLocks/>
          </p:cNvCxnSpPr>
          <p:nvPr/>
        </p:nvCxnSpPr>
        <p:spPr>
          <a:xfrm>
            <a:off x="8746200" y="3003697"/>
            <a:ext cx="1050165" cy="0"/>
          </a:xfrm>
          <a:prstGeom prst="line">
            <a:avLst/>
          </a:prstGeom>
          <a:ln w="158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51EF0EA-C2B9-47C0-A5FC-D52C7C4231E0}"/>
              </a:ext>
            </a:extLst>
          </p:cNvPr>
          <p:cNvSpPr txBox="1"/>
          <p:nvPr/>
        </p:nvSpPr>
        <p:spPr>
          <a:xfrm>
            <a:off x="9097196" y="2962349"/>
            <a:ext cx="34817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65000"/>
                  </a:prstClr>
                </a:solidFill>
                <a:effectLst/>
                <a:uLnTx/>
                <a:uFillTx/>
                <a:latin typeface="Times New Roman" panose="02020603050405020304" pitchFamily="18" charset="0"/>
                <a:ea typeface="+mn-ea"/>
                <a:cs typeface="Times New Roman" panose="02020603050405020304" pitchFamily="18" charset="0"/>
              </a:rPr>
              <a:t>(3)</a:t>
            </a:r>
            <a:endParaRPr kumimoji="0" lang="en-GB" sz="1100" b="0" i="0" u="none" strike="noStrike" kern="1200" cap="none" spc="0" normalizeH="0" baseline="30000" noProof="0" dirty="0">
              <a:ln>
                <a:noFill/>
              </a:ln>
              <a:solidFill>
                <a:prstClr val="white">
                  <a:lumMod val="65000"/>
                </a:prstClr>
              </a:solidFill>
              <a:effectLst/>
              <a:uLnTx/>
              <a:uFillTx/>
              <a:latin typeface="Times New Roman" panose="02020603050405020304" pitchFamily="18" charset="0"/>
              <a:ea typeface="+mn-ea"/>
              <a:cs typeface="Times New Roman" panose="02020603050405020304" pitchFamily="18" charset="0"/>
            </a:endParaRPr>
          </a:p>
        </p:txBody>
      </p:sp>
      <p:sp>
        <p:nvSpPr>
          <p:cNvPr id="74" name="TextBox 73">
            <a:extLst>
              <a:ext uri="{FF2B5EF4-FFF2-40B4-BE49-F238E27FC236}">
                <a16:creationId xmlns:a16="http://schemas.microsoft.com/office/drawing/2014/main" id="{80A9AE5D-FBAE-4291-BFFA-4CD4CC0C031D}"/>
              </a:ext>
            </a:extLst>
          </p:cNvPr>
          <p:cNvSpPr txBox="1"/>
          <p:nvPr/>
        </p:nvSpPr>
        <p:spPr>
          <a:xfrm>
            <a:off x="8519058" y="1661321"/>
            <a:ext cx="25680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5" name="TextBox 74">
            <a:extLst>
              <a:ext uri="{FF2B5EF4-FFF2-40B4-BE49-F238E27FC236}">
                <a16:creationId xmlns:a16="http://schemas.microsoft.com/office/drawing/2014/main" id="{10EED3B9-7586-4EEF-B6F5-596CBD649886}"/>
              </a:ext>
            </a:extLst>
          </p:cNvPr>
          <p:cNvSpPr txBox="1"/>
          <p:nvPr/>
        </p:nvSpPr>
        <p:spPr>
          <a:xfrm>
            <a:off x="8519058" y="2770793"/>
            <a:ext cx="25680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6" name="TextBox 75">
            <a:extLst>
              <a:ext uri="{FF2B5EF4-FFF2-40B4-BE49-F238E27FC236}">
                <a16:creationId xmlns:a16="http://schemas.microsoft.com/office/drawing/2014/main" id="{3DD04BA0-DE53-4D0C-9F16-509247715376}"/>
              </a:ext>
            </a:extLst>
          </p:cNvPr>
          <p:cNvSpPr txBox="1"/>
          <p:nvPr/>
        </p:nvSpPr>
        <p:spPr>
          <a:xfrm>
            <a:off x="5882154" y="2577797"/>
            <a:ext cx="17972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41850 ÷ 0.93</a:t>
            </a:r>
          </a:p>
        </p:txBody>
      </p:sp>
      <p:sp>
        <p:nvSpPr>
          <p:cNvPr id="77" name="TextBox 76">
            <a:extLst>
              <a:ext uri="{FF2B5EF4-FFF2-40B4-BE49-F238E27FC236}">
                <a16:creationId xmlns:a16="http://schemas.microsoft.com/office/drawing/2014/main" id="{6AA80082-A5BB-4DC3-ADFC-A22990D8E551}"/>
              </a:ext>
            </a:extLst>
          </p:cNvPr>
          <p:cNvSpPr txBox="1"/>
          <p:nvPr/>
        </p:nvSpPr>
        <p:spPr>
          <a:xfrm>
            <a:off x="5859802" y="1178765"/>
            <a:ext cx="181492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3 000 × 1.04</a:t>
            </a:r>
            <a:r>
              <a:rPr kumimoji="0" lang="en-GB" sz="2400" b="0" i="0" u="none" strike="noStrike" kern="1200" cap="none" spc="0" normalizeH="0" baseline="30000" noProof="0" dirty="0">
                <a:ln>
                  <a:noFill/>
                </a:ln>
                <a:solidFill>
                  <a:srgbClr val="FF0066"/>
                </a:solidFill>
                <a:effectLst/>
                <a:uLnTx/>
                <a:uFillTx/>
                <a:latin typeface="Calibri" panose="020F0502020204030204"/>
                <a:ea typeface="+mn-ea"/>
                <a:cs typeface="+mn-cs"/>
              </a:rPr>
              <a:t>5</a:t>
            </a:r>
            <a:endPar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E4867833-FD8C-49F8-AEE0-5125F1BB3393}"/>
              </a:ext>
            </a:extLst>
          </p:cNvPr>
          <p:cNvSpPr txBox="1"/>
          <p:nvPr/>
        </p:nvSpPr>
        <p:spPr>
          <a:xfrm>
            <a:off x="8794010" y="1404317"/>
            <a:ext cx="87556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3 650</a:t>
            </a:r>
          </a:p>
        </p:txBody>
      </p:sp>
      <p:sp>
        <p:nvSpPr>
          <p:cNvPr id="79" name="TextBox 78">
            <a:extLst>
              <a:ext uri="{FF2B5EF4-FFF2-40B4-BE49-F238E27FC236}">
                <a16:creationId xmlns:a16="http://schemas.microsoft.com/office/drawing/2014/main" id="{B7D24223-F0E3-4C01-B8FF-F6A880593A2F}"/>
              </a:ext>
            </a:extLst>
          </p:cNvPr>
          <p:cNvSpPr txBox="1"/>
          <p:nvPr/>
        </p:nvSpPr>
        <p:spPr>
          <a:xfrm>
            <a:off x="5896268" y="64545"/>
            <a:ext cx="2629246"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Edexcel Higher: June 2018 Paper 1, Q7</a:t>
            </a:r>
          </a:p>
        </p:txBody>
      </p:sp>
      <p:pic>
        <p:nvPicPr>
          <p:cNvPr id="80" name="Picture 79">
            <a:extLst>
              <a:ext uri="{FF2B5EF4-FFF2-40B4-BE49-F238E27FC236}">
                <a16:creationId xmlns:a16="http://schemas.microsoft.com/office/drawing/2014/main" id="{90F9C4D5-D2D4-44E4-AED5-02D3CCD1B8E1}"/>
              </a:ext>
            </a:extLst>
          </p:cNvPr>
          <p:cNvPicPr>
            <a:picLocks noChangeAspect="1"/>
          </p:cNvPicPr>
          <p:nvPr/>
        </p:nvPicPr>
        <p:blipFill rotWithShape="1">
          <a:blip r:embed="rId3"/>
          <a:srcRect l="15032" t="15269" r="13392" b="35452"/>
          <a:stretch/>
        </p:blipFill>
        <p:spPr>
          <a:xfrm>
            <a:off x="4982522" y="62045"/>
            <a:ext cx="721995" cy="264796"/>
          </a:xfrm>
          <a:prstGeom prst="rect">
            <a:avLst/>
          </a:prstGeom>
        </p:spPr>
      </p:pic>
      <p:sp>
        <p:nvSpPr>
          <p:cNvPr id="81" name="Rectangle 80">
            <a:extLst>
              <a:ext uri="{FF2B5EF4-FFF2-40B4-BE49-F238E27FC236}">
                <a16:creationId xmlns:a16="http://schemas.microsoft.com/office/drawing/2014/main" id="{7B069F09-3D6C-4494-B851-17FA28C844D0}"/>
              </a:ext>
            </a:extLst>
          </p:cNvPr>
          <p:cNvSpPr/>
          <p:nvPr/>
        </p:nvSpPr>
        <p:spPr>
          <a:xfrm>
            <a:off x="4998522" y="3508058"/>
            <a:ext cx="4930140" cy="33756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3299325A-4D55-44F5-A661-232119DF1678}"/>
              </a:ext>
            </a:extLst>
          </p:cNvPr>
          <p:cNvSpPr/>
          <p:nvPr/>
        </p:nvSpPr>
        <p:spPr>
          <a:xfrm>
            <a:off x="5035802" y="3682498"/>
            <a:ext cx="4855464" cy="3163824"/>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E9558EC1-0B39-4E73-A2E1-5EEA29C0B76E}"/>
              </a:ext>
            </a:extLst>
          </p:cNvPr>
          <p:cNvSpPr/>
          <p:nvPr/>
        </p:nvSpPr>
        <p:spPr>
          <a:xfrm>
            <a:off x="5009952" y="3551434"/>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9" descr="Screen Clipping">
            <a:extLst>
              <a:ext uri="{FF2B5EF4-FFF2-40B4-BE49-F238E27FC236}">
                <a16:creationId xmlns:a16="http://schemas.microsoft.com/office/drawing/2014/main" id="{AA91BCE9-3844-4860-9CBF-CE722A34FC4A}"/>
              </a:ext>
            </a:extLst>
          </p:cNvPr>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9565402" y="3520954"/>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84">
            <a:extLst>
              <a:ext uri="{FF2B5EF4-FFF2-40B4-BE49-F238E27FC236}">
                <a16:creationId xmlns:a16="http://schemas.microsoft.com/office/drawing/2014/main" id="{3969B898-812A-482C-ADAA-C197DC59D612}"/>
              </a:ext>
            </a:extLst>
          </p:cNvPr>
          <p:cNvSpPr txBox="1"/>
          <p:nvPr/>
        </p:nvSpPr>
        <p:spPr>
          <a:xfrm>
            <a:off x="5909924" y="3552029"/>
            <a:ext cx="3049233"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Cambridge Extended: May 2020 Paper 4, Q1c</a:t>
            </a:r>
          </a:p>
        </p:txBody>
      </p:sp>
      <p:sp>
        <p:nvSpPr>
          <p:cNvPr id="86" name="TextBox 85">
            <a:extLst>
              <a:ext uri="{FF2B5EF4-FFF2-40B4-BE49-F238E27FC236}">
                <a16:creationId xmlns:a16="http://schemas.microsoft.com/office/drawing/2014/main" id="{C9F5BD4E-A959-458D-BBC0-D10BC582C0BA}"/>
              </a:ext>
            </a:extLst>
          </p:cNvPr>
          <p:cNvSpPr txBox="1"/>
          <p:nvPr/>
        </p:nvSpPr>
        <p:spPr>
          <a:xfrm>
            <a:off x="5234074" y="3843176"/>
            <a:ext cx="410400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Mandy invests $300 at a rate of 0.0025% </a:t>
            </a: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 day </a:t>
            </a: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compound interest.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Calculate the value of Mandy’s investment at the end of 1 year.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year = 365 days.]</a:t>
            </a:r>
          </a:p>
        </p:txBody>
      </p:sp>
      <p:sp>
        <p:nvSpPr>
          <p:cNvPr id="87" name="TextBox 86">
            <a:extLst>
              <a:ext uri="{FF2B5EF4-FFF2-40B4-BE49-F238E27FC236}">
                <a16:creationId xmlns:a16="http://schemas.microsoft.com/office/drawing/2014/main" id="{FB174F15-6420-45F5-BFD6-14607B491FDE}"/>
              </a:ext>
            </a:extLst>
          </p:cNvPr>
          <p:cNvSpPr txBox="1"/>
          <p:nvPr/>
        </p:nvSpPr>
        <p:spPr>
          <a:xfrm>
            <a:off x="5120115" y="3889343"/>
            <a:ext cx="70532"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64EFAD66-0A08-46E2-A387-FE4EACBCB561}"/>
                  </a:ext>
                </a:extLst>
              </p:cNvPr>
              <p:cNvSpPr txBox="1"/>
              <p:nvPr/>
            </p:nvSpPr>
            <p:spPr>
              <a:xfrm>
                <a:off x="5178015" y="4554615"/>
                <a:ext cx="2857770" cy="7232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300 × </a:t>
                </a:r>
                <a14:m>
                  <m:oMath xmlns:m="http://schemas.openxmlformats.org/officeDocument/2006/math">
                    <m:sSup>
                      <m:sSupPr>
                        <m:ctrlPr>
                          <a:rPr kumimoji="0" lang="en-GB" sz="2400" b="0" i="1" u="none" strike="noStrike" kern="1200" cap="none" spc="0" normalizeH="0" baseline="0" noProof="0" smtClean="0">
                            <a:ln>
                              <a:noFill/>
                            </a:ln>
                            <a:solidFill>
                              <a:srgbClr val="FF0066"/>
                            </a:solidFill>
                            <a:effectLst/>
                            <a:uLnTx/>
                            <a:uFillTx/>
                            <a:latin typeface="Cambria Math" panose="02040503050406030204" pitchFamily="18" charset="0"/>
                            <a:ea typeface="+mn-ea"/>
                            <a:cs typeface="+mn-cs"/>
                          </a:rPr>
                        </m:ctrlPr>
                      </m:sSupPr>
                      <m:e>
                        <m:d>
                          <m:dPr>
                            <m:ctrlPr>
                              <a:rPr kumimoji="0" lang="en-GB" sz="2400" b="0" i="1" u="none" strike="noStrike" kern="1200" cap="none" spc="0" normalizeH="0" baseline="0" noProof="0">
                                <a:ln>
                                  <a:noFill/>
                                </a:ln>
                                <a:solidFill>
                                  <a:srgbClr val="FF0066"/>
                                </a:solidFill>
                                <a:effectLst/>
                                <a:uLnTx/>
                                <a:uFillTx/>
                                <a:latin typeface="Cambria Math" panose="02040503050406030204" pitchFamily="18" charset="0"/>
                                <a:ea typeface="+mn-ea"/>
                                <a:cs typeface="+mn-cs"/>
                              </a:rPr>
                            </m:ctrlPr>
                          </m:dPr>
                          <m:e>
                            <m:r>
                              <a:rPr kumimoji="0" lang="en-GB" sz="2400" b="0" i="1" u="none" strike="noStrike" kern="1200" cap="none" spc="0" normalizeH="0" baseline="0" noProof="0">
                                <a:ln>
                                  <a:noFill/>
                                </a:ln>
                                <a:solidFill>
                                  <a:srgbClr val="FF0066"/>
                                </a:solidFill>
                                <a:effectLst/>
                                <a:uLnTx/>
                                <a:uFillTx/>
                                <a:latin typeface="Cambria Math" panose="02040503050406030204" pitchFamily="18" charset="0"/>
                                <a:ea typeface="+mn-ea"/>
                                <a:cs typeface="+mn-cs"/>
                              </a:rPr>
                              <m:t>1+</m:t>
                            </m:r>
                            <m:f>
                              <m:fPr>
                                <m:ctrlPr>
                                  <a:rPr kumimoji="0" lang="en-GB" sz="2400" b="0" i="1" u="none" strike="noStrike" kern="1200" cap="none" spc="0" normalizeH="0" baseline="0" noProof="0">
                                    <a:ln>
                                      <a:noFill/>
                                    </a:ln>
                                    <a:solidFill>
                                      <a:srgbClr val="FF0066"/>
                                    </a:solidFill>
                                    <a:effectLst/>
                                    <a:uLnTx/>
                                    <a:uFillTx/>
                                    <a:latin typeface="Cambria Math" panose="02040503050406030204" pitchFamily="18" charset="0"/>
                                    <a:ea typeface="+mn-ea"/>
                                    <a:cs typeface="+mn-cs"/>
                                  </a:rPr>
                                </m:ctrlPr>
                              </m:fPr>
                              <m:num>
                                <m:r>
                                  <a:rPr kumimoji="0" lang="en-GB" sz="2400" b="0" i="1" u="none" strike="noStrike" kern="1200" cap="none" spc="0" normalizeH="0" baseline="0" noProof="0" smtClean="0">
                                    <a:ln>
                                      <a:noFill/>
                                    </a:ln>
                                    <a:solidFill>
                                      <a:srgbClr val="FF0066"/>
                                    </a:solidFill>
                                    <a:effectLst/>
                                    <a:uLnTx/>
                                    <a:uFillTx/>
                                    <a:latin typeface="Cambria Math" panose="02040503050406030204" pitchFamily="18" charset="0"/>
                                    <a:ea typeface="+mn-ea"/>
                                    <a:cs typeface="+mn-cs"/>
                                  </a:rPr>
                                  <m:t>0.0025</m:t>
                                </m:r>
                              </m:num>
                              <m:den>
                                <m:r>
                                  <a:rPr kumimoji="0" lang="en-GB" sz="2400" b="0" i="1" u="none" strike="noStrike" kern="1200" cap="none" spc="0" normalizeH="0" baseline="0" noProof="0" smtClean="0">
                                    <a:ln>
                                      <a:noFill/>
                                    </a:ln>
                                    <a:solidFill>
                                      <a:srgbClr val="FF0066"/>
                                    </a:solidFill>
                                    <a:effectLst/>
                                    <a:uLnTx/>
                                    <a:uFillTx/>
                                    <a:latin typeface="Cambria Math" panose="02040503050406030204" pitchFamily="18" charset="0"/>
                                    <a:ea typeface="+mn-ea"/>
                                    <a:cs typeface="+mn-cs"/>
                                  </a:rPr>
                                  <m:t>100</m:t>
                                </m:r>
                              </m:den>
                            </m:f>
                          </m:e>
                        </m:d>
                      </m:e>
                      <m:sup>
                        <m:r>
                          <a:rPr kumimoji="0" lang="en-GB" sz="2400" b="0" i="1" u="none" strike="noStrike" kern="1200" cap="none" spc="0" normalizeH="0" baseline="0" noProof="0" smtClean="0">
                            <a:ln>
                              <a:noFill/>
                            </a:ln>
                            <a:solidFill>
                              <a:srgbClr val="FF0066"/>
                            </a:solidFill>
                            <a:effectLst/>
                            <a:uLnTx/>
                            <a:uFillTx/>
                            <a:latin typeface="Cambria Math" panose="02040503050406030204" pitchFamily="18" charset="0"/>
                            <a:ea typeface="+mn-ea"/>
                            <a:cs typeface="+mn-cs"/>
                          </a:rPr>
                          <m:t>365</m:t>
                        </m:r>
                      </m:sup>
                    </m:sSup>
                  </m:oMath>
                </a14:m>
                <a:endPar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mc:Choice>
        <mc:Fallback xmlns="">
          <p:sp>
            <p:nvSpPr>
              <p:cNvPr id="88" name="TextBox 87">
                <a:extLst>
                  <a:ext uri="{FF2B5EF4-FFF2-40B4-BE49-F238E27FC236}">
                    <a16:creationId xmlns:a16="http://schemas.microsoft.com/office/drawing/2014/main" id="{64EFAD66-0A08-46E2-A387-FE4EACBCB561}"/>
                  </a:ext>
                </a:extLst>
              </p:cNvPr>
              <p:cNvSpPr txBox="1">
                <a:spLocks noRot="1" noChangeAspect="1" noMove="1" noResize="1" noEditPoints="1" noAdjustHandles="1" noChangeArrowheads="1" noChangeShapeType="1" noTextEdit="1"/>
              </p:cNvSpPr>
              <p:nvPr/>
            </p:nvSpPr>
            <p:spPr>
              <a:xfrm>
                <a:off x="5178015" y="4554615"/>
                <a:ext cx="2857770" cy="723275"/>
              </a:xfrm>
              <a:prstGeom prst="rect">
                <a:avLst/>
              </a:prstGeom>
              <a:blipFill>
                <a:blip r:embed="rId5"/>
                <a:stretch>
                  <a:fillRect l="-2985" b="-6723"/>
                </a:stretch>
              </a:blipFill>
            </p:spPr>
            <p:txBody>
              <a:bodyPr/>
              <a:lstStyle/>
              <a:p>
                <a:r>
                  <a:rPr lang="en-GB">
                    <a:noFill/>
                  </a:rPr>
                  <a:t> </a:t>
                </a:r>
              </a:p>
            </p:txBody>
          </p:sp>
        </mc:Fallback>
      </mc:AlternateContent>
      <p:grpSp>
        <p:nvGrpSpPr>
          <p:cNvPr id="89" name="Group 88">
            <a:extLst>
              <a:ext uri="{FF2B5EF4-FFF2-40B4-BE49-F238E27FC236}">
                <a16:creationId xmlns:a16="http://schemas.microsoft.com/office/drawing/2014/main" id="{7B9F891A-5A7D-4C02-83ED-0C98C6FC4EFA}"/>
              </a:ext>
            </a:extLst>
          </p:cNvPr>
          <p:cNvGrpSpPr/>
          <p:nvPr/>
        </p:nvGrpSpPr>
        <p:grpSpPr>
          <a:xfrm>
            <a:off x="7669431" y="5099006"/>
            <a:ext cx="2238313" cy="261610"/>
            <a:chOff x="2670909" y="920388"/>
            <a:chExt cx="2238313" cy="261610"/>
          </a:xfrm>
        </p:grpSpPr>
        <p:cxnSp>
          <p:nvCxnSpPr>
            <p:cNvPr id="90" name="Straight Connector 89">
              <a:extLst>
                <a:ext uri="{FF2B5EF4-FFF2-40B4-BE49-F238E27FC236}">
                  <a16:creationId xmlns:a16="http://schemas.microsoft.com/office/drawing/2014/main" id="{C94C805B-3CE0-4AA5-99CA-10B7EAD57999}"/>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480B2862-0313-42FA-8736-822446F8E380}"/>
                </a:ext>
              </a:extLst>
            </p:cNvPr>
            <p:cNvSpPr txBox="1"/>
            <p:nvPr/>
          </p:nvSpPr>
          <p:spPr>
            <a:xfrm>
              <a:off x="4561050" y="920388"/>
              <a:ext cx="34817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2" name="TextBox 91">
              <a:extLst>
                <a:ext uri="{FF2B5EF4-FFF2-40B4-BE49-F238E27FC236}">
                  <a16:creationId xmlns:a16="http://schemas.microsoft.com/office/drawing/2014/main" id="{27FB5F6B-C4DB-419F-A7B0-1E76067C50B3}"/>
                </a:ext>
              </a:extLst>
            </p:cNvPr>
            <p:cNvSpPr txBox="1"/>
            <p:nvPr/>
          </p:nvSpPr>
          <p:spPr>
            <a:xfrm>
              <a:off x="2670909" y="920388"/>
              <a:ext cx="25519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93" name="TextBox 92">
            <a:extLst>
              <a:ext uri="{FF2B5EF4-FFF2-40B4-BE49-F238E27FC236}">
                <a16:creationId xmlns:a16="http://schemas.microsoft.com/office/drawing/2014/main" id="{BED846D7-360E-4A5F-B00B-D74403B3F0FF}"/>
              </a:ext>
            </a:extLst>
          </p:cNvPr>
          <p:cNvSpPr txBox="1"/>
          <p:nvPr/>
        </p:nvSpPr>
        <p:spPr>
          <a:xfrm>
            <a:off x="5234074" y="5342792"/>
            <a:ext cx="4281941"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Jermaine invests $400 at a rate of 0.0015% </a:t>
            </a: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 day </a:t>
            </a: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compound interest.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Calculate the value of Jermaine’s investment at the end of 2 years.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year = 365 days.]</a:t>
            </a:r>
          </a:p>
        </p:txBody>
      </p:sp>
      <p:sp>
        <p:nvSpPr>
          <p:cNvPr id="94" name="TextBox 93">
            <a:extLst>
              <a:ext uri="{FF2B5EF4-FFF2-40B4-BE49-F238E27FC236}">
                <a16:creationId xmlns:a16="http://schemas.microsoft.com/office/drawing/2014/main" id="{94DD72FF-034C-4E95-A26F-EF0012764C21}"/>
              </a:ext>
            </a:extLst>
          </p:cNvPr>
          <p:cNvSpPr txBox="1"/>
          <p:nvPr/>
        </p:nvSpPr>
        <p:spPr>
          <a:xfrm>
            <a:off x="5120115" y="5388959"/>
            <a:ext cx="70532"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95" name="Group 94">
            <a:extLst>
              <a:ext uri="{FF2B5EF4-FFF2-40B4-BE49-F238E27FC236}">
                <a16:creationId xmlns:a16="http://schemas.microsoft.com/office/drawing/2014/main" id="{AE0ED672-3DDB-4C59-A1B1-7DA2C7ABEB8E}"/>
              </a:ext>
            </a:extLst>
          </p:cNvPr>
          <p:cNvGrpSpPr/>
          <p:nvPr/>
        </p:nvGrpSpPr>
        <p:grpSpPr>
          <a:xfrm>
            <a:off x="7669431" y="6598622"/>
            <a:ext cx="2238313" cy="261610"/>
            <a:chOff x="2670909" y="920388"/>
            <a:chExt cx="2238313" cy="261610"/>
          </a:xfrm>
        </p:grpSpPr>
        <p:cxnSp>
          <p:nvCxnSpPr>
            <p:cNvPr id="96" name="Straight Connector 95">
              <a:extLst>
                <a:ext uri="{FF2B5EF4-FFF2-40B4-BE49-F238E27FC236}">
                  <a16:creationId xmlns:a16="http://schemas.microsoft.com/office/drawing/2014/main" id="{ABE0C301-8782-4E45-A4C2-6520A926D618}"/>
                </a:ext>
              </a:extLst>
            </p:cNvPr>
            <p:cNvCxnSpPr>
              <a:cxnSpLocks/>
            </p:cNvCxnSpPr>
            <p:nvPr/>
          </p:nvCxnSpPr>
          <p:spPr>
            <a:xfrm>
              <a:off x="2875085" y="1129657"/>
              <a:ext cx="1737125" cy="0"/>
            </a:xfrm>
            <a:prstGeom prst="line">
              <a:avLst/>
            </a:prstGeom>
            <a:ln w="15875">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E7E53759-9DEB-4B3C-96EF-B63DCC002D96}"/>
                </a:ext>
              </a:extLst>
            </p:cNvPr>
            <p:cNvSpPr txBox="1"/>
            <p:nvPr/>
          </p:nvSpPr>
          <p:spPr>
            <a:xfrm>
              <a:off x="4561050" y="920388"/>
              <a:ext cx="34817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8" name="TextBox 97">
              <a:extLst>
                <a:ext uri="{FF2B5EF4-FFF2-40B4-BE49-F238E27FC236}">
                  <a16:creationId xmlns:a16="http://schemas.microsoft.com/office/drawing/2014/main" id="{117B4923-E9AE-4357-9507-F035E22DAD19}"/>
                </a:ext>
              </a:extLst>
            </p:cNvPr>
            <p:cNvSpPr txBox="1"/>
            <p:nvPr/>
          </p:nvSpPr>
          <p:spPr>
            <a:xfrm>
              <a:off x="2670909" y="920388"/>
              <a:ext cx="25519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11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99" name="TextBox 98">
            <a:extLst>
              <a:ext uri="{FF2B5EF4-FFF2-40B4-BE49-F238E27FC236}">
                <a16:creationId xmlns:a16="http://schemas.microsoft.com/office/drawing/2014/main" id="{702190E1-9D10-415C-8DA0-CAAE815C8347}"/>
              </a:ext>
            </a:extLst>
          </p:cNvPr>
          <p:cNvSpPr txBox="1"/>
          <p:nvPr/>
        </p:nvSpPr>
        <p:spPr>
          <a:xfrm>
            <a:off x="8530754" y="4908183"/>
            <a:ext cx="651140"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303</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EE64D1FF-F3CA-4B0F-A34B-424168149FDD}"/>
                  </a:ext>
                </a:extLst>
              </p:cNvPr>
              <p:cNvSpPr txBox="1"/>
              <p:nvPr/>
            </p:nvSpPr>
            <p:spPr>
              <a:xfrm>
                <a:off x="5167596" y="6066423"/>
                <a:ext cx="2878609" cy="71801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400 × </a:t>
                </a:r>
                <a14:m>
                  <m:oMath xmlns:m="http://schemas.openxmlformats.org/officeDocument/2006/math">
                    <m:sSup>
                      <m:sSupPr>
                        <m:ctrlPr>
                          <a:rPr kumimoji="0" lang="en-GB" sz="2400" b="0" i="1" u="none" strike="noStrike" kern="1200" cap="none" spc="0" normalizeH="0" baseline="0" noProof="0" smtClean="0">
                            <a:ln>
                              <a:noFill/>
                            </a:ln>
                            <a:solidFill>
                              <a:srgbClr val="FF0066"/>
                            </a:solidFill>
                            <a:effectLst/>
                            <a:uLnTx/>
                            <a:uFillTx/>
                            <a:latin typeface="Cambria Math" panose="02040503050406030204" pitchFamily="18" charset="0"/>
                            <a:ea typeface="+mn-ea"/>
                            <a:cs typeface="+mn-cs"/>
                          </a:rPr>
                        </m:ctrlPr>
                      </m:sSupPr>
                      <m:e>
                        <m:d>
                          <m:dPr>
                            <m:ctrlPr>
                              <a:rPr kumimoji="0" lang="en-GB" sz="2400" b="0" i="1" u="none" strike="noStrike" kern="1200" cap="none" spc="0" normalizeH="0" baseline="0" noProof="0">
                                <a:ln>
                                  <a:noFill/>
                                </a:ln>
                                <a:solidFill>
                                  <a:srgbClr val="FF0066"/>
                                </a:solidFill>
                                <a:effectLst/>
                                <a:uLnTx/>
                                <a:uFillTx/>
                                <a:latin typeface="Cambria Math" panose="02040503050406030204" pitchFamily="18" charset="0"/>
                                <a:ea typeface="+mn-ea"/>
                                <a:cs typeface="+mn-cs"/>
                              </a:rPr>
                            </m:ctrlPr>
                          </m:dPr>
                          <m:e>
                            <m:r>
                              <a:rPr kumimoji="0" lang="en-GB" sz="2400" b="0" i="1" u="none" strike="noStrike" kern="1200" cap="none" spc="0" normalizeH="0" baseline="0" noProof="0">
                                <a:ln>
                                  <a:noFill/>
                                </a:ln>
                                <a:solidFill>
                                  <a:srgbClr val="FF0066"/>
                                </a:solidFill>
                                <a:effectLst/>
                                <a:uLnTx/>
                                <a:uFillTx/>
                                <a:latin typeface="Cambria Math" panose="02040503050406030204" pitchFamily="18" charset="0"/>
                                <a:ea typeface="+mn-ea"/>
                                <a:cs typeface="+mn-cs"/>
                              </a:rPr>
                              <m:t>1+</m:t>
                            </m:r>
                            <m:f>
                              <m:fPr>
                                <m:ctrlPr>
                                  <a:rPr kumimoji="0" lang="en-GB" sz="2400" b="0" i="1" u="none" strike="noStrike" kern="1200" cap="none" spc="0" normalizeH="0" baseline="0" noProof="0">
                                    <a:ln>
                                      <a:noFill/>
                                    </a:ln>
                                    <a:solidFill>
                                      <a:srgbClr val="FF0066"/>
                                    </a:solidFill>
                                    <a:effectLst/>
                                    <a:uLnTx/>
                                    <a:uFillTx/>
                                    <a:latin typeface="Cambria Math" panose="02040503050406030204" pitchFamily="18" charset="0"/>
                                    <a:ea typeface="+mn-ea"/>
                                    <a:cs typeface="+mn-cs"/>
                                  </a:rPr>
                                </m:ctrlPr>
                              </m:fPr>
                              <m:num>
                                <m:r>
                                  <a:rPr kumimoji="0" lang="en-GB" sz="2400" b="0" i="1" u="none" strike="noStrike" kern="1200" cap="none" spc="0" normalizeH="0" baseline="0" noProof="0" smtClean="0">
                                    <a:ln>
                                      <a:noFill/>
                                    </a:ln>
                                    <a:solidFill>
                                      <a:srgbClr val="FF0066"/>
                                    </a:solidFill>
                                    <a:effectLst/>
                                    <a:uLnTx/>
                                    <a:uFillTx/>
                                    <a:latin typeface="Cambria Math" panose="02040503050406030204" pitchFamily="18" charset="0"/>
                                    <a:ea typeface="+mn-ea"/>
                                    <a:cs typeface="+mn-cs"/>
                                  </a:rPr>
                                  <m:t>0.0015</m:t>
                                </m:r>
                              </m:num>
                              <m:den>
                                <m:r>
                                  <a:rPr kumimoji="0" lang="en-GB" sz="2400" b="0" i="1" u="none" strike="noStrike" kern="1200" cap="none" spc="0" normalizeH="0" baseline="0" noProof="0" smtClean="0">
                                    <a:ln>
                                      <a:noFill/>
                                    </a:ln>
                                    <a:solidFill>
                                      <a:srgbClr val="FF0066"/>
                                    </a:solidFill>
                                    <a:effectLst/>
                                    <a:uLnTx/>
                                    <a:uFillTx/>
                                    <a:latin typeface="Cambria Math" panose="02040503050406030204" pitchFamily="18" charset="0"/>
                                    <a:ea typeface="+mn-ea"/>
                                    <a:cs typeface="+mn-cs"/>
                                  </a:rPr>
                                  <m:t>100</m:t>
                                </m:r>
                              </m:den>
                            </m:f>
                          </m:e>
                        </m:d>
                      </m:e>
                      <m:sup>
                        <m:r>
                          <a:rPr kumimoji="0" lang="en-GB" sz="2400" b="0" i="1" u="none" strike="noStrike" kern="1200" cap="none" spc="0" normalizeH="0" baseline="0" noProof="0" smtClean="0">
                            <a:ln>
                              <a:noFill/>
                            </a:ln>
                            <a:solidFill>
                              <a:srgbClr val="FF0066"/>
                            </a:solidFill>
                            <a:effectLst/>
                            <a:uLnTx/>
                            <a:uFillTx/>
                            <a:latin typeface="Cambria Math" panose="02040503050406030204" pitchFamily="18" charset="0"/>
                            <a:ea typeface="+mn-ea"/>
                            <a:cs typeface="+mn-cs"/>
                          </a:rPr>
                          <m:t>730</m:t>
                        </m:r>
                      </m:sup>
                    </m:sSup>
                  </m:oMath>
                </a14:m>
                <a:endPar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mc:Choice>
        <mc:Fallback xmlns="">
          <p:sp>
            <p:nvSpPr>
              <p:cNvPr id="100" name="TextBox 99">
                <a:extLst>
                  <a:ext uri="{FF2B5EF4-FFF2-40B4-BE49-F238E27FC236}">
                    <a16:creationId xmlns:a16="http://schemas.microsoft.com/office/drawing/2014/main" id="{EE64D1FF-F3CA-4B0F-A34B-424168149FDD}"/>
                  </a:ext>
                </a:extLst>
              </p:cNvPr>
              <p:cNvSpPr txBox="1">
                <a:spLocks noRot="1" noChangeAspect="1" noMove="1" noResize="1" noEditPoints="1" noAdjustHandles="1" noChangeArrowheads="1" noChangeShapeType="1" noTextEdit="1"/>
              </p:cNvSpPr>
              <p:nvPr/>
            </p:nvSpPr>
            <p:spPr>
              <a:xfrm>
                <a:off x="5167596" y="6066423"/>
                <a:ext cx="2878609" cy="718017"/>
              </a:xfrm>
              <a:prstGeom prst="rect">
                <a:avLst/>
              </a:prstGeom>
              <a:blipFill>
                <a:blip r:embed="rId6"/>
                <a:stretch>
                  <a:fillRect l="-2966" b="-6780"/>
                </a:stretch>
              </a:blipFill>
            </p:spPr>
            <p:txBody>
              <a:bodyPr/>
              <a:lstStyle/>
              <a:p>
                <a:r>
                  <a:rPr lang="en-GB">
                    <a:noFill/>
                  </a:rPr>
                  <a:t> </a:t>
                </a:r>
              </a:p>
            </p:txBody>
          </p:sp>
        </mc:Fallback>
      </mc:AlternateContent>
      <p:sp>
        <p:nvSpPr>
          <p:cNvPr id="101" name="TextBox 100">
            <a:extLst>
              <a:ext uri="{FF2B5EF4-FFF2-40B4-BE49-F238E27FC236}">
                <a16:creationId xmlns:a16="http://schemas.microsoft.com/office/drawing/2014/main" id="{EBA8524D-0F4F-4BBA-AC7B-0C4F02EE0A08}"/>
              </a:ext>
            </a:extLst>
          </p:cNvPr>
          <p:cNvSpPr txBox="1"/>
          <p:nvPr/>
        </p:nvSpPr>
        <p:spPr>
          <a:xfrm>
            <a:off x="8530754" y="6419991"/>
            <a:ext cx="651140"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rPr>
              <a:t>404</a:t>
            </a:r>
          </a:p>
        </p:txBody>
      </p:sp>
      <p:pic>
        <p:nvPicPr>
          <p:cNvPr id="102" name="Picture 101">
            <a:extLst>
              <a:ext uri="{FF2B5EF4-FFF2-40B4-BE49-F238E27FC236}">
                <a16:creationId xmlns:a16="http://schemas.microsoft.com/office/drawing/2014/main" id="{F952F462-FE0E-40E5-87CA-EDF23F2AC2E1}"/>
              </a:ext>
            </a:extLst>
          </p:cNvPr>
          <p:cNvPicPr>
            <a:picLocks noChangeAspect="1"/>
          </p:cNvPicPr>
          <p:nvPr/>
        </p:nvPicPr>
        <p:blipFill rotWithShape="1">
          <a:blip r:embed="rId7"/>
          <a:srcRect l="15032" t="15269" r="13392" b="35452"/>
          <a:stretch/>
        </p:blipFill>
        <p:spPr>
          <a:xfrm>
            <a:off x="5013762" y="3542348"/>
            <a:ext cx="721995" cy="264796"/>
          </a:xfrm>
          <a:prstGeom prst="rect">
            <a:avLst/>
          </a:prstGeom>
        </p:spPr>
      </p:pic>
      <p:sp>
        <p:nvSpPr>
          <p:cNvPr id="5" name="Rectangle 4">
            <a:extLst>
              <a:ext uri="{FF2B5EF4-FFF2-40B4-BE49-F238E27FC236}">
                <a16:creationId xmlns:a16="http://schemas.microsoft.com/office/drawing/2014/main" id="{491F7092-B361-44CD-A34A-7D2B986C62AE}"/>
              </a:ext>
            </a:extLst>
          </p:cNvPr>
          <p:cNvSpPr/>
          <p:nvPr/>
        </p:nvSpPr>
        <p:spPr>
          <a:xfrm>
            <a:off x="3425070" y="818016"/>
            <a:ext cx="1726837" cy="358514"/>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Answers</a:t>
            </a:r>
          </a:p>
        </p:txBody>
      </p:sp>
    </p:spTree>
    <p:extLst>
      <p:ext uri="{BB962C8B-B14F-4D97-AF65-F5344CB8AC3E}">
        <p14:creationId xmlns:p14="http://schemas.microsoft.com/office/powerpoint/2010/main" val="2872300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938F22-7826-4EB3-AA1A-D3AA0B19932B}"/>
              </a:ext>
            </a:extLst>
          </p:cNvPr>
          <p:cNvSpPr/>
          <p:nvPr/>
        </p:nvSpPr>
        <p:spPr>
          <a:xfrm>
            <a:off x="54864" y="192024"/>
            <a:ext cx="4855464" cy="6570726"/>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3" name="Rectangle 2">
            <a:extLst>
              <a:ext uri="{FF2B5EF4-FFF2-40B4-BE49-F238E27FC236}">
                <a16:creationId xmlns:a16="http://schemas.microsoft.com/office/drawing/2014/main" id="{F7A5E9BE-23C0-49F5-8B7A-B3A259684268}"/>
              </a:ext>
            </a:extLst>
          </p:cNvPr>
          <p:cNvSpPr/>
          <p:nvPr/>
        </p:nvSpPr>
        <p:spPr>
          <a:xfrm>
            <a:off x="2596105" y="6469225"/>
            <a:ext cx="2314223" cy="276999"/>
          </a:xfrm>
          <a:prstGeom prst="rect">
            <a:avLst/>
          </a:prstGeom>
        </p:spPr>
        <p:txBody>
          <a:bodyPr wrap="none">
            <a:spAutoFit/>
          </a:bodyPr>
          <a:lstStyle/>
          <a:p>
            <a:r>
              <a:rPr lang="en-GB" sz="1200" b="1" dirty="0">
                <a:latin typeface="Times New Roman" panose="02020603050405020304" pitchFamily="18" charset="0"/>
                <a:cs typeface="Times New Roman" panose="02020603050405020304" pitchFamily="18" charset="0"/>
              </a:rPr>
              <a:t>(Total for Question 1 is 5 marks)</a:t>
            </a:r>
          </a:p>
        </p:txBody>
      </p:sp>
      <p:sp>
        <p:nvSpPr>
          <p:cNvPr id="5" name="Rectangle 4">
            <a:extLst>
              <a:ext uri="{FF2B5EF4-FFF2-40B4-BE49-F238E27FC236}">
                <a16:creationId xmlns:a16="http://schemas.microsoft.com/office/drawing/2014/main" id="{2B1E92D2-B8AE-4EDA-A314-C3033F2C401D}"/>
              </a:ext>
            </a:extLst>
          </p:cNvPr>
          <p:cNvSpPr/>
          <p:nvPr/>
        </p:nvSpPr>
        <p:spPr>
          <a:xfrm>
            <a:off x="5080" y="60960"/>
            <a:ext cx="66040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pic>
        <p:nvPicPr>
          <p:cNvPr id="7" name="Picture 9" descr="Screen Clipping">
            <a:extLst>
              <a:ext uri="{FF2B5EF4-FFF2-40B4-BE49-F238E27FC236}">
                <a16:creationId xmlns:a16="http://schemas.microsoft.com/office/drawing/2014/main" id="{842AECAB-89F4-4309-848E-89ADA0594156}"/>
              </a:ext>
            </a:extLst>
          </p:cNvPr>
          <p:cNvPicPr>
            <a:picLocks noChangeAspect="1"/>
          </p:cNvPicPr>
          <p:nvPr/>
        </p:nvPicPr>
        <p:blipFill>
          <a:blip r:embed="rId2" cstate="hqprint">
            <a:clrChange>
              <a:clrFrom>
                <a:srgbClr val="FFFFFF"/>
              </a:clrFrom>
              <a:clrTo>
                <a:srgbClr val="FFFFFF">
                  <a:alpha val="0"/>
                </a:srgbClr>
              </a:clrTo>
            </a:clrChange>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84464" y="30480"/>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690EB47-A849-4F2F-AFBC-AA1A1451BF51}"/>
              </a:ext>
            </a:extLst>
          </p:cNvPr>
          <p:cNvSpPr txBox="1"/>
          <p:nvPr/>
        </p:nvSpPr>
        <p:spPr>
          <a:xfrm>
            <a:off x="359816" y="457350"/>
            <a:ext cx="3820277" cy="600164"/>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Sarah bakes 420 cookies.</a:t>
            </a:r>
          </a:p>
          <a:p>
            <a:r>
              <a:rPr lang="en-GB" sz="1100" dirty="0">
                <a:latin typeface="Times New Roman" panose="02020603050405020304" pitchFamily="18" charset="0"/>
                <a:cs typeface="Times New Roman" panose="02020603050405020304" pitchFamily="18" charset="0"/>
              </a:rPr>
              <a:t>She bakes only chocolate cookies, raisin cookies, toffee cookies </a:t>
            </a:r>
          </a:p>
          <a:p>
            <a:r>
              <a:rPr lang="en-GB" sz="1100" dirty="0">
                <a:latin typeface="Times New Roman" panose="02020603050405020304" pitchFamily="18" charset="0"/>
                <a:cs typeface="Times New Roman" panose="02020603050405020304" pitchFamily="18" charset="0"/>
              </a:rPr>
              <a:t>and plain cookies.</a:t>
            </a:r>
          </a:p>
        </p:txBody>
      </p:sp>
      <p:sp>
        <p:nvSpPr>
          <p:cNvPr id="9" name="TextBox 8">
            <a:extLst>
              <a:ext uri="{FF2B5EF4-FFF2-40B4-BE49-F238E27FC236}">
                <a16:creationId xmlns:a16="http://schemas.microsoft.com/office/drawing/2014/main" id="{3AA18E7A-BD04-467F-AFDA-CEC35C9D4ABB}"/>
              </a:ext>
            </a:extLst>
          </p:cNvPr>
          <p:cNvSpPr txBox="1"/>
          <p:nvPr/>
        </p:nvSpPr>
        <p:spPr>
          <a:xfrm>
            <a:off x="29449" y="457350"/>
            <a:ext cx="255198" cy="261610"/>
          </a:xfrm>
          <a:prstGeom prst="rect">
            <a:avLst/>
          </a:prstGeom>
          <a:noFill/>
        </p:spPr>
        <p:txBody>
          <a:bodyPr wrap="none" rtlCol="0">
            <a:spAutoFit/>
          </a:bodyPr>
          <a:lstStyle/>
          <a:p>
            <a:r>
              <a:rPr lang="en-GB" sz="1100" b="1" dirty="0">
                <a:latin typeface="Times New Roman" panose="02020603050405020304" pitchFamily="18" charset="0"/>
                <a:cs typeface="Times New Roman" panose="02020603050405020304" pitchFamily="18" charset="0"/>
              </a:rPr>
              <a:t>1</a:t>
            </a:r>
            <a:endParaRPr lang="en-GB" sz="11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796CA1B-FB8B-4A10-9503-B3D0930C94B4}"/>
                  </a:ext>
                </a:extLst>
              </p:cNvPr>
              <p:cNvSpPr txBox="1"/>
              <p:nvPr/>
            </p:nvSpPr>
            <p:spPr>
              <a:xfrm>
                <a:off x="665480" y="1108364"/>
                <a:ext cx="3767378" cy="1117101"/>
              </a:xfrm>
              <a:prstGeom prst="rect">
                <a:avLst/>
              </a:prstGeom>
              <a:noFill/>
            </p:spPr>
            <p:txBody>
              <a:bodyPr wrap="none" rtlCol="0">
                <a:spAutoFit/>
              </a:bodyPr>
              <a:lstStyle/>
              <a:p>
                <a14:m>
                  <m:oMath xmlns:m="http://schemas.openxmlformats.org/officeDocument/2006/math">
                    <m:f>
                      <m:fPr>
                        <m:ctrlPr>
                          <a:rPr lang="en-GB" sz="1600" b="0" i="1" dirty="0" smtClean="0">
                            <a:latin typeface="Cambria Math" panose="02040503050406030204" pitchFamily="18" charset="0"/>
                            <a:cs typeface="Times New Roman" panose="02020603050405020304" pitchFamily="18" charset="0"/>
                          </a:rPr>
                        </m:ctrlPr>
                      </m:fPr>
                      <m:num>
                        <m:r>
                          <a:rPr lang="en-GB" sz="1600" b="0" i="1" dirty="0" smtClean="0">
                            <a:latin typeface="Cambria Math" panose="02040503050406030204" pitchFamily="18" charset="0"/>
                            <a:cs typeface="Times New Roman" panose="02020603050405020304" pitchFamily="18" charset="0"/>
                          </a:rPr>
                          <m:t>2</m:t>
                        </m:r>
                      </m:num>
                      <m:den>
                        <m:r>
                          <a:rPr lang="en-GB" sz="1600" b="0" i="1" dirty="0" smtClean="0">
                            <a:latin typeface="Cambria Math" panose="02040503050406030204" pitchFamily="18" charset="0"/>
                            <a:cs typeface="Times New Roman" panose="02020603050405020304" pitchFamily="18" charset="0"/>
                          </a:rPr>
                          <m:t>7</m:t>
                        </m:r>
                      </m:den>
                    </m:f>
                  </m:oMath>
                </a14:m>
                <a:r>
                  <a:rPr lang="en-GB" sz="1600" dirty="0">
                    <a:latin typeface="Times New Roman" panose="02020603050405020304" pitchFamily="18" charset="0"/>
                    <a:cs typeface="Times New Roman" panose="02020603050405020304" pitchFamily="18" charset="0"/>
                  </a:rPr>
                  <a:t> </a:t>
                </a:r>
                <a:r>
                  <a:rPr lang="en-GB" sz="1100" dirty="0">
                    <a:latin typeface="Times New Roman" panose="02020603050405020304" pitchFamily="18" charset="0"/>
                    <a:cs typeface="Times New Roman" panose="02020603050405020304" pitchFamily="18" charset="0"/>
                  </a:rPr>
                  <a:t>of the cookies are chocolate cookies.</a:t>
                </a:r>
              </a:p>
              <a:p>
                <a:endParaRPr lang="en-GB" sz="11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35% of the cookies are raisin cookies.</a:t>
                </a:r>
              </a:p>
              <a:p>
                <a:endParaRPr lang="en-GB" sz="11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The ratio of the number of toffee cookies to plain cookies is 4:5</a:t>
                </a:r>
              </a:p>
            </p:txBody>
          </p:sp>
        </mc:Choice>
        <mc:Fallback xmlns="">
          <p:sp>
            <p:nvSpPr>
              <p:cNvPr id="10" name="TextBox 9">
                <a:extLst>
                  <a:ext uri="{FF2B5EF4-FFF2-40B4-BE49-F238E27FC236}">
                    <a16:creationId xmlns:a16="http://schemas.microsoft.com/office/drawing/2014/main" xmlns:a14="http://schemas.microsoft.com/office/drawing/2010/main" xmlns="" id="{5796CA1B-FB8B-4A10-9503-B3D0930C94B4}"/>
                  </a:ext>
                </a:extLst>
              </p:cNvPr>
              <p:cNvSpPr txBox="1">
                <a:spLocks noRot="1" noChangeAspect="1" noMove="1" noResize="1" noEditPoints="1" noAdjustHandles="1" noChangeArrowheads="1" noChangeShapeType="1" noTextEdit="1"/>
              </p:cNvSpPr>
              <p:nvPr/>
            </p:nvSpPr>
            <p:spPr>
              <a:xfrm>
                <a:off x="665480" y="1108364"/>
                <a:ext cx="3767378" cy="1117101"/>
              </a:xfrm>
              <a:prstGeom prst="rect">
                <a:avLst/>
              </a:prstGeom>
              <a:blipFill rotWithShape="0">
                <a:blip r:embed="rId4"/>
                <a:stretch>
                  <a:fillRect b="-3279"/>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705C3E8B-A3ED-4C8C-A200-F55A2989D43B}"/>
              </a:ext>
            </a:extLst>
          </p:cNvPr>
          <p:cNvSpPr txBox="1"/>
          <p:nvPr/>
        </p:nvSpPr>
        <p:spPr>
          <a:xfrm>
            <a:off x="359816" y="2276316"/>
            <a:ext cx="3118161"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Work out the number of toffee cookies Sarah bakes.</a:t>
            </a:r>
          </a:p>
        </p:txBody>
      </p:sp>
      <p:cxnSp>
        <p:nvCxnSpPr>
          <p:cNvPr id="12" name="Straight Connector 11">
            <a:extLst>
              <a:ext uri="{FF2B5EF4-FFF2-40B4-BE49-F238E27FC236}">
                <a16:creationId xmlns:a16="http://schemas.microsoft.com/office/drawing/2014/main" id="{568F1F23-2182-42DB-8607-4FABD9A34C00}"/>
              </a:ext>
            </a:extLst>
          </p:cNvPr>
          <p:cNvCxnSpPr>
            <a:cxnSpLocks/>
          </p:cNvCxnSpPr>
          <p:nvPr/>
        </p:nvCxnSpPr>
        <p:spPr>
          <a:xfrm>
            <a:off x="3310128" y="6456225"/>
            <a:ext cx="1371735" cy="0"/>
          </a:xfrm>
          <a:prstGeom prst="line">
            <a:avLst/>
          </a:prstGeom>
          <a:ln w="158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3BF509-56F7-4588-A176-B9C9155C62FC}"/>
              </a:ext>
            </a:extLst>
          </p:cNvPr>
          <p:cNvSpPr txBox="1"/>
          <p:nvPr/>
        </p:nvSpPr>
        <p:spPr>
          <a:xfrm>
            <a:off x="928986" y="61555"/>
            <a:ext cx="2629246" cy="276999"/>
          </a:xfrm>
          <a:prstGeom prst="rect">
            <a:avLst/>
          </a:prstGeom>
          <a:solidFill>
            <a:schemeClr val="bg1"/>
          </a:solidFill>
        </p:spPr>
        <p:txBody>
          <a:bodyPr wrap="none" rtlCol="0">
            <a:spAutoFit/>
          </a:bodyPr>
          <a:lstStyle/>
          <a:p>
            <a:r>
              <a:rPr lang="en-GB" sz="1200" dirty="0">
                <a:latin typeface="Times New Roman" panose="02020603050405020304" pitchFamily="18" charset="0"/>
                <a:cs typeface="Times New Roman" panose="02020603050405020304" pitchFamily="18" charset="0"/>
              </a:rPr>
              <a:t>Edexcel Higher: June 2017 Paper 3, Q4</a:t>
            </a:r>
          </a:p>
        </p:txBody>
      </p:sp>
      <p:pic>
        <p:nvPicPr>
          <p:cNvPr id="14" name="Picture 13">
            <a:extLst>
              <a:ext uri="{FF2B5EF4-FFF2-40B4-BE49-F238E27FC236}">
                <a16:creationId xmlns:a16="http://schemas.microsoft.com/office/drawing/2014/main" id="{FD6BC5DF-CAFD-49BC-A8DE-B63776C407B0}"/>
              </a:ext>
            </a:extLst>
          </p:cNvPr>
          <p:cNvPicPr>
            <a:picLocks noChangeAspect="1"/>
          </p:cNvPicPr>
          <p:nvPr/>
        </p:nvPicPr>
        <p:blipFill rotWithShape="1">
          <a:blip r:embed="rId5"/>
          <a:srcRect l="15740" t="24002" r="15697" b="39944"/>
          <a:stretch/>
        </p:blipFill>
        <p:spPr>
          <a:xfrm>
            <a:off x="4045980" y="121831"/>
            <a:ext cx="446889" cy="135265"/>
          </a:xfrm>
          <a:prstGeom prst="rect">
            <a:avLst/>
          </a:prstGeom>
        </p:spPr>
      </p:pic>
      <p:sp>
        <p:nvSpPr>
          <p:cNvPr id="15" name="Rectangle: Rounded Corners 17">
            <a:extLst>
              <a:ext uri="{FF2B5EF4-FFF2-40B4-BE49-F238E27FC236}">
                <a16:creationId xmlns:a16="http://schemas.microsoft.com/office/drawing/2014/main" id="{548B68ED-D548-489B-A212-293D24B61C82}"/>
              </a:ext>
            </a:extLst>
          </p:cNvPr>
          <p:cNvSpPr/>
          <p:nvPr/>
        </p:nvSpPr>
        <p:spPr>
          <a:xfrm>
            <a:off x="5015680" y="174439"/>
            <a:ext cx="4855464" cy="6657183"/>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sp>
        <p:nvSpPr>
          <p:cNvPr id="16" name="Rectangle 15">
            <a:extLst>
              <a:ext uri="{FF2B5EF4-FFF2-40B4-BE49-F238E27FC236}">
                <a16:creationId xmlns:a16="http://schemas.microsoft.com/office/drawing/2014/main" id="{F17E0341-65D3-4ECA-BFC8-62FB857C7420}"/>
              </a:ext>
            </a:extLst>
          </p:cNvPr>
          <p:cNvSpPr/>
          <p:nvPr/>
        </p:nvSpPr>
        <p:spPr>
          <a:xfrm>
            <a:off x="4989830" y="43376"/>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GB" sz="1950"/>
          </a:p>
        </p:txBody>
      </p:sp>
      <p:pic>
        <p:nvPicPr>
          <p:cNvPr id="18" name="Picture 9" descr="Screen Clipping">
            <a:extLst>
              <a:ext uri="{FF2B5EF4-FFF2-40B4-BE49-F238E27FC236}">
                <a16:creationId xmlns:a16="http://schemas.microsoft.com/office/drawing/2014/main" id="{9488225E-BBC0-4F17-8EA0-4F6572AC55DD}"/>
              </a:ext>
            </a:extLst>
          </p:cNvPr>
          <p:cNvPicPr>
            <a:picLocks noChangeAspect="1"/>
          </p:cNvPicPr>
          <p:nvPr/>
        </p:nvPicPr>
        <p:blipFill>
          <a:blip r:embed="rId6">
            <a:clrChange>
              <a:clrFrom>
                <a:srgbClr val="FFFFFF"/>
              </a:clrFrom>
              <a:clrTo>
                <a:srgbClr val="FFFFFF">
                  <a:alpha val="0"/>
                </a:srgbClr>
              </a:clrTo>
            </a:clrChange>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45280" y="12896"/>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FBCF8B5-0FF0-4F85-94B4-88CA59A0C060}"/>
                  </a:ext>
                </a:extLst>
              </p:cNvPr>
              <p:cNvSpPr txBox="1"/>
              <p:nvPr/>
            </p:nvSpPr>
            <p:spPr>
              <a:xfrm>
                <a:off x="5213952" y="335118"/>
                <a:ext cx="4203395" cy="1317668"/>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There are some people in a cinema.</a:t>
                </a:r>
              </a:p>
              <a:p>
                <a:endParaRPr lang="en-GB" sz="500" dirty="0">
                  <a:latin typeface="Times New Roman" panose="02020603050405020304" pitchFamily="18" charset="0"/>
                  <a:cs typeface="Times New Roman" panose="02020603050405020304" pitchFamily="18" charset="0"/>
                </a:endParaRPr>
              </a:p>
              <a:p>
                <a14:m>
                  <m:oMath xmlns:m="http://schemas.openxmlformats.org/officeDocument/2006/math">
                    <m:f>
                      <m:fPr>
                        <m:ctrlPr>
                          <a:rPr lang="en-GB" sz="1100" b="0" i="1" dirty="0" smtClean="0">
                            <a:latin typeface="Cambria Math" panose="02040503050406030204" pitchFamily="18" charset="0"/>
                            <a:cs typeface="Times New Roman" panose="02020603050405020304" pitchFamily="18" charset="0"/>
                          </a:rPr>
                        </m:ctrlPr>
                      </m:fPr>
                      <m:num>
                        <m:r>
                          <a:rPr lang="en-GB" sz="1100" b="0" i="1" dirty="0" smtClean="0">
                            <a:latin typeface="Cambria Math" panose="02040503050406030204" pitchFamily="18" charset="0"/>
                            <a:cs typeface="Times New Roman" panose="02020603050405020304" pitchFamily="18" charset="0"/>
                          </a:rPr>
                          <m:t>3</m:t>
                        </m:r>
                      </m:num>
                      <m:den>
                        <m:r>
                          <a:rPr lang="en-GB" sz="1100" b="0" i="1" dirty="0" smtClean="0">
                            <a:latin typeface="Cambria Math" panose="02040503050406030204" pitchFamily="18" charset="0"/>
                            <a:cs typeface="Times New Roman" panose="02020603050405020304" pitchFamily="18" charset="0"/>
                          </a:rPr>
                          <m:t>5</m:t>
                        </m:r>
                      </m:den>
                    </m:f>
                  </m:oMath>
                </a14:m>
                <a:r>
                  <a:rPr lang="en-GB" sz="1100" dirty="0">
                    <a:latin typeface="Times New Roman" panose="02020603050405020304" pitchFamily="18" charset="0"/>
                    <a:cs typeface="Times New Roman" panose="02020603050405020304" pitchFamily="18" charset="0"/>
                  </a:rPr>
                  <a:t>  of the people in the cinema are children.</a:t>
                </a:r>
              </a:p>
              <a:p>
                <a:endParaRPr lang="en-GB" sz="5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For the children in the cinema, number of girls : number of boys = 2 : 7</a:t>
                </a:r>
              </a:p>
              <a:p>
                <a:endParaRPr lang="en-GB" sz="5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There are 170 girls in the cinema.</a:t>
                </a:r>
              </a:p>
              <a:p>
                <a:endParaRPr lang="en-GB" sz="5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Work out the number of adults in the cinema.</a:t>
                </a:r>
              </a:p>
            </p:txBody>
          </p:sp>
        </mc:Choice>
        <mc:Fallback xmlns="">
          <p:sp>
            <p:nvSpPr>
              <p:cNvPr id="19" name="TextBox 18">
                <a:extLst>
                  <a:ext uri="{FF2B5EF4-FFF2-40B4-BE49-F238E27FC236}">
                    <a16:creationId xmlns:a16="http://schemas.microsoft.com/office/drawing/2014/main" xmlns:a14="http://schemas.microsoft.com/office/drawing/2010/main" xmlns="" id="{BFBCF8B5-0FF0-4F85-94B4-88CA59A0C060}"/>
                  </a:ext>
                </a:extLst>
              </p:cNvPr>
              <p:cNvSpPr txBox="1">
                <a:spLocks noRot="1" noChangeAspect="1" noMove="1" noResize="1" noEditPoints="1" noAdjustHandles="1" noChangeArrowheads="1" noChangeShapeType="1" noTextEdit="1"/>
              </p:cNvSpPr>
              <p:nvPr/>
            </p:nvSpPr>
            <p:spPr>
              <a:xfrm>
                <a:off x="5213952" y="335118"/>
                <a:ext cx="4203395" cy="1317668"/>
              </a:xfrm>
              <a:prstGeom prst="rect">
                <a:avLst/>
              </a:prstGeom>
              <a:blipFill rotWithShape="0">
                <a:blip r:embed="rId8"/>
                <a:stretch>
                  <a:fillRect b="-2778"/>
                </a:stretch>
              </a:blipFill>
            </p:spPr>
            <p:txBody>
              <a:bodyPr/>
              <a:lstStyle/>
              <a:p>
                <a:r>
                  <a:rPr lang="en-GB">
                    <a:noFill/>
                  </a:rPr>
                  <a:t> </a:t>
                </a:r>
              </a:p>
            </p:txBody>
          </p:sp>
        </mc:Fallback>
      </mc:AlternateContent>
      <p:sp>
        <p:nvSpPr>
          <p:cNvPr id="20" name="TextBox 19">
            <a:extLst>
              <a:ext uri="{FF2B5EF4-FFF2-40B4-BE49-F238E27FC236}">
                <a16:creationId xmlns:a16="http://schemas.microsoft.com/office/drawing/2014/main" id="{530F6F32-FE85-4EA2-A938-3ACE69E9F165}"/>
              </a:ext>
            </a:extLst>
          </p:cNvPr>
          <p:cNvSpPr txBox="1"/>
          <p:nvPr/>
        </p:nvSpPr>
        <p:spPr>
          <a:xfrm>
            <a:off x="5099993" y="381285"/>
            <a:ext cx="70532" cy="169277"/>
          </a:xfrm>
          <a:prstGeom prst="rect">
            <a:avLst/>
          </a:prstGeom>
          <a:noFill/>
        </p:spPr>
        <p:txBody>
          <a:bodyPr wrap="none" lIns="0" tIns="0" rIns="0" bIns="0" rtlCol="0">
            <a:spAutoFit/>
          </a:bodyPr>
          <a:lstStyle/>
          <a:p>
            <a:r>
              <a:rPr lang="en-GB" sz="1100" b="1" dirty="0">
                <a:latin typeface="Times New Roman" panose="02020603050405020304" pitchFamily="18" charset="0"/>
                <a:cs typeface="Times New Roman" panose="02020603050405020304" pitchFamily="18" charset="0"/>
              </a:rPr>
              <a:t>1</a:t>
            </a:r>
            <a:endParaRPr lang="en-GB" sz="1100" dirty="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1F53169B-6124-4118-A677-E632DC2DF294}"/>
              </a:ext>
            </a:extLst>
          </p:cNvPr>
          <p:cNvPicPr>
            <a:picLocks noChangeAspect="1"/>
          </p:cNvPicPr>
          <p:nvPr/>
        </p:nvPicPr>
        <p:blipFill rotWithShape="1">
          <a:blip r:embed="rId5"/>
          <a:srcRect l="15740" t="24002" r="15697" b="39944"/>
          <a:stretch/>
        </p:blipFill>
        <p:spPr>
          <a:xfrm>
            <a:off x="9006796" y="104247"/>
            <a:ext cx="446889" cy="135265"/>
          </a:xfrm>
          <a:prstGeom prst="rect">
            <a:avLst/>
          </a:prstGeom>
        </p:spPr>
      </p:pic>
      <p:cxnSp>
        <p:nvCxnSpPr>
          <p:cNvPr id="22" name="Straight Connector 21">
            <a:extLst>
              <a:ext uri="{FF2B5EF4-FFF2-40B4-BE49-F238E27FC236}">
                <a16:creationId xmlns:a16="http://schemas.microsoft.com/office/drawing/2014/main" id="{BC9E5D81-B8AD-4BB0-A95E-F2C7C1CB262F}"/>
              </a:ext>
            </a:extLst>
          </p:cNvPr>
          <p:cNvCxnSpPr>
            <a:cxnSpLocks/>
          </p:cNvCxnSpPr>
          <p:nvPr/>
        </p:nvCxnSpPr>
        <p:spPr>
          <a:xfrm>
            <a:off x="8384540" y="6563438"/>
            <a:ext cx="1422943" cy="0"/>
          </a:xfrm>
          <a:prstGeom prst="line">
            <a:avLst/>
          </a:prstGeom>
          <a:ln w="158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F9F3BC1-339E-49D4-B591-782EA23A5544}"/>
              </a:ext>
            </a:extLst>
          </p:cNvPr>
          <p:cNvSpPr/>
          <p:nvPr/>
        </p:nvSpPr>
        <p:spPr>
          <a:xfrm>
            <a:off x="7753468" y="6574664"/>
            <a:ext cx="2145139" cy="261610"/>
          </a:xfrm>
          <a:prstGeom prst="rect">
            <a:avLst/>
          </a:prstGeom>
        </p:spPr>
        <p:txBody>
          <a:bodyPr wrap="none">
            <a:spAutoFit/>
          </a:bodyPr>
          <a:lstStyle/>
          <a:p>
            <a:r>
              <a:rPr lang="en-GB" sz="1100" b="1" dirty="0">
                <a:latin typeface="Times New Roman" panose="02020603050405020304" pitchFamily="18" charset="0"/>
                <a:cs typeface="Times New Roman" panose="02020603050405020304" pitchFamily="18" charset="0"/>
              </a:rPr>
              <a:t>(Total for Question 1 is 5 marks)</a:t>
            </a:r>
          </a:p>
        </p:txBody>
      </p:sp>
      <p:sp>
        <p:nvSpPr>
          <p:cNvPr id="24" name="TextBox 23">
            <a:extLst>
              <a:ext uri="{FF2B5EF4-FFF2-40B4-BE49-F238E27FC236}">
                <a16:creationId xmlns:a16="http://schemas.microsoft.com/office/drawing/2014/main" id="{0BB641BF-EB06-482E-B93E-557E7FD40EB3}"/>
              </a:ext>
            </a:extLst>
          </p:cNvPr>
          <p:cNvSpPr txBox="1"/>
          <p:nvPr/>
        </p:nvSpPr>
        <p:spPr>
          <a:xfrm>
            <a:off x="5907386" y="36790"/>
            <a:ext cx="2629246" cy="276999"/>
          </a:xfrm>
          <a:prstGeom prst="rect">
            <a:avLst/>
          </a:prstGeom>
          <a:solidFill>
            <a:schemeClr val="bg1"/>
          </a:solidFill>
        </p:spPr>
        <p:txBody>
          <a:bodyPr wrap="none" rtlCol="0">
            <a:spAutoFit/>
          </a:bodyPr>
          <a:lstStyle/>
          <a:p>
            <a:r>
              <a:rPr lang="en-GB" sz="1200" dirty="0">
                <a:latin typeface="Times New Roman" panose="02020603050405020304" pitchFamily="18" charset="0"/>
                <a:cs typeface="Times New Roman" panose="02020603050405020304" pitchFamily="18" charset="0"/>
              </a:rPr>
              <a:t>Edexcel Higher: June 2018 Paper 1, Q2</a:t>
            </a:r>
          </a:p>
        </p:txBody>
      </p:sp>
    </p:spTree>
    <p:extLst>
      <p:ext uri="{BB962C8B-B14F-4D97-AF65-F5344CB8AC3E}">
        <p14:creationId xmlns:p14="http://schemas.microsoft.com/office/powerpoint/2010/main" val="2118116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938F22-7826-4EB3-AA1A-D3AA0B19932B}"/>
              </a:ext>
            </a:extLst>
          </p:cNvPr>
          <p:cNvSpPr/>
          <p:nvPr/>
        </p:nvSpPr>
        <p:spPr>
          <a:xfrm>
            <a:off x="54864" y="192024"/>
            <a:ext cx="4855464" cy="6570726"/>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7A5E9BE-23C0-49F5-8B7A-B3A259684268}"/>
              </a:ext>
            </a:extLst>
          </p:cNvPr>
          <p:cNvSpPr/>
          <p:nvPr/>
        </p:nvSpPr>
        <p:spPr>
          <a:xfrm>
            <a:off x="2596105" y="6469225"/>
            <a:ext cx="231422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(Total for Question 1 is 5 marks)</a:t>
            </a:r>
          </a:p>
        </p:txBody>
      </p:sp>
      <p:grpSp>
        <p:nvGrpSpPr>
          <p:cNvPr id="6" name="Group 5">
            <a:extLst>
              <a:ext uri="{FF2B5EF4-FFF2-40B4-BE49-F238E27FC236}">
                <a16:creationId xmlns:a16="http://schemas.microsoft.com/office/drawing/2014/main" id="{1CE93993-9CF8-4079-B6A8-D07D61036022}"/>
              </a:ext>
            </a:extLst>
          </p:cNvPr>
          <p:cNvGrpSpPr/>
          <p:nvPr/>
        </p:nvGrpSpPr>
        <p:grpSpPr>
          <a:xfrm>
            <a:off x="-55664" y="0"/>
            <a:ext cx="788999" cy="400110"/>
            <a:chOff x="2088096" y="1193800"/>
            <a:chExt cx="788999" cy="400110"/>
          </a:xfrm>
        </p:grpSpPr>
        <p:sp>
          <p:nvSpPr>
            <p:cNvPr id="3" name="Rectangle 2">
              <a:extLst>
                <a:ext uri="{FF2B5EF4-FFF2-40B4-BE49-F238E27FC236}">
                  <a16:creationId xmlns:a16="http://schemas.microsoft.com/office/drawing/2014/main" id="{2B1E92D2-B8AE-4EDA-A314-C3033F2C401D}"/>
                </a:ext>
              </a:extLst>
            </p:cNvPr>
            <p:cNvSpPr/>
            <p:nvPr/>
          </p:nvSpPr>
          <p:spPr>
            <a:xfrm>
              <a:off x="2148840" y="1254760"/>
              <a:ext cx="66040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9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724AF86-BBBF-440D-A75C-7AD08E52C328}"/>
                </a:ext>
              </a:extLst>
            </p:cNvPr>
            <p:cNvSpPr txBox="1"/>
            <p:nvPr/>
          </p:nvSpPr>
          <p:spPr>
            <a:xfrm>
              <a:off x="2088096" y="1193800"/>
              <a:ext cx="78899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Stencil" panose="040409050D0802020404" pitchFamily="82" charset="0"/>
                  <a:ea typeface="+mn-ea"/>
                  <a:cs typeface="+mn-cs"/>
                </a:rPr>
                <a:t>GCSE</a:t>
              </a:r>
            </a:p>
          </p:txBody>
        </p:sp>
      </p:grpSp>
      <p:pic>
        <p:nvPicPr>
          <p:cNvPr id="9" name="Picture 9" descr="Screen Clipping">
            <a:extLst>
              <a:ext uri="{FF2B5EF4-FFF2-40B4-BE49-F238E27FC236}">
                <a16:creationId xmlns:a16="http://schemas.microsoft.com/office/drawing/2014/main" id="{842AECAB-89F4-4309-848E-89ADA0594156}"/>
              </a:ext>
            </a:extLst>
          </p:cNvPr>
          <p:cNvPicPr>
            <a:picLocks noChangeAspect="1"/>
          </p:cNvPicPr>
          <p:nvPr/>
        </p:nvPicPr>
        <p:blipFill>
          <a:blip r:embed="rId2" cstate="hq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584464" y="30480"/>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690EB47-A849-4F2F-AFBC-AA1A1451BF51}"/>
              </a:ext>
            </a:extLst>
          </p:cNvPr>
          <p:cNvSpPr txBox="1"/>
          <p:nvPr/>
        </p:nvSpPr>
        <p:spPr>
          <a:xfrm>
            <a:off x="359816" y="457350"/>
            <a:ext cx="3820277" cy="6001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Sarah bakes 420 cookies.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bakes only chocolate cookies, raisin cookies, toffee cookies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plain cookies.</a:t>
            </a:r>
          </a:p>
        </p:txBody>
      </p:sp>
      <p:sp>
        <p:nvSpPr>
          <p:cNvPr id="13" name="TextBox 12">
            <a:extLst>
              <a:ext uri="{FF2B5EF4-FFF2-40B4-BE49-F238E27FC236}">
                <a16:creationId xmlns:a16="http://schemas.microsoft.com/office/drawing/2014/main" id="{3AA18E7A-BD04-467F-AFDA-CEC35C9D4ABB}"/>
              </a:ext>
            </a:extLst>
          </p:cNvPr>
          <p:cNvSpPr txBox="1"/>
          <p:nvPr/>
        </p:nvSpPr>
        <p:spPr>
          <a:xfrm>
            <a:off x="29449" y="457350"/>
            <a:ext cx="25519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796CA1B-FB8B-4A10-9503-B3D0930C94B4}"/>
                  </a:ext>
                </a:extLst>
              </p:cNvPr>
              <p:cNvSpPr txBox="1"/>
              <p:nvPr/>
            </p:nvSpPr>
            <p:spPr>
              <a:xfrm>
                <a:off x="665480" y="1108364"/>
                <a:ext cx="3767378" cy="111710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num>
                      <m:den>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t>7</m:t>
                        </m:r>
                      </m:den>
                    </m:f>
                  </m:oMath>
                </a14:m>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cookies are chocolate cookies.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of the cookies are raisin cookies.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ratio of the number of toffee cookies to plain cookies is 4:5</a:t>
                </a:r>
              </a:p>
            </p:txBody>
          </p:sp>
        </mc:Choice>
        <mc:Fallback xmlns="">
          <p:sp>
            <p:nvSpPr>
              <p:cNvPr id="14" name="TextBox 13">
                <a:extLst>
                  <a:ext uri="{FF2B5EF4-FFF2-40B4-BE49-F238E27FC236}">
                    <a16:creationId xmlns:a16="http://schemas.microsoft.com/office/drawing/2014/main" id="{5796CA1B-FB8B-4A10-9503-B3D0930C94B4}"/>
                  </a:ext>
                </a:extLst>
              </p:cNvPr>
              <p:cNvSpPr txBox="1">
                <a:spLocks noRot="1" noChangeAspect="1" noMove="1" noResize="1" noEditPoints="1" noAdjustHandles="1" noChangeArrowheads="1" noChangeShapeType="1" noTextEdit="1"/>
              </p:cNvSpPr>
              <p:nvPr/>
            </p:nvSpPr>
            <p:spPr>
              <a:xfrm>
                <a:off x="665480" y="1108364"/>
                <a:ext cx="3767378" cy="1117101"/>
              </a:xfrm>
              <a:prstGeom prst="rect">
                <a:avLst/>
              </a:prstGeom>
              <a:blipFill>
                <a:blip r:embed="rId4"/>
                <a:stretch>
                  <a:fillRect b="-3279"/>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705C3E8B-A3ED-4C8C-A200-F55A2989D43B}"/>
              </a:ext>
            </a:extLst>
          </p:cNvPr>
          <p:cNvSpPr txBox="1"/>
          <p:nvPr/>
        </p:nvSpPr>
        <p:spPr>
          <a:xfrm>
            <a:off x="359816" y="2276316"/>
            <a:ext cx="3118161"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 out the number of toffee cookies Sarah bakes.</a:t>
            </a:r>
          </a:p>
        </p:txBody>
      </p:sp>
      <p:sp>
        <p:nvSpPr>
          <p:cNvPr id="16" name="TextBox 15">
            <a:extLst>
              <a:ext uri="{FF2B5EF4-FFF2-40B4-BE49-F238E27FC236}">
                <a16:creationId xmlns:a16="http://schemas.microsoft.com/office/drawing/2014/main" id="{6B34DC21-547A-49C5-9222-BF9F9EFA7285}"/>
              </a:ext>
            </a:extLst>
          </p:cNvPr>
          <p:cNvSpPr txBox="1"/>
          <p:nvPr/>
        </p:nvSpPr>
        <p:spPr>
          <a:xfrm>
            <a:off x="760672" y="2537315"/>
            <a:ext cx="1544012"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Choc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2/7 of 420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 120</a:t>
            </a:r>
            <a:endPar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3380077-627A-41A5-A466-A375E6A99A2B}"/>
              </a:ext>
            </a:extLst>
          </p:cNvPr>
          <p:cNvSpPr txBox="1"/>
          <p:nvPr/>
        </p:nvSpPr>
        <p:spPr>
          <a:xfrm>
            <a:off x="2402509" y="2537926"/>
            <a:ext cx="1534394"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Raisin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0.35 x 420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 147</a:t>
            </a:r>
            <a:endPar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8F1E006-F562-42AC-AEC8-A971BF645A63}"/>
              </a:ext>
            </a:extLst>
          </p:cNvPr>
          <p:cNvSpPr txBox="1"/>
          <p:nvPr/>
        </p:nvSpPr>
        <p:spPr>
          <a:xfrm>
            <a:off x="-22879" y="3767810"/>
            <a:ext cx="488986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Toffee + Plain = 420 – 120 – 147 = 153</a:t>
            </a:r>
            <a:endPar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63F571F-0E5B-490D-9238-A6B62F44CC4F}"/>
                  </a:ext>
                </a:extLst>
              </p:cNvPr>
              <p:cNvSpPr txBox="1"/>
              <p:nvPr/>
            </p:nvSpPr>
            <p:spPr>
              <a:xfrm>
                <a:off x="125857" y="4259030"/>
                <a:ext cx="2210862" cy="172983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Toffee : Plain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  4 : 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9 parts,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1 part = </a:t>
                </a:r>
                <a14:m>
                  <m:oMath xmlns:m="http://schemas.openxmlformats.org/officeDocument/2006/math">
                    <m:f>
                      <m:fPr>
                        <m:ctrlPr>
                          <a:rPr kumimoji="0" lang="en-GB" sz="2400" b="0" i="1" u="none" strike="noStrike" kern="1200" cap="none" spc="0" normalizeH="0" baseline="0" noProof="0" dirty="0" smtClean="0">
                            <a:ln>
                              <a:noFill/>
                            </a:ln>
                            <a:solidFill>
                              <a:srgbClr val="FF0066"/>
                            </a:solidFill>
                            <a:effectLst/>
                            <a:uLnTx/>
                            <a:uFillTx/>
                            <a:latin typeface="Cambria Math" panose="02040503050406030204" pitchFamily="18" charset="0"/>
                            <a:ea typeface="+mn-ea"/>
                            <a:cs typeface="Times New Roman" panose="02020603050405020304" pitchFamily="18" charset="0"/>
                          </a:rPr>
                        </m:ctrlPr>
                      </m:fPr>
                      <m:num>
                        <m:r>
                          <a:rPr kumimoji="0" lang="en-GB" sz="2400" b="0" i="1" u="none" strike="noStrike" kern="1200" cap="none" spc="0" normalizeH="0" baseline="0" noProof="0" dirty="0" smtClean="0">
                            <a:ln>
                              <a:noFill/>
                            </a:ln>
                            <a:solidFill>
                              <a:srgbClr val="FF0066"/>
                            </a:solidFill>
                            <a:effectLst/>
                            <a:uLnTx/>
                            <a:uFillTx/>
                            <a:latin typeface="Cambria Math" panose="02040503050406030204" pitchFamily="18" charset="0"/>
                            <a:ea typeface="+mn-ea"/>
                            <a:cs typeface="Times New Roman" panose="02020603050405020304" pitchFamily="18" charset="0"/>
                          </a:rPr>
                          <m:t>153</m:t>
                        </m:r>
                      </m:num>
                      <m:den>
                        <m:r>
                          <a:rPr kumimoji="0" lang="en-GB" sz="2400" b="0" i="1" u="none" strike="noStrike" kern="1200" cap="none" spc="0" normalizeH="0" baseline="0" noProof="0" dirty="0" smtClean="0">
                            <a:ln>
                              <a:noFill/>
                            </a:ln>
                            <a:solidFill>
                              <a:srgbClr val="FF0066"/>
                            </a:solidFill>
                            <a:effectLst/>
                            <a:uLnTx/>
                            <a:uFillTx/>
                            <a:latin typeface="Cambria Math" panose="02040503050406030204" pitchFamily="18" charset="0"/>
                            <a:ea typeface="+mn-ea"/>
                            <a:cs typeface="Times New Roman" panose="02020603050405020304" pitchFamily="18" charset="0"/>
                          </a:rPr>
                          <m:t>9</m:t>
                        </m:r>
                      </m:den>
                    </m:f>
                    <m:r>
                      <a:rPr kumimoji="0" lang="en-GB" sz="2400" b="0" i="1" u="none" strike="noStrike" kern="1200" cap="none" spc="0" normalizeH="0" baseline="0" noProof="0" dirty="0" smtClean="0">
                        <a:ln>
                          <a:noFill/>
                        </a:ln>
                        <a:solidFill>
                          <a:srgbClr val="FF0066"/>
                        </a:solidFill>
                        <a:effectLst/>
                        <a:uLnTx/>
                        <a:uFillTx/>
                        <a:latin typeface="Cambria Math" panose="02040503050406030204" pitchFamily="18" charset="0"/>
                        <a:ea typeface="+mn-ea"/>
                        <a:cs typeface="Times New Roman" panose="02020603050405020304" pitchFamily="18" charset="0"/>
                      </a:rPr>
                      <m:t> </m:t>
                    </m:r>
                  </m:oMath>
                </a14:m>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 17</a:t>
                </a:r>
                <a:endPar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mc:Choice>
        <mc:Fallback xmlns="">
          <p:sp>
            <p:nvSpPr>
              <p:cNvPr id="19" name="TextBox 18">
                <a:extLst>
                  <a:ext uri="{FF2B5EF4-FFF2-40B4-BE49-F238E27FC236}">
                    <a16:creationId xmlns:a16="http://schemas.microsoft.com/office/drawing/2014/main" id="{063F571F-0E5B-490D-9238-A6B62F44CC4F}"/>
                  </a:ext>
                </a:extLst>
              </p:cNvPr>
              <p:cNvSpPr txBox="1">
                <a:spLocks noRot="1" noChangeAspect="1" noMove="1" noResize="1" noEditPoints="1" noAdjustHandles="1" noChangeArrowheads="1" noChangeShapeType="1" noTextEdit="1"/>
              </p:cNvSpPr>
              <p:nvPr/>
            </p:nvSpPr>
            <p:spPr>
              <a:xfrm>
                <a:off x="125857" y="4259030"/>
                <a:ext cx="2210862" cy="1729833"/>
              </a:xfrm>
              <a:prstGeom prst="rect">
                <a:avLst/>
              </a:prstGeom>
              <a:blipFill>
                <a:blip r:embed="rId5"/>
                <a:stretch>
                  <a:fillRect l="-3867" t="-2827" r="-3591" b="-3180"/>
                </a:stretch>
              </a:blipFill>
            </p:spPr>
            <p:txBody>
              <a:bodyPr/>
              <a:lstStyle/>
              <a:p>
                <a:r>
                  <a:rPr lang="en-GB">
                    <a:noFill/>
                  </a:rPr>
                  <a:t> </a:t>
                </a:r>
              </a:p>
            </p:txBody>
          </p:sp>
        </mc:Fallback>
      </mc:AlternateContent>
      <p:sp>
        <p:nvSpPr>
          <p:cNvPr id="20" name="TextBox 19">
            <a:extLst>
              <a:ext uri="{FF2B5EF4-FFF2-40B4-BE49-F238E27FC236}">
                <a16:creationId xmlns:a16="http://schemas.microsoft.com/office/drawing/2014/main" id="{F470A34B-D8F6-4F75-A753-8F5F3896B4F4}"/>
              </a:ext>
            </a:extLst>
          </p:cNvPr>
          <p:cNvSpPr txBox="1"/>
          <p:nvPr/>
        </p:nvSpPr>
        <p:spPr>
          <a:xfrm>
            <a:off x="2447247" y="4359944"/>
            <a:ext cx="2111860"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Toffee = 4 parts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 4 x 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 68</a:t>
            </a:r>
            <a:endParaRPr kumimoji="0" lang="en-GB" sz="24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568F1F23-2182-42DB-8607-4FABD9A34C00}"/>
              </a:ext>
            </a:extLst>
          </p:cNvPr>
          <p:cNvCxnSpPr>
            <a:cxnSpLocks/>
          </p:cNvCxnSpPr>
          <p:nvPr/>
        </p:nvCxnSpPr>
        <p:spPr>
          <a:xfrm>
            <a:off x="3310128" y="6456225"/>
            <a:ext cx="1371735" cy="0"/>
          </a:xfrm>
          <a:prstGeom prst="line">
            <a:avLst/>
          </a:prstGeom>
          <a:ln w="158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B2FCD7B-FA47-4403-87CA-2C05C17158B3}"/>
              </a:ext>
            </a:extLst>
          </p:cNvPr>
          <p:cNvSpPr txBox="1"/>
          <p:nvPr/>
        </p:nvSpPr>
        <p:spPr>
          <a:xfrm>
            <a:off x="2803637" y="6078589"/>
            <a:ext cx="2070182"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alibri" panose="020F0502020204030204"/>
                <a:ea typeface="+mn-ea"/>
                <a:cs typeface="Times New Roman" panose="02020603050405020304" pitchFamily="18" charset="0"/>
              </a:rPr>
              <a:t>80  Toffee Cookies</a:t>
            </a:r>
            <a:endParaRPr kumimoji="0" lang="en-GB" sz="20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E3BF509-56F7-4588-A176-B9C9155C62FC}"/>
              </a:ext>
            </a:extLst>
          </p:cNvPr>
          <p:cNvSpPr txBox="1"/>
          <p:nvPr/>
        </p:nvSpPr>
        <p:spPr>
          <a:xfrm>
            <a:off x="928986" y="61555"/>
            <a:ext cx="2629246"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Edexcel Higher: June 2017 Paper 3, Q4</a:t>
            </a:r>
          </a:p>
        </p:txBody>
      </p:sp>
      <p:pic>
        <p:nvPicPr>
          <p:cNvPr id="24" name="Picture 23">
            <a:extLst>
              <a:ext uri="{FF2B5EF4-FFF2-40B4-BE49-F238E27FC236}">
                <a16:creationId xmlns:a16="http://schemas.microsoft.com/office/drawing/2014/main" id="{FD6BC5DF-CAFD-49BC-A8DE-B63776C407B0}"/>
              </a:ext>
            </a:extLst>
          </p:cNvPr>
          <p:cNvPicPr>
            <a:picLocks noChangeAspect="1"/>
          </p:cNvPicPr>
          <p:nvPr/>
        </p:nvPicPr>
        <p:blipFill rotWithShape="1">
          <a:blip r:embed="rId6"/>
          <a:srcRect l="15740" t="24002" r="15697" b="39944"/>
          <a:stretch/>
        </p:blipFill>
        <p:spPr>
          <a:xfrm>
            <a:off x="4045980" y="121831"/>
            <a:ext cx="446889" cy="135265"/>
          </a:xfrm>
          <a:prstGeom prst="rect">
            <a:avLst/>
          </a:prstGeom>
        </p:spPr>
      </p:pic>
      <p:sp>
        <p:nvSpPr>
          <p:cNvPr id="25" name="Rectangle: Rounded Corners 11">
            <a:extLst>
              <a:ext uri="{FF2B5EF4-FFF2-40B4-BE49-F238E27FC236}">
                <a16:creationId xmlns:a16="http://schemas.microsoft.com/office/drawing/2014/main" id="{491B344D-505E-4B07-B837-8ABB2AE9548F}"/>
              </a:ext>
            </a:extLst>
          </p:cNvPr>
          <p:cNvSpPr/>
          <p:nvPr/>
        </p:nvSpPr>
        <p:spPr>
          <a:xfrm>
            <a:off x="4923619" y="136253"/>
            <a:ext cx="4855464" cy="6657183"/>
          </a:xfrm>
          <a:prstGeom prst="roundRect">
            <a:avLst>
              <a:gd name="adj" fmla="val 3415"/>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9060" tIns="49530" rIns="99060" bIns="4953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950"/>
          </a:p>
        </p:txBody>
      </p:sp>
      <p:sp>
        <p:nvSpPr>
          <p:cNvPr id="26" name="Rectangle 25">
            <a:extLst>
              <a:ext uri="{FF2B5EF4-FFF2-40B4-BE49-F238E27FC236}">
                <a16:creationId xmlns:a16="http://schemas.microsoft.com/office/drawing/2014/main" id="{592F9A47-178A-4810-AE6C-0E6C6FCA21E4}"/>
              </a:ext>
            </a:extLst>
          </p:cNvPr>
          <p:cNvSpPr/>
          <p:nvPr/>
        </p:nvSpPr>
        <p:spPr>
          <a:xfrm>
            <a:off x="4897769" y="5190"/>
            <a:ext cx="727710"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9060" tIns="49530" rIns="99060" bIns="4953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950"/>
          </a:p>
        </p:txBody>
      </p:sp>
      <p:sp>
        <p:nvSpPr>
          <p:cNvPr id="27" name="TextBox 16">
            <a:extLst>
              <a:ext uri="{FF2B5EF4-FFF2-40B4-BE49-F238E27FC236}">
                <a16:creationId xmlns:a16="http://schemas.microsoft.com/office/drawing/2014/main" id="{A3B6B118-2848-4495-8381-1F3A0F233ADC}"/>
              </a:ext>
            </a:extLst>
          </p:cNvPr>
          <p:cNvSpPr txBox="1"/>
          <p:nvPr/>
        </p:nvSpPr>
        <p:spPr>
          <a:xfrm>
            <a:off x="4813091" y="-55770"/>
            <a:ext cx="889987"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dirty="0">
                <a:latin typeface="Stencil" panose="040409050D0802020404" pitchFamily="82" charset="0"/>
              </a:rPr>
              <a:t>IGCSE</a:t>
            </a:r>
          </a:p>
        </p:txBody>
      </p:sp>
      <p:pic>
        <p:nvPicPr>
          <p:cNvPr id="28" name="Picture 27" descr="Screen Clipping">
            <a:extLst>
              <a:ext uri="{FF2B5EF4-FFF2-40B4-BE49-F238E27FC236}">
                <a16:creationId xmlns:a16="http://schemas.microsoft.com/office/drawing/2014/main" id="{B0524794-9BD1-476A-A9B7-4DDA7FF2BA64}"/>
              </a:ext>
            </a:extLst>
          </p:cNvPr>
          <p:cNvPicPr>
            <a:picLocks noChangeAspect="1"/>
          </p:cNvPicPr>
          <p:nvPr/>
        </p:nvPicPr>
        <p:blipFill>
          <a:blip r:embed="rId7">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9453219" y="-25290"/>
            <a:ext cx="194799" cy="39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13">
                <a:extLst>
                  <a:ext uri="{FF2B5EF4-FFF2-40B4-BE49-F238E27FC236}">
                    <a16:creationId xmlns:a16="http://schemas.microsoft.com/office/drawing/2014/main" id="{AD6E143B-9524-4FAA-AF9C-86D684937261}"/>
                  </a:ext>
                </a:extLst>
              </p:cNvPr>
              <p:cNvSpPr txBox="1"/>
              <p:nvPr/>
            </p:nvSpPr>
            <p:spPr>
              <a:xfrm>
                <a:off x="5121891" y="296932"/>
                <a:ext cx="4203395" cy="131766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dirty="0">
                    <a:latin typeface="Times New Roman" panose="02020603050405020304" pitchFamily="18" charset="0"/>
                    <a:cs typeface="Times New Roman" panose="02020603050405020304" pitchFamily="18" charset="0"/>
                  </a:rPr>
                  <a:t>There are some people in a cinema.</a:t>
                </a:r>
              </a:p>
              <a:p>
                <a:endParaRPr lang="en-GB" sz="500" dirty="0">
                  <a:latin typeface="Times New Roman" panose="02020603050405020304" pitchFamily="18" charset="0"/>
                  <a:cs typeface="Times New Roman" panose="02020603050405020304" pitchFamily="18" charset="0"/>
                </a:endParaRPr>
              </a:p>
              <a:p>
                <a14:m>
                  <m:oMath xmlns:m="http://schemas.openxmlformats.org/officeDocument/2006/math">
                    <m:f>
                      <m:fPr>
                        <m:ctrlPr>
                          <a:rPr lang="en-GB" sz="1100" b="0" i="1" dirty="0" smtClean="0">
                            <a:latin typeface="Cambria Math" panose="02040503050406030204" pitchFamily="18" charset="0"/>
                            <a:cs typeface="Times New Roman" panose="02020603050405020304" pitchFamily="18" charset="0"/>
                          </a:rPr>
                        </m:ctrlPr>
                      </m:fPr>
                      <m:num>
                        <m:r>
                          <a:rPr lang="en-GB" sz="1100" b="0" i="1" dirty="0" smtClean="0">
                            <a:latin typeface="Cambria Math" panose="02040503050406030204" pitchFamily="18" charset="0"/>
                            <a:cs typeface="Times New Roman" panose="02020603050405020304" pitchFamily="18" charset="0"/>
                          </a:rPr>
                          <m:t>3</m:t>
                        </m:r>
                      </m:num>
                      <m:den>
                        <m:r>
                          <a:rPr lang="en-GB" sz="1100" b="0" i="1" dirty="0" smtClean="0">
                            <a:latin typeface="Cambria Math" panose="02040503050406030204" pitchFamily="18" charset="0"/>
                            <a:cs typeface="Times New Roman" panose="02020603050405020304" pitchFamily="18" charset="0"/>
                          </a:rPr>
                          <m:t>5</m:t>
                        </m:r>
                      </m:den>
                    </m:f>
                  </m:oMath>
                </a14:m>
                <a:r>
                  <a:rPr lang="en-GB" sz="1100" dirty="0">
                    <a:latin typeface="Times New Roman" panose="02020603050405020304" pitchFamily="18" charset="0"/>
                    <a:cs typeface="Times New Roman" panose="02020603050405020304" pitchFamily="18" charset="0"/>
                  </a:rPr>
                  <a:t>  of the people in the cinema are children.</a:t>
                </a:r>
              </a:p>
              <a:p>
                <a:endParaRPr lang="en-GB" sz="5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For the children in the cinema, number of girls : number of boys = 2 : 7</a:t>
                </a:r>
              </a:p>
              <a:p>
                <a:endParaRPr lang="en-GB" sz="5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There are 170 girls in the cinema.</a:t>
                </a:r>
              </a:p>
              <a:p>
                <a:endParaRPr lang="en-GB" sz="500" dirty="0">
                  <a:latin typeface="Times New Roman" panose="02020603050405020304" pitchFamily="18" charset="0"/>
                  <a:cs typeface="Times New Roman" panose="02020603050405020304" pitchFamily="18" charset="0"/>
                </a:endParaRPr>
              </a:p>
              <a:p>
                <a:r>
                  <a:rPr lang="en-GB" sz="1100" dirty="0">
                    <a:latin typeface="Times New Roman" panose="02020603050405020304" pitchFamily="18" charset="0"/>
                    <a:cs typeface="Times New Roman" panose="02020603050405020304" pitchFamily="18" charset="0"/>
                  </a:rPr>
                  <a:t>Work out the number of adults in the cinema.</a:t>
                </a:r>
              </a:p>
            </p:txBody>
          </p:sp>
        </mc:Choice>
        <mc:Fallback xmlns="">
          <p:sp>
            <p:nvSpPr>
              <p:cNvPr id="29" name="TextBox 13">
                <a:extLst>
                  <a:ext uri="{FF2B5EF4-FFF2-40B4-BE49-F238E27FC236}">
                    <a16:creationId xmlns:a16="http://schemas.microsoft.com/office/drawing/2014/main" id="{AD6E143B-9524-4FAA-AF9C-86D684937261}"/>
                  </a:ext>
                </a:extLst>
              </p:cNvPr>
              <p:cNvSpPr txBox="1">
                <a:spLocks noRot="1" noChangeAspect="1" noMove="1" noResize="1" noEditPoints="1" noAdjustHandles="1" noChangeArrowheads="1" noChangeShapeType="1" noTextEdit="1"/>
              </p:cNvSpPr>
              <p:nvPr/>
            </p:nvSpPr>
            <p:spPr>
              <a:xfrm>
                <a:off x="5121891" y="296932"/>
                <a:ext cx="4203395" cy="1317668"/>
              </a:xfrm>
              <a:prstGeom prst="rect">
                <a:avLst/>
              </a:prstGeom>
              <a:blipFill>
                <a:blip r:embed="rId8"/>
                <a:stretch>
                  <a:fillRect b="-2778"/>
                </a:stretch>
              </a:blipFill>
            </p:spPr>
            <p:txBody>
              <a:bodyPr/>
              <a:lstStyle/>
              <a:p>
                <a:r>
                  <a:rPr lang="en-GB">
                    <a:noFill/>
                  </a:rPr>
                  <a:t> </a:t>
                </a:r>
              </a:p>
            </p:txBody>
          </p:sp>
        </mc:Fallback>
      </mc:AlternateContent>
      <p:sp>
        <p:nvSpPr>
          <p:cNvPr id="30" name="TextBox 14">
            <a:extLst>
              <a:ext uri="{FF2B5EF4-FFF2-40B4-BE49-F238E27FC236}">
                <a16:creationId xmlns:a16="http://schemas.microsoft.com/office/drawing/2014/main" id="{E72360B2-B75D-445B-8FE3-FA4D6F96417D}"/>
              </a:ext>
            </a:extLst>
          </p:cNvPr>
          <p:cNvSpPr txBox="1"/>
          <p:nvPr/>
        </p:nvSpPr>
        <p:spPr>
          <a:xfrm>
            <a:off x="5007932" y="343099"/>
            <a:ext cx="70532" cy="169277"/>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b="1" dirty="0">
                <a:latin typeface="Times New Roman" panose="02020603050405020304" pitchFamily="18" charset="0"/>
                <a:cs typeface="Times New Roman" panose="02020603050405020304" pitchFamily="18" charset="0"/>
              </a:rPr>
              <a:t>1</a:t>
            </a:r>
            <a:endParaRPr lang="en-GB" sz="1100" dirty="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F74BADB5-986C-411E-BE22-E1CA64BAAB49}"/>
              </a:ext>
            </a:extLst>
          </p:cNvPr>
          <p:cNvPicPr>
            <a:picLocks noChangeAspect="1"/>
          </p:cNvPicPr>
          <p:nvPr/>
        </p:nvPicPr>
        <p:blipFill rotWithShape="1">
          <a:blip r:embed="rId6"/>
          <a:srcRect l="15740" t="24002" r="15697" b="39944"/>
          <a:stretch/>
        </p:blipFill>
        <p:spPr>
          <a:xfrm>
            <a:off x="8914735" y="66061"/>
            <a:ext cx="446889" cy="135265"/>
          </a:xfrm>
          <a:prstGeom prst="rect">
            <a:avLst/>
          </a:prstGeom>
        </p:spPr>
      </p:pic>
      <p:sp>
        <p:nvSpPr>
          <p:cNvPr id="32" name="TextBox 9">
            <a:extLst>
              <a:ext uri="{FF2B5EF4-FFF2-40B4-BE49-F238E27FC236}">
                <a16:creationId xmlns:a16="http://schemas.microsoft.com/office/drawing/2014/main" id="{3713B1E7-5793-4862-B87E-19A5E238432F}"/>
              </a:ext>
            </a:extLst>
          </p:cNvPr>
          <p:cNvSpPr txBox="1"/>
          <p:nvPr/>
        </p:nvSpPr>
        <p:spPr>
          <a:xfrm>
            <a:off x="6024223" y="1509064"/>
            <a:ext cx="1496179"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girls : boys</a:t>
            </a:r>
          </a:p>
        </p:txBody>
      </p:sp>
      <p:sp>
        <p:nvSpPr>
          <p:cNvPr id="33" name="TextBox 10">
            <a:extLst>
              <a:ext uri="{FF2B5EF4-FFF2-40B4-BE49-F238E27FC236}">
                <a16:creationId xmlns:a16="http://schemas.microsoft.com/office/drawing/2014/main" id="{AC6AD6EE-CE71-4CD0-9E07-8E927AEB1D95}"/>
              </a:ext>
            </a:extLst>
          </p:cNvPr>
          <p:cNvSpPr txBox="1"/>
          <p:nvPr/>
        </p:nvSpPr>
        <p:spPr>
          <a:xfrm>
            <a:off x="6091279" y="1960168"/>
            <a:ext cx="1013419"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170 : ?</a:t>
            </a:r>
          </a:p>
        </p:txBody>
      </p:sp>
      <p:sp>
        <p:nvSpPr>
          <p:cNvPr id="34" name="TextBox 17">
            <a:extLst>
              <a:ext uri="{FF2B5EF4-FFF2-40B4-BE49-F238E27FC236}">
                <a16:creationId xmlns:a16="http://schemas.microsoft.com/office/drawing/2014/main" id="{3DA32809-2452-47C3-94E5-F3338851F82C}"/>
              </a:ext>
            </a:extLst>
          </p:cNvPr>
          <p:cNvSpPr txBox="1"/>
          <p:nvPr/>
        </p:nvSpPr>
        <p:spPr>
          <a:xfrm>
            <a:off x="5317087" y="2417368"/>
            <a:ext cx="3783408"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170 ÷ 2 =  85 people per part</a:t>
            </a:r>
          </a:p>
        </p:txBody>
      </p:sp>
      <p:sp>
        <p:nvSpPr>
          <p:cNvPr id="35" name="TextBox 19">
            <a:extLst>
              <a:ext uri="{FF2B5EF4-FFF2-40B4-BE49-F238E27FC236}">
                <a16:creationId xmlns:a16="http://schemas.microsoft.com/office/drawing/2014/main" id="{3AE57068-481A-4582-A82B-9939074F74E5}"/>
              </a:ext>
            </a:extLst>
          </p:cNvPr>
          <p:cNvSpPr txBox="1"/>
          <p:nvPr/>
        </p:nvSpPr>
        <p:spPr>
          <a:xfrm>
            <a:off x="5493871" y="2825800"/>
            <a:ext cx="2417906"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85 × 7 =  595 boys</a:t>
            </a:r>
          </a:p>
        </p:txBody>
      </p:sp>
      <p:sp>
        <p:nvSpPr>
          <p:cNvPr id="36" name="TextBox 20">
            <a:extLst>
              <a:ext uri="{FF2B5EF4-FFF2-40B4-BE49-F238E27FC236}">
                <a16:creationId xmlns:a16="http://schemas.microsoft.com/office/drawing/2014/main" id="{E18A6BB3-808D-45E7-96CE-667420A98E63}"/>
              </a:ext>
            </a:extLst>
          </p:cNvPr>
          <p:cNvSpPr txBox="1"/>
          <p:nvPr/>
        </p:nvSpPr>
        <p:spPr>
          <a:xfrm>
            <a:off x="6091279" y="3307384"/>
            <a:ext cx="1337226"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170 : 595</a:t>
            </a:r>
          </a:p>
        </p:txBody>
      </p:sp>
      <p:sp>
        <p:nvSpPr>
          <p:cNvPr id="37" name="TextBox 22">
            <a:extLst>
              <a:ext uri="{FF2B5EF4-FFF2-40B4-BE49-F238E27FC236}">
                <a16:creationId xmlns:a16="http://schemas.microsoft.com/office/drawing/2014/main" id="{084892B5-AA0D-407A-B4BD-F3A845487C71}"/>
              </a:ext>
            </a:extLst>
          </p:cNvPr>
          <p:cNvSpPr txBox="1"/>
          <p:nvPr/>
        </p:nvSpPr>
        <p:spPr>
          <a:xfrm>
            <a:off x="6091279" y="3721912"/>
            <a:ext cx="3178242"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170 : 595 = 765 children</a:t>
            </a:r>
          </a:p>
        </p:txBody>
      </p:sp>
      <mc:AlternateContent xmlns:mc="http://schemas.openxmlformats.org/markup-compatibility/2006" xmlns:a14="http://schemas.microsoft.com/office/drawing/2010/main">
        <mc:Choice Requires="a14">
          <p:sp>
            <p:nvSpPr>
              <p:cNvPr id="38" name="TextBox 23">
                <a:extLst>
                  <a:ext uri="{FF2B5EF4-FFF2-40B4-BE49-F238E27FC236}">
                    <a16:creationId xmlns:a16="http://schemas.microsoft.com/office/drawing/2014/main" id="{7048C748-B39B-495D-AC57-06600A59AA09}"/>
                  </a:ext>
                </a:extLst>
              </p:cNvPr>
              <p:cNvSpPr txBox="1"/>
              <p:nvPr/>
            </p:nvSpPr>
            <p:spPr>
              <a:xfrm>
                <a:off x="6091279" y="4247692"/>
                <a:ext cx="2045368" cy="61696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765 = </a:t>
                </a:r>
                <a14:m>
                  <m:oMath xmlns:m="http://schemas.openxmlformats.org/officeDocument/2006/math">
                    <m:f>
                      <m:fPr>
                        <m:ctrlPr>
                          <a:rPr lang="en-GB" sz="2400" b="0" i="1" smtClean="0">
                            <a:solidFill>
                              <a:srgbClr val="FF0066"/>
                            </a:solidFill>
                            <a:latin typeface="Cambria Math" panose="02040503050406030204" pitchFamily="18" charset="0"/>
                          </a:rPr>
                        </m:ctrlPr>
                      </m:fPr>
                      <m:num>
                        <m:r>
                          <a:rPr lang="en-GB" sz="2400" b="0" i="1" smtClean="0">
                            <a:solidFill>
                              <a:srgbClr val="FF0066"/>
                            </a:solidFill>
                            <a:latin typeface="Cambria Math" panose="02040503050406030204" pitchFamily="18" charset="0"/>
                          </a:rPr>
                          <m:t>3</m:t>
                        </m:r>
                      </m:num>
                      <m:den>
                        <m:r>
                          <a:rPr lang="en-GB" sz="2400" b="0" i="1" smtClean="0">
                            <a:solidFill>
                              <a:srgbClr val="FF0066"/>
                            </a:solidFill>
                            <a:latin typeface="Cambria Math" panose="02040503050406030204" pitchFamily="18" charset="0"/>
                          </a:rPr>
                          <m:t>5</m:t>
                        </m:r>
                      </m:den>
                    </m:f>
                  </m:oMath>
                </a14:m>
                <a:r>
                  <a:rPr lang="en-GB" sz="2400" dirty="0">
                    <a:solidFill>
                      <a:srgbClr val="FF0066"/>
                    </a:solidFill>
                  </a:rPr>
                  <a:t> of total</a:t>
                </a:r>
              </a:p>
            </p:txBody>
          </p:sp>
        </mc:Choice>
        <mc:Fallback xmlns="">
          <p:sp>
            <p:nvSpPr>
              <p:cNvPr id="38" name="TextBox 23">
                <a:extLst>
                  <a:ext uri="{FF2B5EF4-FFF2-40B4-BE49-F238E27FC236}">
                    <a16:creationId xmlns:a16="http://schemas.microsoft.com/office/drawing/2014/main" id="{7048C748-B39B-495D-AC57-06600A59AA09}"/>
                  </a:ext>
                </a:extLst>
              </p:cNvPr>
              <p:cNvSpPr txBox="1">
                <a:spLocks noRot="1" noChangeAspect="1" noMove="1" noResize="1" noEditPoints="1" noAdjustHandles="1" noChangeArrowheads="1" noChangeShapeType="1" noTextEdit="1"/>
              </p:cNvSpPr>
              <p:nvPr/>
            </p:nvSpPr>
            <p:spPr>
              <a:xfrm>
                <a:off x="6091279" y="4247692"/>
                <a:ext cx="2045368" cy="616964"/>
              </a:xfrm>
              <a:prstGeom prst="rect">
                <a:avLst/>
              </a:prstGeom>
              <a:blipFill>
                <a:blip r:embed="rId9"/>
                <a:stretch>
                  <a:fillRect l="-4464" r="-3571" b="-990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24">
                <a:extLst>
                  <a:ext uri="{FF2B5EF4-FFF2-40B4-BE49-F238E27FC236}">
                    <a16:creationId xmlns:a16="http://schemas.microsoft.com/office/drawing/2014/main" id="{89C3D27C-00FD-4720-A684-F78744527A51}"/>
                  </a:ext>
                </a:extLst>
              </p:cNvPr>
              <p:cNvSpPr txBox="1"/>
              <p:nvPr/>
            </p:nvSpPr>
            <p:spPr>
              <a:xfrm>
                <a:off x="6091279" y="4760772"/>
                <a:ext cx="2348720" cy="61619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765 ÷ 3 = </a:t>
                </a:r>
                <a14:m>
                  <m:oMath xmlns:m="http://schemas.openxmlformats.org/officeDocument/2006/math">
                    <m:f>
                      <m:fPr>
                        <m:ctrlPr>
                          <a:rPr lang="en-GB" sz="2400" b="0" i="1" smtClean="0">
                            <a:solidFill>
                              <a:srgbClr val="FF0066"/>
                            </a:solidFill>
                            <a:latin typeface="Cambria Math" panose="02040503050406030204" pitchFamily="18" charset="0"/>
                          </a:rPr>
                        </m:ctrlPr>
                      </m:fPr>
                      <m:num>
                        <m:r>
                          <a:rPr lang="en-GB" sz="2400" b="0" i="1" smtClean="0">
                            <a:solidFill>
                              <a:srgbClr val="FF0066"/>
                            </a:solidFill>
                            <a:latin typeface="Cambria Math" panose="02040503050406030204" pitchFamily="18" charset="0"/>
                          </a:rPr>
                          <m:t>1</m:t>
                        </m:r>
                      </m:num>
                      <m:den>
                        <m:r>
                          <a:rPr lang="en-GB" sz="2400" b="0" i="1" smtClean="0">
                            <a:solidFill>
                              <a:srgbClr val="FF0066"/>
                            </a:solidFill>
                            <a:latin typeface="Cambria Math" panose="02040503050406030204" pitchFamily="18" charset="0"/>
                          </a:rPr>
                          <m:t>5</m:t>
                        </m:r>
                      </m:den>
                    </m:f>
                  </m:oMath>
                </a14:m>
                <a:r>
                  <a:rPr lang="en-GB" sz="2400" dirty="0">
                    <a:solidFill>
                      <a:srgbClr val="FF0066"/>
                    </a:solidFill>
                  </a:rPr>
                  <a:t> = 255</a:t>
                </a:r>
              </a:p>
            </p:txBody>
          </p:sp>
        </mc:Choice>
        <mc:Fallback xmlns="">
          <p:sp>
            <p:nvSpPr>
              <p:cNvPr id="39" name="TextBox 24">
                <a:extLst>
                  <a:ext uri="{FF2B5EF4-FFF2-40B4-BE49-F238E27FC236}">
                    <a16:creationId xmlns:a16="http://schemas.microsoft.com/office/drawing/2014/main" id="{89C3D27C-00FD-4720-A684-F78744527A51}"/>
                  </a:ext>
                </a:extLst>
              </p:cNvPr>
              <p:cNvSpPr txBox="1">
                <a:spLocks noRot="1" noChangeAspect="1" noMove="1" noResize="1" noEditPoints="1" noAdjustHandles="1" noChangeArrowheads="1" noChangeShapeType="1" noTextEdit="1"/>
              </p:cNvSpPr>
              <p:nvPr/>
            </p:nvSpPr>
            <p:spPr>
              <a:xfrm>
                <a:off x="6091279" y="4760772"/>
                <a:ext cx="2348720" cy="616194"/>
              </a:xfrm>
              <a:prstGeom prst="rect">
                <a:avLst/>
              </a:prstGeom>
              <a:blipFill>
                <a:blip r:embed="rId10"/>
                <a:stretch>
                  <a:fillRect l="-3886" b="-990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25">
                <a:extLst>
                  <a:ext uri="{FF2B5EF4-FFF2-40B4-BE49-F238E27FC236}">
                    <a16:creationId xmlns:a16="http://schemas.microsoft.com/office/drawing/2014/main" id="{40713D38-C093-4E8F-A432-099AF3633CEC}"/>
                  </a:ext>
                </a:extLst>
              </p:cNvPr>
              <p:cNvSpPr txBox="1"/>
              <p:nvPr/>
            </p:nvSpPr>
            <p:spPr>
              <a:xfrm>
                <a:off x="6091279" y="5431332"/>
                <a:ext cx="2373983" cy="61696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Adults = </a:t>
                </a:r>
                <a14:m>
                  <m:oMath xmlns:m="http://schemas.openxmlformats.org/officeDocument/2006/math">
                    <m:f>
                      <m:fPr>
                        <m:ctrlPr>
                          <a:rPr lang="en-GB" sz="2400" b="0" i="1" smtClean="0">
                            <a:solidFill>
                              <a:srgbClr val="FF0066"/>
                            </a:solidFill>
                            <a:latin typeface="Cambria Math" panose="02040503050406030204" pitchFamily="18" charset="0"/>
                          </a:rPr>
                        </m:ctrlPr>
                      </m:fPr>
                      <m:num>
                        <m:r>
                          <a:rPr lang="en-GB" sz="2400" b="0" i="1" smtClean="0">
                            <a:solidFill>
                              <a:srgbClr val="FF0066"/>
                            </a:solidFill>
                            <a:latin typeface="Cambria Math" panose="02040503050406030204" pitchFamily="18" charset="0"/>
                          </a:rPr>
                          <m:t>2</m:t>
                        </m:r>
                      </m:num>
                      <m:den>
                        <m:r>
                          <a:rPr lang="en-GB" sz="2400" b="0" i="1" smtClean="0">
                            <a:solidFill>
                              <a:srgbClr val="FF0066"/>
                            </a:solidFill>
                            <a:latin typeface="Cambria Math" panose="02040503050406030204" pitchFamily="18" charset="0"/>
                          </a:rPr>
                          <m:t>5</m:t>
                        </m:r>
                      </m:den>
                    </m:f>
                  </m:oMath>
                </a14:m>
                <a:r>
                  <a:rPr lang="en-GB" sz="2400" dirty="0">
                    <a:solidFill>
                      <a:srgbClr val="FF0066"/>
                    </a:solidFill>
                  </a:rPr>
                  <a:t> of total</a:t>
                </a:r>
              </a:p>
            </p:txBody>
          </p:sp>
        </mc:Choice>
        <mc:Fallback xmlns="">
          <p:sp>
            <p:nvSpPr>
              <p:cNvPr id="40" name="TextBox 25">
                <a:extLst>
                  <a:ext uri="{FF2B5EF4-FFF2-40B4-BE49-F238E27FC236}">
                    <a16:creationId xmlns:a16="http://schemas.microsoft.com/office/drawing/2014/main" id="{40713D38-C093-4E8F-A432-099AF3633CEC}"/>
                  </a:ext>
                </a:extLst>
              </p:cNvPr>
              <p:cNvSpPr txBox="1">
                <a:spLocks noRot="1" noChangeAspect="1" noMove="1" noResize="1" noEditPoints="1" noAdjustHandles="1" noChangeArrowheads="1" noChangeShapeType="1" noTextEdit="1"/>
              </p:cNvSpPr>
              <p:nvPr/>
            </p:nvSpPr>
            <p:spPr>
              <a:xfrm>
                <a:off x="6091279" y="5431332"/>
                <a:ext cx="2373983" cy="616964"/>
              </a:xfrm>
              <a:prstGeom prst="rect">
                <a:avLst/>
              </a:prstGeom>
              <a:blipFill>
                <a:blip r:embed="rId11"/>
                <a:stretch>
                  <a:fillRect l="-3846" r="-3077" b="-990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26">
                <a:extLst>
                  <a:ext uri="{FF2B5EF4-FFF2-40B4-BE49-F238E27FC236}">
                    <a16:creationId xmlns:a16="http://schemas.microsoft.com/office/drawing/2014/main" id="{CD7B233D-1387-496F-B6F1-4CFA55AAC6F8}"/>
                  </a:ext>
                </a:extLst>
              </p:cNvPr>
              <p:cNvSpPr txBox="1"/>
              <p:nvPr/>
            </p:nvSpPr>
            <p:spPr>
              <a:xfrm>
                <a:off x="6091279" y="5979972"/>
                <a:ext cx="2327881" cy="61696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14:m>
                  <m:oMath xmlns:m="http://schemas.openxmlformats.org/officeDocument/2006/math">
                    <m:f>
                      <m:fPr>
                        <m:ctrlPr>
                          <a:rPr lang="en-GB" sz="2400" b="0" i="1" smtClean="0">
                            <a:solidFill>
                              <a:srgbClr val="FF0066"/>
                            </a:solidFill>
                            <a:latin typeface="Cambria Math" panose="02040503050406030204" pitchFamily="18" charset="0"/>
                          </a:rPr>
                        </m:ctrlPr>
                      </m:fPr>
                      <m:num>
                        <m:r>
                          <a:rPr lang="en-GB" sz="2400" b="0" i="1" smtClean="0">
                            <a:solidFill>
                              <a:srgbClr val="FF0066"/>
                            </a:solidFill>
                            <a:latin typeface="Cambria Math" panose="02040503050406030204" pitchFamily="18" charset="0"/>
                          </a:rPr>
                          <m:t>2</m:t>
                        </m:r>
                      </m:num>
                      <m:den>
                        <m:r>
                          <a:rPr lang="en-GB" sz="2400" b="0" i="1" smtClean="0">
                            <a:solidFill>
                              <a:srgbClr val="FF0066"/>
                            </a:solidFill>
                            <a:latin typeface="Cambria Math" panose="02040503050406030204" pitchFamily="18" charset="0"/>
                          </a:rPr>
                          <m:t>5</m:t>
                        </m:r>
                      </m:den>
                    </m:f>
                  </m:oMath>
                </a14:m>
                <a:r>
                  <a:rPr lang="en-GB" sz="2400" dirty="0">
                    <a:solidFill>
                      <a:srgbClr val="FF0066"/>
                    </a:solidFill>
                  </a:rPr>
                  <a:t> = 255 × 2 = 510</a:t>
                </a:r>
              </a:p>
            </p:txBody>
          </p:sp>
        </mc:Choice>
        <mc:Fallback xmlns="">
          <p:sp>
            <p:nvSpPr>
              <p:cNvPr id="41" name="TextBox 26">
                <a:extLst>
                  <a:ext uri="{FF2B5EF4-FFF2-40B4-BE49-F238E27FC236}">
                    <a16:creationId xmlns:a16="http://schemas.microsoft.com/office/drawing/2014/main" id="{CD7B233D-1387-496F-B6F1-4CFA55AAC6F8}"/>
                  </a:ext>
                </a:extLst>
              </p:cNvPr>
              <p:cNvSpPr txBox="1">
                <a:spLocks noRot="1" noChangeAspect="1" noMove="1" noResize="1" noEditPoints="1" noAdjustHandles="1" noChangeArrowheads="1" noChangeShapeType="1" noTextEdit="1"/>
              </p:cNvSpPr>
              <p:nvPr/>
            </p:nvSpPr>
            <p:spPr>
              <a:xfrm>
                <a:off x="6091279" y="5979972"/>
                <a:ext cx="2327881" cy="616964"/>
              </a:xfrm>
              <a:prstGeom prst="rect">
                <a:avLst/>
              </a:prstGeom>
              <a:blipFill>
                <a:blip r:embed="rId12"/>
                <a:stretch>
                  <a:fillRect r="-785" b="-9901"/>
                </a:stretch>
              </a:blipFill>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0AB28B05-C539-4278-B17C-107856EEC408}"/>
              </a:ext>
            </a:extLst>
          </p:cNvPr>
          <p:cNvCxnSpPr>
            <a:cxnSpLocks/>
          </p:cNvCxnSpPr>
          <p:nvPr/>
        </p:nvCxnSpPr>
        <p:spPr>
          <a:xfrm>
            <a:off x="8292479" y="6525252"/>
            <a:ext cx="1422943" cy="0"/>
          </a:xfrm>
          <a:prstGeom prst="line">
            <a:avLst/>
          </a:prstGeom>
          <a:ln w="158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7BC5964-BA51-48AA-A0B8-BAB4DB736663}"/>
              </a:ext>
            </a:extLst>
          </p:cNvPr>
          <p:cNvSpPr/>
          <p:nvPr/>
        </p:nvSpPr>
        <p:spPr>
          <a:xfrm>
            <a:off x="7661407" y="6536478"/>
            <a:ext cx="2145139" cy="26161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b="1" dirty="0">
                <a:latin typeface="Times New Roman" panose="02020603050405020304" pitchFamily="18" charset="0"/>
                <a:cs typeface="Times New Roman" panose="02020603050405020304" pitchFamily="18" charset="0"/>
              </a:rPr>
              <a:t>(Total for Question 1 is 5 marks)</a:t>
            </a:r>
          </a:p>
        </p:txBody>
      </p:sp>
      <p:sp>
        <p:nvSpPr>
          <p:cNvPr id="44" name="TextBox 29">
            <a:extLst>
              <a:ext uri="{FF2B5EF4-FFF2-40B4-BE49-F238E27FC236}">
                <a16:creationId xmlns:a16="http://schemas.microsoft.com/office/drawing/2014/main" id="{80102288-12F6-4FB1-B99D-65ABD9FDDEA1}"/>
              </a:ext>
            </a:extLst>
          </p:cNvPr>
          <p:cNvSpPr txBox="1"/>
          <p:nvPr/>
        </p:nvSpPr>
        <p:spPr>
          <a:xfrm>
            <a:off x="8814159" y="6132372"/>
            <a:ext cx="651140"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solidFill>
                  <a:srgbClr val="FF0066"/>
                </a:solidFill>
              </a:rPr>
              <a:t>510</a:t>
            </a:r>
          </a:p>
        </p:txBody>
      </p:sp>
      <p:sp>
        <p:nvSpPr>
          <p:cNvPr id="45" name="TextBox 30">
            <a:extLst>
              <a:ext uri="{FF2B5EF4-FFF2-40B4-BE49-F238E27FC236}">
                <a16:creationId xmlns:a16="http://schemas.microsoft.com/office/drawing/2014/main" id="{57EFDB6F-5FB7-4699-9849-66ECB74FAB48}"/>
              </a:ext>
            </a:extLst>
          </p:cNvPr>
          <p:cNvSpPr txBox="1"/>
          <p:nvPr/>
        </p:nvSpPr>
        <p:spPr>
          <a:xfrm>
            <a:off x="5815325" y="-1396"/>
            <a:ext cx="2629246" cy="276999"/>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dirty="0">
                <a:latin typeface="Times New Roman" panose="02020603050405020304" pitchFamily="18" charset="0"/>
                <a:cs typeface="Times New Roman" panose="02020603050405020304" pitchFamily="18" charset="0"/>
              </a:rPr>
              <a:t>Edexcel Higher: June 2018 Paper 1, Q2</a:t>
            </a:r>
          </a:p>
        </p:txBody>
      </p:sp>
    </p:spTree>
    <p:extLst>
      <p:ext uri="{BB962C8B-B14F-4D97-AF65-F5344CB8AC3E}">
        <p14:creationId xmlns:p14="http://schemas.microsoft.com/office/powerpoint/2010/main" val="2385920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Tree>
    <p:extLst>
      <p:ext uri="{BB962C8B-B14F-4D97-AF65-F5344CB8AC3E}">
        <p14:creationId xmlns:p14="http://schemas.microsoft.com/office/powerpoint/2010/main" val="1699648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661" y="334688"/>
            <a:ext cx="4841820" cy="6150195"/>
          </a:xfrm>
          <a:prstGeom prst="rect">
            <a:avLst/>
          </a:prstGeom>
        </p:spPr>
      </p:pic>
      <p:pic>
        <p:nvPicPr>
          <p:cNvPr id="3" name="Picture 2"/>
          <p:cNvPicPr>
            <a:picLocks noChangeAspect="1"/>
          </p:cNvPicPr>
          <p:nvPr/>
        </p:nvPicPr>
        <p:blipFill>
          <a:blip r:embed="rId3"/>
          <a:stretch>
            <a:fillRect/>
          </a:stretch>
        </p:blipFill>
        <p:spPr>
          <a:xfrm>
            <a:off x="5134750" y="250605"/>
            <a:ext cx="4771250" cy="6045091"/>
          </a:xfrm>
          <a:prstGeom prst="rect">
            <a:avLst/>
          </a:prstGeom>
          <a:solidFill>
            <a:schemeClr val="accent6">
              <a:lumMod val="40000"/>
              <a:lumOff val="60000"/>
            </a:schemeClr>
          </a:solidFill>
        </p:spPr>
      </p:pic>
    </p:spTree>
    <p:extLst>
      <p:ext uri="{BB962C8B-B14F-4D97-AF65-F5344CB8AC3E}">
        <p14:creationId xmlns:p14="http://schemas.microsoft.com/office/powerpoint/2010/main" val="3729313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
        <p:nvSpPr>
          <p:cNvPr id="4" name="TextBox 3"/>
          <p:cNvSpPr txBox="1"/>
          <p:nvPr/>
        </p:nvSpPr>
        <p:spPr>
          <a:xfrm>
            <a:off x="144378" y="48125"/>
            <a:ext cx="2866362" cy="369332"/>
          </a:xfrm>
          <a:prstGeom prst="rect">
            <a:avLst/>
          </a:prstGeom>
          <a:noFill/>
          <a:ln>
            <a:solidFill>
              <a:schemeClr val="tx1"/>
            </a:solidFill>
          </a:ln>
        </p:spPr>
        <p:txBody>
          <a:bodyPr wrap="none" rtlCol="0">
            <a:spAutoFit/>
          </a:bodyPr>
          <a:lstStyle/>
          <a:p>
            <a:r>
              <a:rPr lang="en-GB" dirty="0"/>
              <a:t>Paper 2 Preliminary Material</a:t>
            </a:r>
          </a:p>
        </p:txBody>
      </p:sp>
    </p:spTree>
    <p:extLst>
      <p:ext uri="{BB962C8B-B14F-4D97-AF65-F5344CB8AC3E}">
        <p14:creationId xmlns:p14="http://schemas.microsoft.com/office/powerpoint/2010/main" val="875928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Tree>
    <p:extLst>
      <p:ext uri="{BB962C8B-B14F-4D97-AF65-F5344CB8AC3E}">
        <p14:creationId xmlns:p14="http://schemas.microsoft.com/office/powerpoint/2010/main" val="1726174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6124"/>
            <a:ext cx="4808483" cy="4666593"/>
          </a:xfrm>
          <a:prstGeom prst="rect">
            <a:avLst/>
          </a:prstGeom>
        </p:spPr>
      </p:pic>
      <p:pic>
        <p:nvPicPr>
          <p:cNvPr id="4" name="Picture 3"/>
          <p:cNvPicPr>
            <a:picLocks noChangeAspect="1"/>
          </p:cNvPicPr>
          <p:nvPr/>
        </p:nvPicPr>
        <p:blipFill>
          <a:blip r:embed="rId3"/>
          <a:stretch>
            <a:fillRect/>
          </a:stretch>
        </p:blipFill>
        <p:spPr>
          <a:xfrm>
            <a:off x="4556297" y="126124"/>
            <a:ext cx="5349703" cy="4092630"/>
          </a:xfrm>
          <a:prstGeom prst="rect">
            <a:avLst/>
          </a:prstGeom>
        </p:spPr>
      </p:pic>
      <p:pic>
        <p:nvPicPr>
          <p:cNvPr id="5" name="Picture 4"/>
          <p:cNvPicPr>
            <a:picLocks noChangeAspect="1"/>
          </p:cNvPicPr>
          <p:nvPr/>
        </p:nvPicPr>
        <p:blipFill>
          <a:blip r:embed="rId4"/>
          <a:stretch>
            <a:fillRect/>
          </a:stretch>
        </p:blipFill>
        <p:spPr>
          <a:xfrm>
            <a:off x="4698124" y="4562146"/>
            <a:ext cx="5207876" cy="1333897"/>
          </a:xfrm>
          <a:prstGeom prst="rect">
            <a:avLst/>
          </a:prstGeom>
          <a:solidFill>
            <a:schemeClr val="accent6">
              <a:lumMod val="20000"/>
              <a:lumOff val="80000"/>
            </a:schemeClr>
          </a:solidFill>
        </p:spPr>
      </p:pic>
    </p:spTree>
    <p:extLst>
      <p:ext uri="{BB962C8B-B14F-4D97-AF65-F5344CB8AC3E}">
        <p14:creationId xmlns:p14="http://schemas.microsoft.com/office/powerpoint/2010/main" val="243716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Tree>
    <p:extLst>
      <p:ext uri="{BB962C8B-B14F-4D97-AF65-F5344CB8AC3E}">
        <p14:creationId xmlns:p14="http://schemas.microsoft.com/office/powerpoint/2010/main" val="1872372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185" y="411138"/>
            <a:ext cx="4947467" cy="5474656"/>
          </a:xfrm>
          <a:prstGeom prst="rect">
            <a:avLst/>
          </a:prstGeom>
        </p:spPr>
      </p:pic>
      <p:pic>
        <p:nvPicPr>
          <p:cNvPr id="3" name="Picture 2"/>
          <p:cNvPicPr>
            <a:picLocks noChangeAspect="1"/>
          </p:cNvPicPr>
          <p:nvPr/>
        </p:nvPicPr>
        <p:blipFill>
          <a:blip r:embed="rId3"/>
          <a:stretch>
            <a:fillRect/>
          </a:stretch>
        </p:blipFill>
        <p:spPr>
          <a:xfrm>
            <a:off x="4871667" y="526135"/>
            <a:ext cx="5034333" cy="5244662"/>
          </a:xfrm>
          <a:prstGeom prst="rect">
            <a:avLst/>
          </a:prstGeom>
          <a:solidFill>
            <a:schemeClr val="bg1"/>
          </a:solidFill>
        </p:spPr>
      </p:pic>
    </p:spTree>
    <p:extLst>
      <p:ext uri="{BB962C8B-B14F-4D97-AF65-F5344CB8AC3E}">
        <p14:creationId xmlns:p14="http://schemas.microsoft.com/office/powerpoint/2010/main" val="1223596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spTree>
    <p:extLst>
      <p:ext uri="{BB962C8B-B14F-4D97-AF65-F5344CB8AC3E}">
        <p14:creationId xmlns:p14="http://schemas.microsoft.com/office/powerpoint/2010/main" val="874928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071" y="201174"/>
            <a:ext cx="5496387" cy="5684619"/>
          </a:xfrm>
          <a:prstGeom prst="rect">
            <a:avLst/>
          </a:prstGeom>
        </p:spPr>
      </p:pic>
      <p:pic>
        <p:nvPicPr>
          <p:cNvPr id="3" name="Picture 2"/>
          <p:cNvPicPr>
            <a:picLocks noChangeAspect="1"/>
          </p:cNvPicPr>
          <p:nvPr/>
        </p:nvPicPr>
        <p:blipFill>
          <a:blip r:embed="rId3"/>
          <a:stretch>
            <a:fillRect/>
          </a:stretch>
        </p:blipFill>
        <p:spPr>
          <a:xfrm>
            <a:off x="4278860" y="4233865"/>
            <a:ext cx="5627140" cy="2088107"/>
          </a:xfrm>
          <a:prstGeom prst="rect">
            <a:avLst/>
          </a:prstGeom>
          <a:ln>
            <a:solidFill>
              <a:schemeClr val="tx1"/>
            </a:solidFill>
          </a:ln>
        </p:spPr>
      </p:pic>
    </p:spTree>
    <p:extLst>
      <p:ext uri="{BB962C8B-B14F-4D97-AF65-F5344CB8AC3E}">
        <p14:creationId xmlns:p14="http://schemas.microsoft.com/office/powerpoint/2010/main" val="78788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190" y="288758"/>
            <a:ext cx="8999621" cy="646331"/>
          </a:xfrm>
          <a:prstGeom prst="rect">
            <a:avLst/>
          </a:prstGeom>
          <a:noFill/>
        </p:spPr>
        <p:txBody>
          <a:bodyPr wrap="square" rtlCol="0">
            <a:spAutoFit/>
          </a:bodyPr>
          <a:lstStyle/>
          <a:p>
            <a:pPr algn="ctr"/>
            <a:r>
              <a:rPr lang="en-GB" sz="3600" dirty="0"/>
              <a:t>Paper 2 Revision</a:t>
            </a:r>
          </a:p>
        </p:txBody>
      </p:sp>
    </p:spTree>
    <p:extLst>
      <p:ext uri="{BB962C8B-B14F-4D97-AF65-F5344CB8AC3E}">
        <p14:creationId xmlns:p14="http://schemas.microsoft.com/office/powerpoint/2010/main" val="1100535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632" y="481263"/>
            <a:ext cx="4731985" cy="2576006"/>
          </a:xfrm>
          <a:prstGeom prst="rect">
            <a:avLst/>
          </a:prstGeom>
        </p:spPr>
      </p:pic>
      <p:pic>
        <p:nvPicPr>
          <p:cNvPr id="3" name="Picture 2"/>
          <p:cNvPicPr>
            <a:picLocks noChangeAspect="1"/>
          </p:cNvPicPr>
          <p:nvPr/>
        </p:nvPicPr>
        <p:blipFill>
          <a:blip r:embed="rId3"/>
          <a:stretch>
            <a:fillRect/>
          </a:stretch>
        </p:blipFill>
        <p:spPr>
          <a:xfrm>
            <a:off x="4813068" y="481263"/>
            <a:ext cx="4972617" cy="1775568"/>
          </a:xfrm>
          <a:prstGeom prst="rect">
            <a:avLst/>
          </a:prstGeom>
        </p:spPr>
      </p:pic>
    </p:spTree>
    <p:extLst>
      <p:ext uri="{BB962C8B-B14F-4D97-AF65-F5344CB8AC3E}">
        <p14:creationId xmlns:p14="http://schemas.microsoft.com/office/powerpoint/2010/main" val="1441985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632" y="481263"/>
            <a:ext cx="4731985" cy="2576006"/>
          </a:xfrm>
          <a:prstGeom prst="rect">
            <a:avLst/>
          </a:prstGeom>
        </p:spPr>
      </p:pic>
      <p:pic>
        <p:nvPicPr>
          <p:cNvPr id="3" name="Picture 2"/>
          <p:cNvPicPr>
            <a:picLocks noChangeAspect="1"/>
          </p:cNvPicPr>
          <p:nvPr/>
        </p:nvPicPr>
        <p:blipFill>
          <a:blip r:embed="rId3"/>
          <a:stretch>
            <a:fillRect/>
          </a:stretch>
        </p:blipFill>
        <p:spPr>
          <a:xfrm>
            <a:off x="4813068" y="481263"/>
            <a:ext cx="4972617" cy="1775568"/>
          </a:xfrm>
          <a:prstGeom prst="rect">
            <a:avLst/>
          </a:prstGeom>
        </p:spPr>
      </p:pic>
      <p:pic>
        <p:nvPicPr>
          <p:cNvPr id="4" name="Picture 3">
            <a:extLst>
              <a:ext uri="{FF2B5EF4-FFF2-40B4-BE49-F238E27FC236}">
                <a16:creationId xmlns:a16="http://schemas.microsoft.com/office/drawing/2014/main" id="{9BF15EFB-5158-422E-88B4-084E70340ECA}"/>
              </a:ext>
            </a:extLst>
          </p:cNvPr>
          <p:cNvPicPr>
            <a:picLocks noChangeAspect="1"/>
          </p:cNvPicPr>
          <p:nvPr/>
        </p:nvPicPr>
        <p:blipFill>
          <a:blip r:embed="rId4"/>
          <a:stretch>
            <a:fillRect/>
          </a:stretch>
        </p:blipFill>
        <p:spPr>
          <a:xfrm>
            <a:off x="329883" y="3518992"/>
            <a:ext cx="4150678" cy="2857745"/>
          </a:xfrm>
          <a:prstGeom prst="rect">
            <a:avLst/>
          </a:prstGeom>
          <a:ln>
            <a:solidFill>
              <a:srgbClr val="FF0000"/>
            </a:solidFill>
          </a:ln>
        </p:spPr>
      </p:pic>
      <p:pic>
        <p:nvPicPr>
          <p:cNvPr id="5" name="Picture 4">
            <a:extLst>
              <a:ext uri="{FF2B5EF4-FFF2-40B4-BE49-F238E27FC236}">
                <a16:creationId xmlns:a16="http://schemas.microsoft.com/office/drawing/2014/main" id="{79050CE0-FB90-446D-8251-59ECCC61D5EE}"/>
              </a:ext>
            </a:extLst>
          </p:cNvPr>
          <p:cNvPicPr>
            <a:picLocks noChangeAspect="1"/>
          </p:cNvPicPr>
          <p:nvPr/>
        </p:nvPicPr>
        <p:blipFill>
          <a:blip r:embed="rId5"/>
          <a:stretch>
            <a:fillRect/>
          </a:stretch>
        </p:blipFill>
        <p:spPr>
          <a:xfrm>
            <a:off x="4826651" y="3719931"/>
            <a:ext cx="4959034" cy="1968730"/>
          </a:xfrm>
          <a:prstGeom prst="rect">
            <a:avLst/>
          </a:prstGeom>
          <a:ln>
            <a:solidFill>
              <a:srgbClr val="FF0000"/>
            </a:solidFill>
          </a:ln>
        </p:spPr>
      </p:pic>
    </p:spTree>
    <p:extLst>
      <p:ext uri="{BB962C8B-B14F-4D97-AF65-F5344CB8AC3E}">
        <p14:creationId xmlns:p14="http://schemas.microsoft.com/office/powerpoint/2010/main" val="1371274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474" y="431015"/>
            <a:ext cx="4487779" cy="1140164"/>
          </a:xfrm>
          <a:prstGeom prst="rect">
            <a:avLst/>
          </a:prstGeom>
        </p:spPr>
      </p:pic>
      <p:pic>
        <p:nvPicPr>
          <p:cNvPr id="3" name="Picture 2"/>
          <p:cNvPicPr>
            <a:picLocks noChangeAspect="1"/>
          </p:cNvPicPr>
          <p:nvPr/>
        </p:nvPicPr>
        <p:blipFill>
          <a:blip r:embed="rId3"/>
          <a:stretch>
            <a:fillRect/>
          </a:stretch>
        </p:blipFill>
        <p:spPr>
          <a:xfrm>
            <a:off x="4868358" y="336885"/>
            <a:ext cx="4567002" cy="3645568"/>
          </a:xfrm>
          <a:prstGeom prst="rect">
            <a:avLst/>
          </a:prstGeom>
        </p:spPr>
      </p:pic>
      <p:sp>
        <p:nvSpPr>
          <p:cNvPr id="4" name="TextBox 3"/>
          <p:cNvSpPr txBox="1"/>
          <p:nvPr/>
        </p:nvSpPr>
        <p:spPr>
          <a:xfrm>
            <a:off x="5827960" y="2598822"/>
            <a:ext cx="2371868" cy="307777"/>
          </a:xfrm>
          <a:prstGeom prst="rect">
            <a:avLst/>
          </a:prstGeom>
          <a:noFill/>
        </p:spPr>
        <p:txBody>
          <a:bodyPr wrap="none" rtlCol="0">
            <a:spAutoFit/>
          </a:bodyPr>
          <a:lstStyle/>
          <a:p>
            <a:r>
              <a:rPr lang="en-GB" sz="1400" dirty="0"/>
              <a:t>Graph paper on the next page</a:t>
            </a:r>
          </a:p>
        </p:txBody>
      </p:sp>
    </p:spTree>
    <p:extLst>
      <p:ext uri="{BB962C8B-B14F-4D97-AF65-F5344CB8AC3E}">
        <p14:creationId xmlns:p14="http://schemas.microsoft.com/office/powerpoint/2010/main" val="2036939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190" y="288758"/>
            <a:ext cx="8999621" cy="646331"/>
          </a:xfrm>
          <a:prstGeom prst="rect">
            <a:avLst/>
          </a:prstGeom>
          <a:noFill/>
        </p:spPr>
        <p:txBody>
          <a:bodyPr wrap="square" rtlCol="0">
            <a:spAutoFit/>
          </a:bodyPr>
          <a:lstStyle/>
          <a:p>
            <a:pPr algn="ctr"/>
            <a:r>
              <a:rPr lang="en-GB" sz="3600" dirty="0"/>
              <a:t>Paper 1 Revision</a:t>
            </a:r>
          </a:p>
        </p:txBody>
      </p:sp>
    </p:spTree>
    <p:extLst>
      <p:ext uri="{BB962C8B-B14F-4D97-AF65-F5344CB8AC3E}">
        <p14:creationId xmlns:p14="http://schemas.microsoft.com/office/powerpoint/2010/main" val="289306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474" y="431015"/>
            <a:ext cx="4487779" cy="1140164"/>
          </a:xfrm>
          <a:prstGeom prst="rect">
            <a:avLst/>
          </a:prstGeom>
        </p:spPr>
      </p:pic>
      <p:pic>
        <p:nvPicPr>
          <p:cNvPr id="6" name="Picture 5">
            <a:extLst>
              <a:ext uri="{FF2B5EF4-FFF2-40B4-BE49-F238E27FC236}">
                <a16:creationId xmlns:a16="http://schemas.microsoft.com/office/drawing/2014/main" id="{749E8B68-E567-4CE7-B835-334B3B73E7E9}"/>
              </a:ext>
            </a:extLst>
          </p:cNvPr>
          <p:cNvPicPr>
            <a:picLocks noChangeAspect="1"/>
          </p:cNvPicPr>
          <p:nvPr/>
        </p:nvPicPr>
        <p:blipFill>
          <a:blip r:embed="rId3"/>
          <a:stretch>
            <a:fillRect/>
          </a:stretch>
        </p:blipFill>
        <p:spPr>
          <a:xfrm>
            <a:off x="180474" y="2212340"/>
            <a:ext cx="4648200" cy="1600200"/>
          </a:xfrm>
          <a:prstGeom prst="rect">
            <a:avLst/>
          </a:prstGeom>
          <a:ln>
            <a:solidFill>
              <a:srgbClr val="FF0000"/>
            </a:solidFill>
          </a:ln>
        </p:spPr>
      </p:pic>
      <p:pic>
        <p:nvPicPr>
          <p:cNvPr id="8" name="Picture 7">
            <a:extLst>
              <a:ext uri="{FF2B5EF4-FFF2-40B4-BE49-F238E27FC236}">
                <a16:creationId xmlns:a16="http://schemas.microsoft.com/office/drawing/2014/main" id="{AC2FB783-5851-4664-BC41-192EB0A4946B}"/>
              </a:ext>
            </a:extLst>
          </p:cNvPr>
          <p:cNvPicPr>
            <a:picLocks noChangeAspect="1"/>
          </p:cNvPicPr>
          <p:nvPr/>
        </p:nvPicPr>
        <p:blipFill>
          <a:blip r:embed="rId4"/>
          <a:stretch>
            <a:fillRect/>
          </a:stretch>
        </p:blipFill>
        <p:spPr>
          <a:xfrm>
            <a:off x="4953000" y="2009140"/>
            <a:ext cx="4772526" cy="2774554"/>
          </a:xfrm>
          <a:prstGeom prst="rect">
            <a:avLst/>
          </a:prstGeom>
          <a:ln>
            <a:solidFill>
              <a:srgbClr val="FF0000"/>
            </a:solidFill>
          </a:ln>
        </p:spPr>
      </p:pic>
    </p:spTree>
    <p:extLst>
      <p:ext uri="{BB962C8B-B14F-4D97-AF65-F5344CB8AC3E}">
        <p14:creationId xmlns:p14="http://schemas.microsoft.com/office/powerpoint/2010/main" val="1172580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4118" y="194645"/>
            <a:ext cx="4567002" cy="3645568"/>
          </a:xfrm>
          <a:prstGeom prst="rect">
            <a:avLst/>
          </a:prstGeom>
        </p:spPr>
      </p:pic>
      <p:sp>
        <p:nvSpPr>
          <p:cNvPr id="4" name="TextBox 3"/>
          <p:cNvSpPr txBox="1"/>
          <p:nvPr/>
        </p:nvSpPr>
        <p:spPr>
          <a:xfrm>
            <a:off x="1113720" y="2456582"/>
            <a:ext cx="2371868" cy="307777"/>
          </a:xfrm>
          <a:prstGeom prst="rect">
            <a:avLst/>
          </a:prstGeom>
          <a:noFill/>
        </p:spPr>
        <p:txBody>
          <a:bodyPr wrap="none" rtlCol="0">
            <a:spAutoFit/>
          </a:bodyPr>
          <a:lstStyle/>
          <a:p>
            <a:r>
              <a:rPr lang="en-GB" sz="1400" dirty="0"/>
              <a:t>Graph paper on the next page</a:t>
            </a:r>
          </a:p>
        </p:txBody>
      </p:sp>
      <p:pic>
        <p:nvPicPr>
          <p:cNvPr id="7" name="Picture 6">
            <a:extLst>
              <a:ext uri="{FF2B5EF4-FFF2-40B4-BE49-F238E27FC236}">
                <a16:creationId xmlns:a16="http://schemas.microsoft.com/office/drawing/2014/main" id="{CFA82746-4C3C-4E7C-A38C-9D905B6DF78A}"/>
              </a:ext>
            </a:extLst>
          </p:cNvPr>
          <p:cNvPicPr>
            <a:picLocks noChangeAspect="1"/>
          </p:cNvPicPr>
          <p:nvPr/>
        </p:nvPicPr>
        <p:blipFill>
          <a:blip r:embed="rId3"/>
          <a:stretch>
            <a:fillRect/>
          </a:stretch>
        </p:blipFill>
        <p:spPr>
          <a:xfrm>
            <a:off x="5184882" y="260463"/>
            <a:ext cx="3439795" cy="2503896"/>
          </a:xfrm>
          <a:prstGeom prst="rect">
            <a:avLst/>
          </a:prstGeom>
          <a:ln>
            <a:solidFill>
              <a:srgbClr val="FF0000"/>
            </a:solidFill>
          </a:ln>
        </p:spPr>
      </p:pic>
      <p:pic>
        <p:nvPicPr>
          <p:cNvPr id="5" name="Picture 4">
            <a:extLst>
              <a:ext uri="{FF2B5EF4-FFF2-40B4-BE49-F238E27FC236}">
                <a16:creationId xmlns:a16="http://schemas.microsoft.com/office/drawing/2014/main" id="{AA0C219D-A141-437E-8A08-4C64A969E53C}"/>
              </a:ext>
            </a:extLst>
          </p:cNvPr>
          <p:cNvPicPr>
            <a:picLocks noChangeAspect="1"/>
          </p:cNvPicPr>
          <p:nvPr/>
        </p:nvPicPr>
        <p:blipFill>
          <a:blip r:embed="rId4"/>
          <a:stretch>
            <a:fillRect/>
          </a:stretch>
        </p:blipFill>
        <p:spPr>
          <a:xfrm>
            <a:off x="5184882" y="2947934"/>
            <a:ext cx="4041326" cy="2291415"/>
          </a:xfrm>
          <a:prstGeom prst="rect">
            <a:avLst/>
          </a:prstGeom>
          <a:ln>
            <a:solidFill>
              <a:srgbClr val="FF0000"/>
            </a:solidFill>
          </a:ln>
        </p:spPr>
      </p:pic>
    </p:spTree>
    <p:extLst>
      <p:ext uri="{BB962C8B-B14F-4D97-AF65-F5344CB8AC3E}">
        <p14:creationId xmlns:p14="http://schemas.microsoft.com/office/powerpoint/2010/main" val="2005540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0"/>
            <a:ext cx="9704934" cy="6858000"/>
          </a:xfrm>
          <a:prstGeom prst="rect">
            <a:avLst/>
          </a:prstGeom>
        </p:spPr>
      </p:pic>
      <p:sp>
        <p:nvSpPr>
          <p:cNvPr id="3" name="TextBox 2"/>
          <p:cNvSpPr txBox="1"/>
          <p:nvPr/>
        </p:nvSpPr>
        <p:spPr>
          <a:xfrm>
            <a:off x="88900" y="84222"/>
            <a:ext cx="1532022" cy="369332"/>
          </a:xfrm>
          <a:prstGeom prst="rect">
            <a:avLst/>
          </a:prstGeom>
          <a:noFill/>
        </p:spPr>
        <p:txBody>
          <a:bodyPr wrap="none" rtlCol="0">
            <a:spAutoFit/>
          </a:bodyPr>
          <a:lstStyle/>
          <a:p>
            <a:r>
              <a:rPr lang="en-GB"/>
              <a:t>For question 7</a:t>
            </a:r>
          </a:p>
        </p:txBody>
      </p:sp>
    </p:spTree>
    <p:extLst>
      <p:ext uri="{BB962C8B-B14F-4D97-AF65-F5344CB8AC3E}">
        <p14:creationId xmlns:p14="http://schemas.microsoft.com/office/powerpoint/2010/main" val="1752789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212" y="310495"/>
            <a:ext cx="4914126" cy="3852432"/>
          </a:xfrm>
          <a:prstGeom prst="rect">
            <a:avLst/>
          </a:prstGeom>
        </p:spPr>
      </p:pic>
      <p:pic>
        <p:nvPicPr>
          <p:cNvPr id="3" name="Picture 2"/>
          <p:cNvPicPr>
            <a:picLocks noChangeAspect="1"/>
          </p:cNvPicPr>
          <p:nvPr/>
        </p:nvPicPr>
        <p:blipFill>
          <a:blip r:embed="rId3"/>
          <a:stretch>
            <a:fillRect/>
          </a:stretch>
        </p:blipFill>
        <p:spPr>
          <a:xfrm>
            <a:off x="278213" y="4259181"/>
            <a:ext cx="4914126" cy="781000"/>
          </a:xfrm>
          <a:prstGeom prst="rect">
            <a:avLst/>
          </a:prstGeom>
        </p:spPr>
      </p:pic>
    </p:spTree>
    <p:extLst>
      <p:ext uri="{BB962C8B-B14F-4D97-AF65-F5344CB8AC3E}">
        <p14:creationId xmlns:p14="http://schemas.microsoft.com/office/powerpoint/2010/main" val="1745116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212" y="310495"/>
            <a:ext cx="4914126" cy="3852432"/>
          </a:xfrm>
          <a:prstGeom prst="rect">
            <a:avLst/>
          </a:prstGeom>
        </p:spPr>
      </p:pic>
      <p:pic>
        <p:nvPicPr>
          <p:cNvPr id="3" name="Picture 2"/>
          <p:cNvPicPr>
            <a:picLocks noChangeAspect="1"/>
          </p:cNvPicPr>
          <p:nvPr/>
        </p:nvPicPr>
        <p:blipFill>
          <a:blip r:embed="rId3"/>
          <a:stretch>
            <a:fillRect/>
          </a:stretch>
        </p:blipFill>
        <p:spPr>
          <a:xfrm>
            <a:off x="278213" y="4259181"/>
            <a:ext cx="4914126" cy="781000"/>
          </a:xfrm>
          <a:prstGeom prst="rect">
            <a:avLst/>
          </a:prstGeom>
        </p:spPr>
      </p:pic>
      <p:pic>
        <p:nvPicPr>
          <p:cNvPr id="4" name="Picture 3">
            <a:extLst>
              <a:ext uri="{FF2B5EF4-FFF2-40B4-BE49-F238E27FC236}">
                <a16:creationId xmlns:a16="http://schemas.microsoft.com/office/drawing/2014/main" id="{66CB5E24-73DE-4C89-A46A-56675AAA0674}"/>
              </a:ext>
            </a:extLst>
          </p:cNvPr>
          <p:cNvPicPr>
            <a:picLocks noChangeAspect="1"/>
          </p:cNvPicPr>
          <p:nvPr/>
        </p:nvPicPr>
        <p:blipFill>
          <a:blip r:embed="rId4"/>
          <a:stretch>
            <a:fillRect/>
          </a:stretch>
        </p:blipFill>
        <p:spPr>
          <a:xfrm>
            <a:off x="4358640" y="1587090"/>
            <a:ext cx="5435600" cy="1876576"/>
          </a:xfrm>
          <a:prstGeom prst="rect">
            <a:avLst/>
          </a:prstGeom>
          <a:ln>
            <a:solidFill>
              <a:srgbClr val="FF0000"/>
            </a:solidFill>
          </a:ln>
        </p:spPr>
      </p:pic>
    </p:spTree>
    <p:extLst>
      <p:ext uri="{BB962C8B-B14F-4D97-AF65-F5344CB8AC3E}">
        <p14:creationId xmlns:p14="http://schemas.microsoft.com/office/powerpoint/2010/main" val="2567100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Tree>
    <p:extLst>
      <p:ext uri="{BB962C8B-B14F-4D97-AF65-F5344CB8AC3E}">
        <p14:creationId xmlns:p14="http://schemas.microsoft.com/office/powerpoint/2010/main" val="1109876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
        <p:nvSpPr>
          <p:cNvPr id="4" name="TextBox 3"/>
          <p:cNvSpPr txBox="1"/>
          <p:nvPr/>
        </p:nvSpPr>
        <p:spPr>
          <a:xfrm>
            <a:off x="156755" y="91440"/>
            <a:ext cx="7034362" cy="369332"/>
          </a:xfrm>
          <a:prstGeom prst="rect">
            <a:avLst/>
          </a:prstGeom>
          <a:noFill/>
        </p:spPr>
        <p:txBody>
          <a:bodyPr wrap="none" rtlCol="0">
            <a:spAutoFit/>
          </a:bodyPr>
          <a:lstStyle/>
          <a:p>
            <a:r>
              <a:rPr lang="en-GB" dirty="0"/>
              <a:t>Use the information about Charles on the previous page for </a:t>
            </a:r>
            <a:r>
              <a:rPr lang="en-GB"/>
              <a:t>this question</a:t>
            </a:r>
          </a:p>
        </p:txBody>
      </p:sp>
    </p:spTree>
    <p:extLst>
      <p:ext uri="{BB962C8B-B14F-4D97-AF65-F5344CB8AC3E}">
        <p14:creationId xmlns:p14="http://schemas.microsoft.com/office/powerpoint/2010/main" val="1202814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09" y="42041"/>
            <a:ext cx="6121620" cy="6828932"/>
          </a:xfrm>
          <a:prstGeom prst="rect">
            <a:avLst/>
          </a:prstGeom>
        </p:spPr>
      </p:pic>
    </p:spTree>
    <p:extLst>
      <p:ext uri="{BB962C8B-B14F-4D97-AF65-F5344CB8AC3E}">
        <p14:creationId xmlns:p14="http://schemas.microsoft.com/office/powerpoint/2010/main" val="127936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07" y="171779"/>
            <a:ext cx="4100841" cy="2783376"/>
          </a:xfrm>
          <a:prstGeom prst="rect">
            <a:avLst/>
          </a:prstGeom>
        </p:spPr>
      </p:pic>
      <p:pic>
        <p:nvPicPr>
          <p:cNvPr id="3" name="Picture 2"/>
          <p:cNvPicPr>
            <a:picLocks noChangeAspect="1"/>
          </p:cNvPicPr>
          <p:nvPr/>
        </p:nvPicPr>
        <p:blipFill>
          <a:blip r:embed="rId3"/>
          <a:stretch>
            <a:fillRect/>
          </a:stretch>
        </p:blipFill>
        <p:spPr>
          <a:xfrm>
            <a:off x="0" y="3095789"/>
            <a:ext cx="4848938" cy="3061795"/>
          </a:xfrm>
          <a:prstGeom prst="rect">
            <a:avLst/>
          </a:prstGeom>
        </p:spPr>
      </p:pic>
      <p:pic>
        <p:nvPicPr>
          <p:cNvPr id="4" name="Picture 3"/>
          <p:cNvPicPr>
            <a:picLocks noChangeAspect="1"/>
          </p:cNvPicPr>
          <p:nvPr/>
        </p:nvPicPr>
        <p:blipFill>
          <a:blip r:embed="rId4"/>
          <a:stretch>
            <a:fillRect/>
          </a:stretch>
        </p:blipFill>
        <p:spPr>
          <a:xfrm>
            <a:off x="4882716" y="171778"/>
            <a:ext cx="4776291" cy="6505343"/>
          </a:xfrm>
          <a:prstGeom prst="rect">
            <a:avLst/>
          </a:prstGeom>
        </p:spPr>
      </p:pic>
    </p:spTree>
    <p:extLst>
      <p:ext uri="{BB962C8B-B14F-4D97-AF65-F5344CB8AC3E}">
        <p14:creationId xmlns:p14="http://schemas.microsoft.com/office/powerpoint/2010/main" val="4200355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Tree>
    <p:extLst>
      <p:ext uri="{BB962C8B-B14F-4D97-AF65-F5344CB8AC3E}">
        <p14:creationId xmlns:p14="http://schemas.microsoft.com/office/powerpoint/2010/main" val="16712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379" y="288758"/>
            <a:ext cx="4644189" cy="2127000"/>
          </a:xfrm>
          <a:prstGeom prst="rect">
            <a:avLst/>
          </a:prstGeom>
        </p:spPr>
      </p:pic>
      <p:pic>
        <p:nvPicPr>
          <p:cNvPr id="3" name="Picture 2"/>
          <p:cNvPicPr>
            <a:picLocks noChangeAspect="1"/>
          </p:cNvPicPr>
          <p:nvPr/>
        </p:nvPicPr>
        <p:blipFill>
          <a:blip r:embed="rId3"/>
          <a:stretch>
            <a:fillRect/>
          </a:stretch>
        </p:blipFill>
        <p:spPr>
          <a:xfrm>
            <a:off x="5197642" y="365669"/>
            <a:ext cx="4319336" cy="1573092"/>
          </a:xfrm>
          <a:prstGeom prst="rect">
            <a:avLst/>
          </a:prstGeom>
        </p:spPr>
      </p:pic>
    </p:spTree>
    <p:extLst>
      <p:ext uri="{BB962C8B-B14F-4D97-AF65-F5344CB8AC3E}">
        <p14:creationId xmlns:p14="http://schemas.microsoft.com/office/powerpoint/2010/main" val="2131701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805" y="123826"/>
            <a:ext cx="5264862" cy="4910630"/>
          </a:xfrm>
          <a:prstGeom prst="rect">
            <a:avLst/>
          </a:prstGeom>
        </p:spPr>
      </p:pic>
      <p:pic>
        <p:nvPicPr>
          <p:cNvPr id="3" name="Picture 2"/>
          <p:cNvPicPr>
            <a:picLocks noChangeAspect="1"/>
          </p:cNvPicPr>
          <p:nvPr/>
        </p:nvPicPr>
        <p:blipFill>
          <a:blip r:embed="rId3"/>
          <a:stretch>
            <a:fillRect/>
          </a:stretch>
        </p:blipFill>
        <p:spPr>
          <a:xfrm>
            <a:off x="5152803" y="204623"/>
            <a:ext cx="4753197" cy="5534025"/>
          </a:xfrm>
          <a:prstGeom prst="rect">
            <a:avLst/>
          </a:prstGeom>
        </p:spPr>
      </p:pic>
    </p:spTree>
    <p:extLst>
      <p:ext uri="{BB962C8B-B14F-4D97-AF65-F5344CB8AC3E}">
        <p14:creationId xmlns:p14="http://schemas.microsoft.com/office/powerpoint/2010/main" val="34396442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Tree>
    <p:extLst>
      <p:ext uri="{BB962C8B-B14F-4D97-AF65-F5344CB8AC3E}">
        <p14:creationId xmlns:p14="http://schemas.microsoft.com/office/powerpoint/2010/main" val="1571863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693" y="247979"/>
            <a:ext cx="3733800" cy="3305175"/>
          </a:xfrm>
          <a:prstGeom prst="rect">
            <a:avLst/>
          </a:prstGeom>
        </p:spPr>
      </p:pic>
      <p:pic>
        <p:nvPicPr>
          <p:cNvPr id="4" name="Picture 3"/>
          <p:cNvPicPr>
            <a:picLocks noChangeAspect="1"/>
          </p:cNvPicPr>
          <p:nvPr/>
        </p:nvPicPr>
        <p:blipFill>
          <a:blip r:embed="rId3"/>
          <a:stretch>
            <a:fillRect/>
          </a:stretch>
        </p:blipFill>
        <p:spPr>
          <a:xfrm>
            <a:off x="3094148" y="626351"/>
            <a:ext cx="6573339" cy="5648324"/>
          </a:xfrm>
          <a:prstGeom prst="rect">
            <a:avLst/>
          </a:prstGeom>
        </p:spPr>
      </p:pic>
    </p:spTree>
    <p:extLst>
      <p:ext uri="{BB962C8B-B14F-4D97-AF65-F5344CB8AC3E}">
        <p14:creationId xmlns:p14="http://schemas.microsoft.com/office/powerpoint/2010/main" val="2471865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Tree>
    <p:extLst>
      <p:ext uri="{BB962C8B-B14F-4D97-AF65-F5344CB8AC3E}">
        <p14:creationId xmlns:p14="http://schemas.microsoft.com/office/powerpoint/2010/main" val="858987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279" y="484953"/>
            <a:ext cx="4771825" cy="4192149"/>
          </a:xfrm>
          <a:prstGeom prst="rect">
            <a:avLst/>
          </a:prstGeom>
        </p:spPr>
      </p:pic>
      <p:pic>
        <p:nvPicPr>
          <p:cNvPr id="3" name="Picture 2"/>
          <p:cNvPicPr>
            <a:picLocks noChangeAspect="1"/>
          </p:cNvPicPr>
          <p:nvPr/>
        </p:nvPicPr>
        <p:blipFill>
          <a:blip r:embed="rId3"/>
          <a:stretch>
            <a:fillRect/>
          </a:stretch>
        </p:blipFill>
        <p:spPr>
          <a:xfrm>
            <a:off x="5107535" y="336329"/>
            <a:ext cx="4688106" cy="6415745"/>
          </a:xfrm>
          <a:prstGeom prst="rect">
            <a:avLst/>
          </a:prstGeom>
        </p:spPr>
      </p:pic>
    </p:spTree>
    <p:extLst>
      <p:ext uri="{BB962C8B-B14F-4D97-AF65-F5344CB8AC3E}">
        <p14:creationId xmlns:p14="http://schemas.microsoft.com/office/powerpoint/2010/main" val="2415585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spTree>
    <p:extLst>
      <p:ext uri="{BB962C8B-B14F-4D97-AF65-F5344CB8AC3E}">
        <p14:creationId xmlns:p14="http://schemas.microsoft.com/office/powerpoint/2010/main" val="6825652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890" y="175556"/>
            <a:ext cx="4540323" cy="5699727"/>
          </a:xfrm>
          <a:prstGeom prst="rect">
            <a:avLst/>
          </a:prstGeom>
        </p:spPr>
      </p:pic>
      <p:pic>
        <p:nvPicPr>
          <p:cNvPr id="3" name="Picture 2"/>
          <p:cNvPicPr>
            <a:picLocks noChangeAspect="1"/>
          </p:cNvPicPr>
          <p:nvPr/>
        </p:nvPicPr>
        <p:blipFill>
          <a:blip r:embed="rId3"/>
          <a:stretch>
            <a:fillRect/>
          </a:stretch>
        </p:blipFill>
        <p:spPr>
          <a:xfrm>
            <a:off x="4753553" y="353657"/>
            <a:ext cx="5039624" cy="3314454"/>
          </a:xfrm>
          <a:prstGeom prst="rect">
            <a:avLst/>
          </a:prstGeom>
        </p:spPr>
      </p:pic>
    </p:spTree>
    <p:extLst>
      <p:ext uri="{BB962C8B-B14F-4D97-AF65-F5344CB8AC3E}">
        <p14:creationId xmlns:p14="http://schemas.microsoft.com/office/powerpoint/2010/main" val="2223268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89" y="0"/>
            <a:ext cx="4846211"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189" y="152400"/>
            <a:ext cx="4846211" cy="6858000"/>
          </a:xfrm>
          <a:prstGeom prst="rect">
            <a:avLst/>
          </a:prstGeom>
        </p:spPr>
      </p:pic>
    </p:spTree>
    <p:extLst>
      <p:ext uri="{BB962C8B-B14F-4D97-AF65-F5344CB8AC3E}">
        <p14:creationId xmlns:p14="http://schemas.microsoft.com/office/powerpoint/2010/main" val="379623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08244"/>
            <a:ext cx="5449672" cy="3597659"/>
          </a:xfrm>
          <a:prstGeom prst="rect">
            <a:avLst/>
          </a:prstGeom>
        </p:spPr>
      </p:pic>
      <p:pic>
        <p:nvPicPr>
          <p:cNvPr id="4" name="Picture 3"/>
          <p:cNvPicPr>
            <a:picLocks noChangeAspect="1"/>
          </p:cNvPicPr>
          <p:nvPr/>
        </p:nvPicPr>
        <p:blipFill>
          <a:blip r:embed="rId3"/>
          <a:stretch>
            <a:fillRect/>
          </a:stretch>
        </p:blipFill>
        <p:spPr>
          <a:xfrm>
            <a:off x="5449672" y="4132044"/>
            <a:ext cx="4409090" cy="13683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542" y="93665"/>
            <a:ext cx="2703480" cy="3825766"/>
          </a:xfrm>
          <a:prstGeom prst="rect">
            <a:avLst/>
          </a:prstGeom>
        </p:spPr>
      </p:pic>
      <p:pic>
        <p:nvPicPr>
          <p:cNvPr id="7" name="Picture 6"/>
          <p:cNvPicPr>
            <a:picLocks noChangeAspect="1"/>
          </p:cNvPicPr>
          <p:nvPr/>
        </p:nvPicPr>
        <p:blipFill>
          <a:blip r:embed="rId5"/>
          <a:stretch>
            <a:fillRect/>
          </a:stretch>
        </p:blipFill>
        <p:spPr>
          <a:xfrm>
            <a:off x="1422182" y="93666"/>
            <a:ext cx="2434836" cy="3458832"/>
          </a:xfrm>
          <a:prstGeom prst="rect">
            <a:avLst/>
          </a:prstGeom>
        </p:spPr>
      </p:pic>
    </p:spTree>
    <p:extLst>
      <p:ext uri="{BB962C8B-B14F-4D97-AF65-F5344CB8AC3E}">
        <p14:creationId xmlns:p14="http://schemas.microsoft.com/office/powerpoint/2010/main" val="2884147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063" y="378823"/>
            <a:ext cx="4390934" cy="6860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59" y="378824"/>
            <a:ext cx="4387307" cy="8192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59" y="3393802"/>
            <a:ext cx="4379679" cy="72099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8431" y="3393802"/>
            <a:ext cx="4308566" cy="816754"/>
          </a:xfrm>
          <a:prstGeom prst="rect">
            <a:avLst/>
          </a:prstGeom>
        </p:spPr>
      </p:pic>
    </p:spTree>
    <p:extLst>
      <p:ext uri="{BB962C8B-B14F-4D97-AF65-F5344CB8AC3E}">
        <p14:creationId xmlns:p14="http://schemas.microsoft.com/office/powerpoint/2010/main" val="1584954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379" y="288758"/>
            <a:ext cx="4644189" cy="2127000"/>
          </a:xfrm>
          <a:prstGeom prst="rect">
            <a:avLst/>
          </a:prstGeom>
        </p:spPr>
      </p:pic>
      <p:pic>
        <p:nvPicPr>
          <p:cNvPr id="3" name="Picture 2"/>
          <p:cNvPicPr>
            <a:picLocks noChangeAspect="1"/>
          </p:cNvPicPr>
          <p:nvPr/>
        </p:nvPicPr>
        <p:blipFill>
          <a:blip r:embed="rId3"/>
          <a:stretch>
            <a:fillRect/>
          </a:stretch>
        </p:blipFill>
        <p:spPr>
          <a:xfrm>
            <a:off x="5197642" y="365669"/>
            <a:ext cx="4319336" cy="1573092"/>
          </a:xfrm>
          <a:prstGeom prst="rect">
            <a:avLst/>
          </a:prstGeom>
        </p:spPr>
      </p:pic>
      <p:pic>
        <p:nvPicPr>
          <p:cNvPr id="4" name="Picture 3">
            <a:extLst>
              <a:ext uri="{FF2B5EF4-FFF2-40B4-BE49-F238E27FC236}">
                <a16:creationId xmlns:a16="http://schemas.microsoft.com/office/drawing/2014/main" id="{D6435DC3-3F34-43E2-96EB-6A53A5540DF6}"/>
              </a:ext>
            </a:extLst>
          </p:cNvPr>
          <p:cNvPicPr>
            <a:picLocks noChangeAspect="1"/>
          </p:cNvPicPr>
          <p:nvPr/>
        </p:nvPicPr>
        <p:blipFill>
          <a:blip r:embed="rId4"/>
          <a:stretch>
            <a:fillRect/>
          </a:stretch>
        </p:blipFill>
        <p:spPr>
          <a:xfrm>
            <a:off x="190500" y="2946183"/>
            <a:ext cx="4762500" cy="1562100"/>
          </a:xfrm>
          <a:prstGeom prst="rect">
            <a:avLst/>
          </a:prstGeom>
          <a:ln>
            <a:solidFill>
              <a:srgbClr val="FF0000"/>
            </a:solidFill>
          </a:ln>
        </p:spPr>
      </p:pic>
      <p:pic>
        <p:nvPicPr>
          <p:cNvPr id="5" name="Picture 4">
            <a:extLst>
              <a:ext uri="{FF2B5EF4-FFF2-40B4-BE49-F238E27FC236}">
                <a16:creationId xmlns:a16="http://schemas.microsoft.com/office/drawing/2014/main" id="{7940C72B-335A-49AE-923B-E4570AC8604E}"/>
              </a:ext>
            </a:extLst>
          </p:cNvPr>
          <p:cNvPicPr>
            <a:picLocks noChangeAspect="1"/>
          </p:cNvPicPr>
          <p:nvPr/>
        </p:nvPicPr>
        <p:blipFill>
          <a:blip r:embed="rId5"/>
          <a:stretch>
            <a:fillRect/>
          </a:stretch>
        </p:blipFill>
        <p:spPr>
          <a:xfrm>
            <a:off x="5197642" y="2946183"/>
            <a:ext cx="4621363" cy="1506598"/>
          </a:xfrm>
          <a:prstGeom prst="rect">
            <a:avLst/>
          </a:prstGeom>
          <a:ln>
            <a:solidFill>
              <a:srgbClr val="FF0000"/>
            </a:solidFill>
          </a:ln>
        </p:spPr>
      </p:pic>
    </p:spTree>
    <p:extLst>
      <p:ext uri="{BB962C8B-B14F-4D97-AF65-F5344CB8AC3E}">
        <p14:creationId xmlns:p14="http://schemas.microsoft.com/office/powerpoint/2010/main" val="15691041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063" y="378823"/>
            <a:ext cx="4390934" cy="6860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31" y="179636"/>
            <a:ext cx="4387307" cy="8192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31" y="3724901"/>
            <a:ext cx="4379679" cy="72099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8431" y="3393802"/>
            <a:ext cx="4308566" cy="816754"/>
          </a:xfrm>
          <a:prstGeom prst="rect">
            <a:avLst/>
          </a:prstGeom>
        </p:spPr>
      </p:pic>
      <p:pic>
        <p:nvPicPr>
          <p:cNvPr id="6" name="Picture 5"/>
          <p:cNvPicPr>
            <a:picLocks noChangeAspect="1"/>
          </p:cNvPicPr>
          <p:nvPr/>
        </p:nvPicPr>
        <p:blipFill>
          <a:blip r:embed="rId6"/>
          <a:stretch>
            <a:fillRect/>
          </a:stretch>
        </p:blipFill>
        <p:spPr>
          <a:xfrm>
            <a:off x="5873762" y="1198093"/>
            <a:ext cx="3335560" cy="1828885"/>
          </a:xfrm>
          <a:prstGeom prst="rect">
            <a:avLst/>
          </a:prstGeom>
        </p:spPr>
      </p:pic>
      <p:pic>
        <p:nvPicPr>
          <p:cNvPr id="7" name="Picture 6"/>
          <p:cNvPicPr>
            <a:picLocks noChangeAspect="1"/>
          </p:cNvPicPr>
          <p:nvPr/>
        </p:nvPicPr>
        <p:blipFill>
          <a:blip r:embed="rId7"/>
          <a:stretch>
            <a:fillRect/>
          </a:stretch>
        </p:blipFill>
        <p:spPr>
          <a:xfrm>
            <a:off x="550418" y="1198094"/>
            <a:ext cx="3517085" cy="2194956"/>
          </a:xfrm>
          <a:prstGeom prst="rect">
            <a:avLst/>
          </a:prstGeom>
        </p:spPr>
      </p:pic>
      <p:pic>
        <p:nvPicPr>
          <p:cNvPr id="8" name="Picture 7"/>
          <p:cNvPicPr>
            <a:picLocks noChangeAspect="1"/>
          </p:cNvPicPr>
          <p:nvPr/>
        </p:nvPicPr>
        <p:blipFill>
          <a:blip r:embed="rId8"/>
          <a:stretch>
            <a:fillRect/>
          </a:stretch>
        </p:blipFill>
        <p:spPr>
          <a:xfrm>
            <a:off x="260296" y="4549009"/>
            <a:ext cx="3365774" cy="2015522"/>
          </a:xfrm>
          <a:prstGeom prst="rect">
            <a:avLst/>
          </a:prstGeom>
        </p:spPr>
      </p:pic>
      <p:pic>
        <p:nvPicPr>
          <p:cNvPr id="9" name="Picture 8"/>
          <p:cNvPicPr>
            <a:picLocks noChangeAspect="1"/>
          </p:cNvPicPr>
          <p:nvPr/>
        </p:nvPicPr>
        <p:blipFill>
          <a:blip r:embed="rId9"/>
          <a:stretch>
            <a:fillRect/>
          </a:stretch>
        </p:blipFill>
        <p:spPr>
          <a:xfrm>
            <a:off x="5394270" y="4350926"/>
            <a:ext cx="2971966" cy="2188525"/>
          </a:xfrm>
          <a:prstGeom prst="rect">
            <a:avLst/>
          </a:prstGeom>
        </p:spPr>
      </p:pic>
    </p:spTree>
    <p:extLst>
      <p:ext uri="{BB962C8B-B14F-4D97-AF65-F5344CB8AC3E}">
        <p14:creationId xmlns:p14="http://schemas.microsoft.com/office/powerpoint/2010/main" val="1535906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74" y="639131"/>
            <a:ext cx="4346666" cy="6957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61" y="613501"/>
            <a:ext cx="4720227" cy="7470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74" y="3563256"/>
            <a:ext cx="4346666" cy="6681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111" y="3516058"/>
            <a:ext cx="4739277" cy="762548"/>
          </a:xfrm>
          <a:prstGeom prst="rect">
            <a:avLst/>
          </a:prstGeom>
        </p:spPr>
      </p:pic>
    </p:spTree>
    <p:extLst>
      <p:ext uri="{BB962C8B-B14F-4D97-AF65-F5344CB8AC3E}">
        <p14:creationId xmlns:p14="http://schemas.microsoft.com/office/powerpoint/2010/main" val="1724160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70" y="25630"/>
            <a:ext cx="4346666" cy="6957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057" y="0"/>
            <a:ext cx="4720227" cy="7470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74" y="3563256"/>
            <a:ext cx="4346666" cy="6681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111" y="3516058"/>
            <a:ext cx="4739277" cy="762548"/>
          </a:xfrm>
          <a:prstGeom prst="rect">
            <a:avLst/>
          </a:prstGeom>
        </p:spPr>
      </p:pic>
      <p:pic>
        <p:nvPicPr>
          <p:cNvPr id="6" name="Picture 5"/>
          <p:cNvPicPr>
            <a:picLocks noChangeAspect="1"/>
          </p:cNvPicPr>
          <p:nvPr/>
        </p:nvPicPr>
        <p:blipFill>
          <a:blip r:embed="rId6"/>
          <a:stretch>
            <a:fillRect/>
          </a:stretch>
        </p:blipFill>
        <p:spPr>
          <a:xfrm>
            <a:off x="112764" y="713482"/>
            <a:ext cx="5167640" cy="2714904"/>
          </a:xfrm>
          <a:prstGeom prst="rect">
            <a:avLst/>
          </a:prstGeom>
        </p:spPr>
      </p:pic>
      <p:pic>
        <p:nvPicPr>
          <p:cNvPr id="7" name="Picture 6"/>
          <p:cNvPicPr>
            <a:picLocks noChangeAspect="1"/>
          </p:cNvPicPr>
          <p:nvPr/>
        </p:nvPicPr>
        <p:blipFill>
          <a:blip r:embed="rId7"/>
          <a:stretch>
            <a:fillRect/>
          </a:stretch>
        </p:blipFill>
        <p:spPr>
          <a:xfrm>
            <a:off x="695399" y="4281302"/>
            <a:ext cx="3589416" cy="2540878"/>
          </a:xfrm>
          <a:prstGeom prst="rect">
            <a:avLst/>
          </a:prstGeom>
        </p:spPr>
      </p:pic>
      <p:pic>
        <p:nvPicPr>
          <p:cNvPr id="8" name="Picture 7"/>
          <p:cNvPicPr>
            <a:picLocks noChangeAspect="1"/>
          </p:cNvPicPr>
          <p:nvPr/>
        </p:nvPicPr>
        <p:blipFill>
          <a:blip r:embed="rId8"/>
          <a:stretch>
            <a:fillRect/>
          </a:stretch>
        </p:blipFill>
        <p:spPr>
          <a:xfrm>
            <a:off x="6085490" y="4263392"/>
            <a:ext cx="3449794" cy="2576698"/>
          </a:xfrm>
          <a:prstGeom prst="rect">
            <a:avLst/>
          </a:prstGeom>
        </p:spPr>
      </p:pic>
      <p:pic>
        <p:nvPicPr>
          <p:cNvPr id="9" name="Picture 8"/>
          <p:cNvPicPr>
            <a:picLocks noChangeAspect="1"/>
          </p:cNvPicPr>
          <p:nvPr/>
        </p:nvPicPr>
        <p:blipFill>
          <a:blip r:embed="rId9"/>
          <a:stretch>
            <a:fillRect/>
          </a:stretch>
        </p:blipFill>
        <p:spPr>
          <a:xfrm>
            <a:off x="5121901" y="936664"/>
            <a:ext cx="4566768" cy="2404050"/>
          </a:xfrm>
          <a:prstGeom prst="rect">
            <a:avLst/>
          </a:prstGeom>
        </p:spPr>
      </p:pic>
    </p:spTree>
    <p:extLst>
      <p:ext uri="{BB962C8B-B14F-4D97-AF65-F5344CB8AC3E}">
        <p14:creationId xmlns:p14="http://schemas.microsoft.com/office/powerpoint/2010/main" val="35895390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23" y="545011"/>
            <a:ext cx="4451894" cy="67779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23" y="3575594"/>
            <a:ext cx="4395651" cy="7249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120" y="552788"/>
            <a:ext cx="4244703" cy="13400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120" y="3575594"/>
            <a:ext cx="4237897" cy="2314190"/>
          </a:xfrm>
          <a:prstGeom prst="rect">
            <a:avLst/>
          </a:prstGeom>
        </p:spPr>
      </p:pic>
    </p:spTree>
    <p:extLst>
      <p:ext uri="{BB962C8B-B14F-4D97-AF65-F5344CB8AC3E}">
        <p14:creationId xmlns:p14="http://schemas.microsoft.com/office/powerpoint/2010/main" val="4951153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92" y="145618"/>
            <a:ext cx="4451894" cy="67779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20" y="3302325"/>
            <a:ext cx="4395651" cy="7249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314" y="145618"/>
            <a:ext cx="4244703" cy="13400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1314" y="2598559"/>
            <a:ext cx="4237897" cy="2314190"/>
          </a:xfrm>
          <a:prstGeom prst="rect">
            <a:avLst/>
          </a:prstGeom>
        </p:spPr>
      </p:pic>
      <p:pic>
        <p:nvPicPr>
          <p:cNvPr id="6" name="Picture 5"/>
          <p:cNvPicPr>
            <a:picLocks noChangeAspect="1"/>
          </p:cNvPicPr>
          <p:nvPr/>
        </p:nvPicPr>
        <p:blipFill>
          <a:blip r:embed="rId6"/>
          <a:stretch>
            <a:fillRect/>
          </a:stretch>
        </p:blipFill>
        <p:spPr>
          <a:xfrm>
            <a:off x="283451" y="937189"/>
            <a:ext cx="2940957" cy="2296010"/>
          </a:xfrm>
          <a:prstGeom prst="rect">
            <a:avLst/>
          </a:prstGeom>
        </p:spPr>
      </p:pic>
      <p:pic>
        <p:nvPicPr>
          <p:cNvPr id="7" name="Picture 6"/>
          <p:cNvPicPr>
            <a:picLocks noChangeAspect="1"/>
          </p:cNvPicPr>
          <p:nvPr/>
        </p:nvPicPr>
        <p:blipFill>
          <a:blip r:embed="rId7"/>
          <a:stretch>
            <a:fillRect/>
          </a:stretch>
        </p:blipFill>
        <p:spPr>
          <a:xfrm>
            <a:off x="283452" y="4141076"/>
            <a:ext cx="3205982" cy="2510299"/>
          </a:xfrm>
          <a:prstGeom prst="rect">
            <a:avLst/>
          </a:prstGeom>
        </p:spPr>
      </p:pic>
      <p:pic>
        <p:nvPicPr>
          <p:cNvPr id="9" name="Picture 8"/>
          <p:cNvPicPr>
            <a:picLocks noChangeAspect="1"/>
          </p:cNvPicPr>
          <p:nvPr/>
        </p:nvPicPr>
        <p:blipFill>
          <a:blip r:embed="rId8"/>
          <a:stretch>
            <a:fillRect/>
          </a:stretch>
        </p:blipFill>
        <p:spPr>
          <a:xfrm>
            <a:off x="5549462" y="1823969"/>
            <a:ext cx="3786352" cy="672965"/>
          </a:xfrm>
          <a:prstGeom prst="rect">
            <a:avLst/>
          </a:prstGeom>
          <a:ln>
            <a:solidFill>
              <a:srgbClr val="FF0000"/>
            </a:solidFill>
          </a:ln>
        </p:spPr>
      </p:pic>
      <p:pic>
        <p:nvPicPr>
          <p:cNvPr id="10" name="Picture 9"/>
          <p:cNvPicPr>
            <a:picLocks noChangeAspect="1"/>
          </p:cNvPicPr>
          <p:nvPr/>
        </p:nvPicPr>
        <p:blipFill>
          <a:blip r:embed="rId9"/>
          <a:stretch>
            <a:fillRect/>
          </a:stretch>
        </p:blipFill>
        <p:spPr>
          <a:xfrm>
            <a:off x="5271314" y="5014374"/>
            <a:ext cx="3867807" cy="1611586"/>
          </a:xfrm>
          <a:prstGeom prst="rect">
            <a:avLst/>
          </a:prstGeom>
          <a:ln>
            <a:solidFill>
              <a:srgbClr val="FF0000"/>
            </a:solidFill>
          </a:ln>
        </p:spPr>
      </p:pic>
    </p:spTree>
    <p:extLst>
      <p:ext uri="{BB962C8B-B14F-4D97-AF65-F5344CB8AC3E}">
        <p14:creationId xmlns:p14="http://schemas.microsoft.com/office/powerpoint/2010/main" val="1323013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442" y="442275"/>
            <a:ext cx="4848726" cy="568190"/>
          </a:xfrm>
          <a:prstGeom prst="rect">
            <a:avLst/>
          </a:prstGeom>
        </p:spPr>
      </p:pic>
      <p:pic>
        <p:nvPicPr>
          <p:cNvPr id="3" name="Picture 2"/>
          <p:cNvPicPr>
            <a:picLocks noChangeAspect="1"/>
          </p:cNvPicPr>
          <p:nvPr/>
        </p:nvPicPr>
        <p:blipFill>
          <a:blip r:embed="rId3"/>
          <a:stretch>
            <a:fillRect/>
          </a:stretch>
        </p:blipFill>
        <p:spPr>
          <a:xfrm>
            <a:off x="5221705" y="442275"/>
            <a:ext cx="4367463" cy="1656468"/>
          </a:xfrm>
          <a:prstGeom prst="rect">
            <a:avLst/>
          </a:prstGeom>
        </p:spPr>
      </p:pic>
    </p:spTree>
    <p:extLst>
      <p:ext uri="{BB962C8B-B14F-4D97-AF65-F5344CB8AC3E}">
        <p14:creationId xmlns:p14="http://schemas.microsoft.com/office/powerpoint/2010/main" val="1171609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442" y="442275"/>
            <a:ext cx="4848726" cy="568190"/>
          </a:xfrm>
          <a:prstGeom prst="rect">
            <a:avLst/>
          </a:prstGeom>
        </p:spPr>
      </p:pic>
      <p:pic>
        <p:nvPicPr>
          <p:cNvPr id="3" name="Picture 2"/>
          <p:cNvPicPr>
            <a:picLocks noChangeAspect="1"/>
          </p:cNvPicPr>
          <p:nvPr/>
        </p:nvPicPr>
        <p:blipFill>
          <a:blip r:embed="rId3"/>
          <a:stretch>
            <a:fillRect/>
          </a:stretch>
        </p:blipFill>
        <p:spPr>
          <a:xfrm>
            <a:off x="5221705" y="442275"/>
            <a:ext cx="4367463" cy="1656468"/>
          </a:xfrm>
          <a:prstGeom prst="rect">
            <a:avLst/>
          </a:prstGeom>
        </p:spPr>
      </p:pic>
      <p:pic>
        <p:nvPicPr>
          <p:cNvPr id="5" name="Picture 4">
            <a:extLst>
              <a:ext uri="{FF2B5EF4-FFF2-40B4-BE49-F238E27FC236}">
                <a16:creationId xmlns:a16="http://schemas.microsoft.com/office/drawing/2014/main" id="{3B6080CB-54BE-4CAD-9887-5BD6E816096A}"/>
              </a:ext>
            </a:extLst>
          </p:cNvPr>
          <p:cNvPicPr>
            <a:picLocks noChangeAspect="1"/>
          </p:cNvPicPr>
          <p:nvPr/>
        </p:nvPicPr>
        <p:blipFill>
          <a:blip r:embed="rId4"/>
          <a:stretch>
            <a:fillRect/>
          </a:stretch>
        </p:blipFill>
        <p:spPr>
          <a:xfrm>
            <a:off x="239562" y="2772410"/>
            <a:ext cx="4533422" cy="2673350"/>
          </a:xfrm>
          <a:prstGeom prst="rect">
            <a:avLst/>
          </a:prstGeom>
          <a:ln>
            <a:solidFill>
              <a:srgbClr val="FF0000"/>
            </a:solidFill>
          </a:ln>
        </p:spPr>
      </p:pic>
      <p:pic>
        <p:nvPicPr>
          <p:cNvPr id="6" name="Picture 5">
            <a:extLst>
              <a:ext uri="{FF2B5EF4-FFF2-40B4-BE49-F238E27FC236}">
                <a16:creationId xmlns:a16="http://schemas.microsoft.com/office/drawing/2014/main" id="{EDDAC1A4-C85A-4FE2-B973-AF8EBC056314}"/>
              </a:ext>
            </a:extLst>
          </p:cNvPr>
          <p:cNvPicPr>
            <a:picLocks noChangeAspect="1"/>
          </p:cNvPicPr>
          <p:nvPr/>
        </p:nvPicPr>
        <p:blipFill>
          <a:blip r:embed="rId5"/>
          <a:stretch>
            <a:fillRect/>
          </a:stretch>
        </p:blipFill>
        <p:spPr>
          <a:xfrm>
            <a:off x="5405437" y="3074035"/>
            <a:ext cx="3667125" cy="1238250"/>
          </a:xfrm>
          <a:prstGeom prst="rect">
            <a:avLst/>
          </a:prstGeom>
          <a:ln>
            <a:solidFill>
              <a:srgbClr val="FF0000"/>
            </a:solidFill>
          </a:ln>
        </p:spPr>
      </p:pic>
    </p:spTree>
    <p:extLst>
      <p:ext uri="{BB962C8B-B14F-4D97-AF65-F5344CB8AC3E}">
        <p14:creationId xmlns:p14="http://schemas.microsoft.com/office/powerpoint/2010/main" val="39968150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chemeClr val="tx1"/>
          </a:solidFill>
        </a:ln>
      </a:spPr>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defPPr algn="ctr">
          <a:defRPr sz="195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chemeClr val="tx1"/>
          </a:solidFill>
        </a:ln>
      </a:spPr>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defPPr algn="ctr">
          <a:defRPr sz="195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chemeClr val="bg1">
              <a:lumMod val="50000"/>
            </a:schemeClr>
          </a:solidFill>
        </a:ln>
      </a:spPr>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defPPr algn="ctr">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sm" len="sm"/>
          <a:tailEnd type="none" w="sm" len="sm"/>
        </a:ln>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lgn="l">
          <a:defRPr sz="12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chemeClr val="tx1"/>
          </a:solidFill>
        </a:ln>
      </a:spPr>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defPPr algn="ctr">
          <a:defRPr sz="195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tx1"/>
          </a:solidFill>
        </a:ln>
      </a:spPr>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defPPr algn="ctr">
          <a:defRPr sz="195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705</TotalTime>
  <Words>6006</Words>
  <Application>Microsoft Office PowerPoint</Application>
  <PresentationFormat>A4 Paper (210x297 mm)</PresentationFormat>
  <Paragraphs>1529</Paragraphs>
  <Slides>74</Slides>
  <Notes>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74</vt:i4>
      </vt:variant>
    </vt:vector>
  </HeadingPairs>
  <TitlesOfParts>
    <vt:vector size="87" baseType="lpstr">
      <vt:lpstr>Arial</vt:lpstr>
      <vt:lpstr>Calibri</vt:lpstr>
      <vt:lpstr>Calibri Light</vt:lpstr>
      <vt:lpstr>Cambria Math</vt:lpstr>
      <vt:lpstr>Comic Sans MS</vt:lpstr>
      <vt:lpstr>Stencil</vt:lpstr>
      <vt:lpstr>Times New Roman</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HART</dc:creator>
  <cp:lastModifiedBy>[Staff] Nicholas Woffenden</cp:lastModifiedBy>
  <cp:revision>58</cp:revision>
  <dcterms:created xsi:type="dcterms:W3CDTF">2022-04-05T19:08:38Z</dcterms:created>
  <dcterms:modified xsi:type="dcterms:W3CDTF">2022-04-27T14:04:03Z</dcterms:modified>
</cp:coreProperties>
</file>