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0" r:id="rId7"/>
    <p:sldId id="261" r:id="rId8"/>
    <p:sldId id="262" r:id="rId9"/>
    <p:sldId id="264" r:id="rId10"/>
    <p:sldId id="259" r:id="rId11"/>
    <p:sldId id="263"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7A70C00-F600-480F-8368-16E249306BBD}" type="datetimeFigureOut">
              <a:rPr lang="fr-FR" smtClean="0"/>
              <a:t>10/10/2019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369989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7A70C00-F600-480F-8368-16E249306BBD}" type="datetimeFigureOut">
              <a:rPr lang="fr-FR" smtClean="0"/>
              <a:t>10/10/2019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21824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7A70C00-F600-480F-8368-16E249306BBD}" type="datetimeFigureOut">
              <a:rPr lang="fr-FR" smtClean="0"/>
              <a:t>10/10/2019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399630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7A70C00-F600-480F-8368-16E249306BBD}" type="datetimeFigureOut">
              <a:rPr lang="fr-FR" smtClean="0"/>
              <a:t>10/10/2019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6125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70C00-F600-480F-8368-16E249306BBD}" type="datetimeFigureOut">
              <a:rPr lang="fr-FR" smtClean="0"/>
              <a:t>10/10/2019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116801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7A70C00-F600-480F-8368-16E249306BBD}" type="datetimeFigureOut">
              <a:rPr lang="fr-FR" smtClean="0"/>
              <a:t>10/10/2019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10966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7A70C00-F600-480F-8368-16E249306BBD}" type="datetimeFigureOut">
              <a:rPr lang="fr-FR" smtClean="0"/>
              <a:t>10/10/2019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3067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7A70C00-F600-480F-8368-16E249306BBD}" type="datetimeFigureOut">
              <a:rPr lang="fr-FR" smtClean="0"/>
              <a:t>10/10/2019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418196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70C00-F600-480F-8368-16E249306BBD}" type="datetimeFigureOut">
              <a:rPr lang="fr-FR" smtClean="0"/>
              <a:t>10/10/2019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118228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70C00-F600-480F-8368-16E249306BBD}" type="datetimeFigureOut">
              <a:rPr lang="fr-FR" smtClean="0"/>
              <a:t>10/10/2019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315397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70C00-F600-480F-8368-16E249306BBD}" type="datetimeFigureOut">
              <a:rPr lang="fr-FR" smtClean="0"/>
              <a:t>10/10/2019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3414D9A-B80B-4E1F-8EAE-62B08632E2C1}" type="slidenum">
              <a:rPr lang="fr-FR" smtClean="0"/>
              <a:t>‹#›</a:t>
            </a:fld>
            <a:endParaRPr lang="fr-FR"/>
          </a:p>
        </p:txBody>
      </p:sp>
    </p:spTree>
    <p:extLst>
      <p:ext uri="{BB962C8B-B14F-4D97-AF65-F5344CB8AC3E}">
        <p14:creationId xmlns:p14="http://schemas.microsoft.com/office/powerpoint/2010/main" val="333105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70C00-F600-480F-8368-16E249306BBD}" type="datetimeFigureOut">
              <a:rPr lang="fr-FR" smtClean="0"/>
              <a:t>10/10/2019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14D9A-B80B-4E1F-8EAE-62B08632E2C1}" type="slidenum">
              <a:rPr lang="fr-FR" smtClean="0"/>
              <a:t>‹#›</a:t>
            </a:fld>
            <a:endParaRPr lang="fr-FR"/>
          </a:p>
        </p:txBody>
      </p:sp>
    </p:spTree>
    <p:extLst>
      <p:ext uri="{BB962C8B-B14F-4D97-AF65-F5344CB8AC3E}">
        <p14:creationId xmlns:p14="http://schemas.microsoft.com/office/powerpoint/2010/main" val="1888533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08912" cy="830997"/>
          </a:xfrm>
          <a:prstGeom prst="rect">
            <a:avLst/>
          </a:prstGeom>
          <a:noFill/>
        </p:spPr>
        <p:txBody>
          <a:bodyPr wrap="square" rtlCol="0">
            <a:spAutoFit/>
          </a:bodyPr>
          <a:lstStyle/>
          <a:p>
            <a:r>
              <a:rPr lang="en-GB" sz="2400" b="1" u="sng" dirty="0" err="1" smtClean="0"/>
              <a:t>Jeudi</a:t>
            </a:r>
            <a:r>
              <a:rPr lang="en-GB" sz="2400" b="1" u="sng" dirty="0" smtClean="0"/>
              <a:t>, 10 </a:t>
            </a:r>
            <a:r>
              <a:rPr lang="en-GB" sz="2400" b="1" u="sng" dirty="0" err="1" smtClean="0"/>
              <a:t>octobre</a:t>
            </a:r>
            <a:endParaRPr lang="en-GB" sz="2400" b="1" u="sng" dirty="0" smtClean="0"/>
          </a:p>
          <a:p>
            <a:pPr algn="ctr"/>
            <a:r>
              <a:rPr lang="en-GB" sz="2400" b="1" u="sng" dirty="0" smtClean="0"/>
              <a:t>Comment </a:t>
            </a:r>
            <a:r>
              <a:rPr lang="en-GB" sz="2400" b="1" u="sng" dirty="0" err="1" smtClean="0"/>
              <a:t>être</a:t>
            </a:r>
            <a:r>
              <a:rPr lang="en-GB" sz="2400" b="1" u="sng" dirty="0" smtClean="0"/>
              <a:t> un bon </a:t>
            </a:r>
            <a:r>
              <a:rPr lang="en-GB" sz="2400" b="1" u="sng" dirty="0" err="1" smtClean="0"/>
              <a:t>citoyen</a:t>
            </a:r>
            <a:r>
              <a:rPr lang="en-GB" sz="2400" b="1" u="sng" dirty="0" smtClean="0"/>
              <a:t>?</a:t>
            </a:r>
            <a:endParaRPr lang="fr-FR" sz="2400" b="1" u="sng" dirty="0"/>
          </a:p>
        </p:txBody>
      </p:sp>
      <p:sp>
        <p:nvSpPr>
          <p:cNvPr id="3" name="AutoShape 2" descr="Image result for good citize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953" y="34405"/>
            <a:ext cx="1882428" cy="188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6926" y="1700808"/>
            <a:ext cx="6676578" cy="830997"/>
          </a:xfrm>
          <a:prstGeom prst="rect">
            <a:avLst/>
          </a:prstGeom>
          <a:noFill/>
        </p:spPr>
        <p:txBody>
          <a:bodyPr wrap="square" rtlCol="0">
            <a:spAutoFit/>
          </a:bodyPr>
          <a:lstStyle/>
          <a:p>
            <a:r>
              <a:rPr lang="en-GB" sz="2400" b="1" dirty="0" smtClean="0">
                <a:solidFill>
                  <a:srgbClr val="002060"/>
                </a:solidFill>
              </a:rPr>
              <a:t>À </a:t>
            </a:r>
            <a:r>
              <a:rPr lang="en-GB" sz="2400" b="1" dirty="0" err="1" smtClean="0">
                <a:solidFill>
                  <a:srgbClr val="002060"/>
                </a:solidFill>
              </a:rPr>
              <a:t>discuter</a:t>
            </a:r>
            <a:r>
              <a:rPr lang="en-GB" sz="2400" b="1" dirty="0" smtClean="0">
                <a:solidFill>
                  <a:srgbClr val="002060"/>
                </a:solidFill>
              </a:rPr>
              <a:t>:</a:t>
            </a:r>
          </a:p>
          <a:p>
            <a:r>
              <a:rPr lang="en-GB" sz="2400" dirty="0" err="1" smtClean="0">
                <a:solidFill>
                  <a:srgbClr val="002060"/>
                </a:solidFill>
              </a:rPr>
              <a:t>Selon</a:t>
            </a:r>
            <a:r>
              <a:rPr lang="en-GB" sz="2400" dirty="0" smtClean="0">
                <a:solidFill>
                  <a:srgbClr val="002060"/>
                </a:solidFill>
              </a:rPr>
              <a:t> </a:t>
            </a:r>
            <a:r>
              <a:rPr lang="en-GB" sz="2400" dirty="0" err="1" smtClean="0">
                <a:solidFill>
                  <a:srgbClr val="002060"/>
                </a:solidFill>
              </a:rPr>
              <a:t>vous</a:t>
            </a:r>
            <a:r>
              <a:rPr lang="en-GB" sz="2400" dirty="0" smtClean="0">
                <a:solidFill>
                  <a:srgbClr val="002060"/>
                </a:solidFill>
              </a:rPr>
              <a:t>, </a:t>
            </a:r>
            <a:r>
              <a:rPr lang="en-GB" sz="2400" dirty="0" err="1" smtClean="0">
                <a:solidFill>
                  <a:srgbClr val="002060"/>
                </a:solidFill>
              </a:rPr>
              <a:t>qu’est-ce</a:t>
            </a:r>
            <a:r>
              <a:rPr lang="en-GB" sz="2400" dirty="0" smtClean="0">
                <a:solidFill>
                  <a:srgbClr val="002060"/>
                </a:solidFill>
              </a:rPr>
              <a:t> que c’est un </a:t>
            </a:r>
            <a:r>
              <a:rPr lang="en-GB" sz="2400" i="1" dirty="0" smtClean="0">
                <a:solidFill>
                  <a:srgbClr val="002060"/>
                </a:solidFill>
              </a:rPr>
              <a:t>bon </a:t>
            </a:r>
            <a:r>
              <a:rPr lang="en-GB" sz="2400" i="1" dirty="0" err="1" smtClean="0">
                <a:solidFill>
                  <a:srgbClr val="002060"/>
                </a:solidFill>
              </a:rPr>
              <a:t>citoyen</a:t>
            </a:r>
            <a:r>
              <a:rPr lang="en-GB" sz="2400" dirty="0" smtClean="0">
                <a:solidFill>
                  <a:srgbClr val="002060"/>
                </a:solidFill>
              </a:rPr>
              <a:t>?</a:t>
            </a:r>
            <a:endParaRPr lang="fr-FR" sz="2400" dirty="0">
              <a:solidFill>
                <a:srgbClr val="002060"/>
              </a:solidFill>
            </a:endParaRPr>
          </a:p>
        </p:txBody>
      </p:sp>
      <p:sp>
        <p:nvSpPr>
          <p:cNvPr id="5" name="TextBox 4"/>
          <p:cNvSpPr txBox="1"/>
          <p:nvPr/>
        </p:nvSpPr>
        <p:spPr>
          <a:xfrm>
            <a:off x="414917" y="3140968"/>
            <a:ext cx="4543673" cy="34163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400" dirty="0" smtClean="0"/>
              <a:t>Vocabulaire </a:t>
            </a:r>
            <a:r>
              <a:rPr lang="en-GB" sz="2400" dirty="0" err="1" smtClean="0"/>
              <a:t>clé</a:t>
            </a:r>
            <a:r>
              <a:rPr lang="fr-FR" sz="2400" dirty="0" smtClean="0"/>
              <a:t>:</a:t>
            </a:r>
          </a:p>
          <a:p>
            <a:endParaRPr lang="en-GB" sz="2400" dirty="0"/>
          </a:p>
          <a:p>
            <a:pPr marL="342900" indent="-342900">
              <a:buFont typeface="Wingdings" panose="05000000000000000000" pitchFamily="2" charset="2"/>
              <a:buChar char="ü"/>
            </a:pPr>
            <a:r>
              <a:rPr lang="en-GB" sz="2400" dirty="0" smtClean="0"/>
              <a:t>un </a:t>
            </a:r>
            <a:r>
              <a:rPr lang="en-GB" sz="2400" dirty="0" err="1" smtClean="0"/>
              <a:t>individu</a:t>
            </a:r>
            <a:r>
              <a:rPr lang="en-GB" sz="2400" dirty="0" smtClean="0"/>
              <a:t>- </a:t>
            </a:r>
            <a:r>
              <a:rPr lang="en-GB" sz="2400" i="1" dirty="0" smtClean="0"/>
              <a:t>an individual</a:t>
            </a:r>
            <a:endParaRPr lang="en-GB" sz="2400" dirty="0" smtClean="0"/>
          </a:p>
          <a:p>
            <a:pPr marL="342900" indent="-342900">
              <a:buFont typeface="Wingdings" panose="05000000000000000000" pitchFamily="2" charset="2"/>
              <a:buChar char="ü"/>
            </a:pPr>
            <a:r>
              <a:rPr lang="en-GB" sz="2400" dirty="0"/>
              <a:t>d</a:t>
            </a:r>
            <a:r>
              <a:rPr lang="en-GB" sz="2400" dirty="0" smtClean="0"/>
              <a:t>es </a:t>
            </a:r>
            <a:r>
              <a:rPr lang="en-GB" sz="2400" dirty="0" err="1" smtClean="0"/>
              <a:t>valeurs</a:t>
            </a:r>
            <a:r>
              <a:rPr lang="en-GB" sz="2400" dirty="0" smtClean="0"/>
              <a:t> (</a:t>
            </a:r>
            <a:r>
              <a:rPr lang="en-GB" sz="2400" dirty="0" err="1" smtClean="0"/>
              <a:t>civiques</a:t>
            </a:r>
            <a:r>
              <a:rPr lang="en-GB" sz="2400" dirty="0" smtClean="0"/>
              <a:t>)- </a:t>
            </a:r>
            <a:r>
              <a:rPr lang="en-GB" sz="2400" i="1" dirty="0" smtClean="0"/>
              <a:t>values</a:t>
            </a:r>
            <a:endParaRPr lang="en-GB" sz="2400" dirty="0" smtClean="0"/>
          </a:p>
          <a:p>
            <a:pPr marL="342900" indent="-342900">
              <a:buFont typeface="Wingdings" panose="05000000000000000000" pitchFamily="2" charset="2"/>
              <a:buChar char="ü"/>
            </a:pPr>
            <a:r>
              <a:rPr lang="en-GB" sz="2400" dirty="0" smtClean="0"/>
              <a:t>la </a:t>
            </a:r>
            <a:r>
              <a:rPr lang="en-GB" sz="2400" dirty="0" err="1" smtClean="0"/>
              <a:t>responsabilité</a:t>
            </a:r>
            <a:r>
              <a:rPr lang="en-GB" sz="2400" dirty="0" smtClean="0"/>
              <a:t>- </a:t>
            </a:r>
            <a:r>
              <a:rPr lang="en-GB" sz="2400" i="1" dirty="0" err="1" smtClean="0"/>
              <a:t>responsablity</a:t>
            </a:r>
            <a:endParaRPr lang="en-GB" sz="2400" dirty="0" smtClean="0"/>
          </a:p>
          <a:p>
            <a:pPr marL="342900" indent="-342900">
              <a:buFont typeface="Wingdings" panose="05000000000000000000" pitchFamily="2" charset="2"/>
              <a:buChar char="ü"/>
            </a:pPr>
            <a:r>
              <a:rPr lang="en-GB" sz="2400" dirty="0" smtClean="0"/>
              <a:t>les droits- </a:t>
            </a:r>
            <a:r>
              <a:rPr lang="en-GB" sz="2400" i="1" dirty="0" smtClean="0"/>
              <a:t>rights</a:t>
            </a:r>
            <a:endParaRPr lang="en-GB" sz="2400" dirty="0" smtClean="0"/>
          </a:p>
          <a:p>
            <a:pPr marL="342900" indent="-342900">
              <a:buFont typeface="Wingdings" panose="05000000000000000000" pitchFamily="2" charset="2"/>
              <a:buChar char="ü"/>
            </a:pPr>
            <a:r>
              <a:rPr lang="en-GB" sz="2400" dirty="0" smtClean="0"/>
              <a:t>d’être </a:t>
            </a:r>
            <a:r>
              <a:rPr lang="en-GB" sz="2400" dirty="0" err="1" smtClean="0"/>
              <a:t>fier</a:t>
            </a:r>
            <a:r>
              <a:rPr lang="en-GB" sz="2400" dirty="0" smtClean="0"/>
              <a:t> de … -</a:t>
            </a:r>
            <a:r>
              <a:rPr lang="en-GB" sz="2400" i="1" dirty="0" smtClean="0"/>
              <a:t>to be proud of</a:t>
            </a:r>
          </a:p>
          <a:p>
            <a:pPr marL="342900" indent="-342900">
              <a:buFont typeface="Wingdings" panose="05000000000000000000" pitchFamily="2" charset="2"/>
              <a:buChar char="ü"/>
            </a:pPr>
            <a:r>
              <a:rPr lang="en-GB" sz="2400" dirty="0" err="1" smtClean="0"/>
              <a:t>améliorer</a:t>
            </a:r>
            <a:r>
              <a:rPr lang="en-GB" sz="2400" dirty="0" smtClean="0"/>
              <a:t>-</a:t>
            </a:r>
            <a:r>
              <a:rPr lang="en-GB" sz="2400" i="1" dirty="0" smtClean="0"/>
              <a:t> to improve</a:t>
            </a:r>
          </a:p>
          <a:p>
            <a:pPr marL="342900" indent="-342900">
              <a:buFont typeface="Wingdings" panose="05000000000000000000" pitchFamily="2" charset="2"/>
              <a:buChar char="ü"/>
            </a:pPr>
            <a:r>
              <a:rPr lang="en-GB" sz="2400" dirty="0" err="1" smtClean="0"/>
              <a:t>lutter</a:t>
            </a:r>
            <a:r>
              <a:rPr lang="en-GB" sz="2400" dirty="0" smtClean="0"/>
              <a:t>- </a:t>
            </a:r>
            <a:r>
              <a:rPr lang="en-GB" sz="2400" i="1" dirty="0" smtClean="0"/>
              <a:t>to fight for</a:t>
            </a:r>
            <a:endParaRPr lang="en-GB" sz="2400" dirty="0" smtClean="0"/>
          </a:p>
        </p:txBody>
      </p:sp>
    </p:spTree>
    <p:extLst>
      <p:ext uri="{BB962C8B-B14F-4D97-AF65-F5344CB8AC3E}">
        <p14:creationId xmlns:p14="http://schemas.microsoft.com/office/powerpoint/2010/main" val="280516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9395724"/>
              </p:ext>
            </p:extLst>
          </p:nvPr>
        </p:nvGraphicFramePr>
        <p:xfrm>
          <a:off x="0" y="1"/>
          <a:ext cx="9144000" cy="6857998"/>
        </p:xfrm>
        <a:graphic>
          <a:graphicData uri="http://schemas.openxmlformats.org/drawingml/2006/table">
            <a:tbl>
              <a:tblPr firstRow="1" bandRow="1">
                <a:tableStyleId>{5C22544A-7EE6-4342-B048-85BDC9FD1C3A}</a:tableStyleId>
              </a:tblPr>
              <a:tblGrid>
                <a:gridCol w="1907703">
                  <a:extLst>
                    <a:ext uri="{9D8B030D-6E8A-4147-A177-3AD203B41FA5}">
                      <a16:colId xmlns:a16="http://schemas.microsoft.com/office/drawing/2014/main" val="20000"/>
                    </a:ext>
                  </a:extLst>
                </a:gridCol>
                <a:gridCol w="3960441">
                  <a:extLst>
                    <a:ext uri="{9D8B030D-6E8A-4147-A177-3AD203B41FA5}">
                      <a16:colId xmlns:a16="http://schemas.microsoft.com/office/drawing/2014/main" val="20001"/>
                    </a:ext>
                  </a:extLst>
                </a:gridCol>
                <a:gridCol w="3275856">
                  <a:extLst>
                    <a:ext uri="{9D8B030D-6E8A-4147-A177-3AD203B41FA5}">
                      <a16:colId xmlns:a16="http://schemas.microsoft.com/office/drawing/2014/main" val="20002"/>
                    </a:ext>
                  </a:extLst>
                </a:gridCol>
              </a:tblGrid>
              <a:tr h="461152">
                <a:tc rowSpan="2">
                  <a:txBody>
                    <a:bodyPr/>
                    <a:lstStyle/>
                    <a:p>
                      <a:r>
                        <a:rPr lang="en-GB" sz="2000" dirty="0" smtClean="0"/>
                        <a:t>Learning objective:</a:t>
                      </a:r>
                      <a:endParaRPr lang="en-GB" sz="2000" dirty="0"/>
                    </a:p>
                  </a:txBody>
                  <a:tcPr marL="68580" marR="6858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Aspire: </a:t>
                      </a:r>
                      <a:r>
                        <a:rPr lang="en-GB" dirty="0" smtClean="0">
                          <a:solidFill>
                            <a:srgbClr val="FFFF00"/>
                          </a:solidFill>
                        </a:rPr>
                        <a:t>To</a:t>
                      </a:r>
                      <a:r>
                        <a:rPr lang="en-GB" baseline="0" dirty="0" smtClean="0">
                          <a:solidFill>
                            <a:srgbClr val="FFFF00"/>
                          </a:solidFill>
                        </a:rPr>
                        <a:t> be able to talk about what makes a person a good citizen</a:t>
                      </a:r>
                      <a:endParaRPr lang="en-GB" dirty="0" smtClean="0">
                        <a:solidFill>
                          <a:srgbClr val="FFFF00"/>
                        </a:solidFill>
                      </a:endParaRPr>
                    </a:p>
                  </a:txBody>
                  <a:tcPr marL="68580" marR="68580"/>
                </a:tc>
                <a:tc hMerge="1">
                  <a:txBody>
                    <a:bodyPr/>
                    <a:lstStyle/>
                    <a:p>
                      <a:endParaRPr lang="en-GB" dirty="0"/>
                    </a:p>
                  </a:txBody>
                  <a:tcPr/>
                </a:tc>
                <a:extLst>
                  <a:ext uri="{0D108BD9-81ED-4DB2-BD59-A6C34878D82A}">
                    <a16:rowId xmlns:a16="http://schemas.microsoft.com/office/drawing/2014/main" val="10000"/>
                  </a:ext>
                </a:extLst>
              </a:tr>
              <a:tr h="461152">
                <a:tc vMerge="1">
                  <a:txBody>
                    <a:bodyPr/>
                    <a:lstStyle/>
                    <a:p>
                      <a:endParaRPr lang="en-GB"/>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Challenge:</a:t>
                      </a:r>
                      <a:r>
                        <a:rPr lang="en-GB" baseline="0" dirty="0" smtClean="0"/>
                        <a:t> </a:t>
                      </a:r>
                      <a:r>
                        <a:rPr lang="en-GB" b="1" baseline="0" dirty="0" smtClean="0">
                          <a:solidFill>
                            <a:srgbClr val="7030A0"/>
                          </a:solidFill>
                        </a:rPr>
                        <a:t>Build up a bank of topic specific vocabulary</a:t>
                      </a:r>
                      <a:endParaRPr lang="en-GB" dirty="0">
                        <a:solidFill>
                          <a:srgbClr val="7030A0"/>
                        </a:solidFill>
                      </a:endParaRPr>
                    </a:p>
                  </a:txBody>
                  <a:tcPr marL="68580" marR="68580"/>
                </a:tc>
                <a:tc hMerge="1">
                  <a:txBody>
                    <a:bodyPr/>
                    <a:lstStyle/>
                    <a:p>
                      <a:endParaRPr lang="en-GB"/>
                    </a:p>
                  </a:txBody>
                  <a:tcPr/>
                </a:tc>
                <a:extLst>
                  <a:ext uri="{0D108BD9-81ED-4DB2-BD59-A6C34878D82A}">
                    <a16:rowId xmlns:a16="http://schemas.microsoft.com/office/drawing/2014/main" val="10001"/>
                  </a:ext>
                </a:extLst>
              </a:tr>
              <a:tr h="799036">
                <a:tc>
                  <a:txBody>
                    <a:bodyPr/>
                    <a:lstStyle/>
                    <a:p>
                      <a:r>
                        <a:rPr lang="en-GB" b="1" dirty="0" smtClean="0">
                          <a:solidFill>
                            <a:schemeClr val="bg1"/>
                          </a:solidFill>
                        </a:rPr>
                        <a:t>Target</a:t>
                      </a:r>
                      <a:endParaRPr lang="en-GB" b="1" dirty="0">
                        <a:solidFill>
                          <a:schemeClr val="bg1"/>
                        </a:solidFill>
                      </a:endParaRPr>
                    </a:p>
                  </a:txBody>
                  <a:tcPr marL="68580" marR="68580">
                    <a:solidFill>
                      <a:schemeClr val="accent1"/>
                    </a:solidFill>
                  </a:tcPr>
                </a:tc>
                <a:tc>
                  <a:txBody>
                    <a:bodyPr/>
                    <a:lstStyle/>
                    <a:p>
                      <a:r>
                        <a:rPr lang="en-GB" b="1" dirty="0" smtClean="0">
                          <a:solidFill>
                            <a:schemeClr val="bg1"/>
                          </a:solidFill>
                        </a:rPr>
                        <a:t>Good progress</a:t>
                      </a:r>
                      <a:r>
                        <a:rPr lang="en-GB" b="1" baseline="0" dirty="0" smtClean="0">
                          <a:solidFill>
                            <a:schemeClr val="bg1"/>
                          </a:solidFill>
                        </a:rPr>
                        <a:t> this lesson will look like this…</a:t>
                      </a:r>
                      <a:endParaRPr lang="en-GB" b="1" dirty="0">
                        <a:solidFill>
                          <a:schemeClr val="bg1"/>
                        </a:solidFill>
                      </a:endParaRPr>
                    </a:p>
                  </a:txBody>
                  <a:tcPr marL="68580" marR="68580">
                    <a:solidFill>
                      <a:schemeClr val="accent1"/>
                    </a:solidFill>
                  </a:tcPr>
                </a:tc>
                <a:tc>
                  <a:txBody>
                    <a:bodyPr/>
                    <a:lstStyle/>
                    <a:p>
                      <a:r>
                        <a:rPr lang="en-GB" b="1" dirty="0" smtClean="0">
                          <a:solidFill>
                            <a:schemeClr val="bg1"/>
                          </a:solidFill>
                        </a:rPr>
                        <a:t>Personalisation</a:t>
                      </a:r>
                      <a:r>
                        <a:rPr lang="en-GB" b="0" baseline="0" dirty="0" smtClean="0">
                          <a:solidFill>
                            <a:schemeClr val="bg1"/>
                          </a:solidFill>
                        </a:rPr>
                        <a:t>!</a:t>
                      </a:r>
                      <a:endParaRPr lang="en-GB" baseline="0" dirty="0" smtClean="0">
                        <a:solidFill>
                          <a:schemeClr val="bg1"/>
                        </a:solidFill>
                      </a:endParaRPr>
                    </a:p>
                    <a:p>
                      <a:r>
                        <a:rPr lang="en-GB" dirty="0" smtClean="0">
                          <a:solidFill>
                            <a:schemeClr val="bg1"/>
                          </a:solidFill>
                        </a:rPr>
                        <a:t>Special attention</a:t>
                      </a:r>
                      <a:r>
                        <a:rPr lang="en-GB" baseline="0" dirty="0" smtClean="0">
                          <a:solidFill>
                            <a:schemeClr val="bg1"/>
                          </a:solidFill>
                        </a:rPr>
                        <a:t> today goes to…</a:t>
                      </a:r>
                      <a:endParaRPr lang="en-GB" dirty="0">
                        <a:solidFill>
                          <a:schemeClr val="bg1"/>
                        </a:solidFill>
                      </a:endParaRPr>
                    </a:p>
                  </a:txBody>
                  <a:tcPr marL="68580" marR="68580">
                    <a:solidFill>
                      <a:schemeClr val="accent1"/>
                    </a:solidFill>
                  </a:tcPr>
                </a:tc>
                <a:extLst>
                  <a:ext uri="{0D108BD9-81ED-4DB2-BD59-A6C34878D82A}">
                    <a16:rowId xmlns:a16="http://schemas.microsoft.com/office/drawing/2014/main" val="10002"/>
                  </a:ext>
                </a:extLst>
              </a:tr>
              <a:tr h="1483924">
                <a:tc>
                  <a:txBody>
                    <a:bodyPr/>
                    <a:lstStyle/>
                    <a:p>
                      <a:r>
                        <a:rPr lang="en-GB" sz="2400" dirty="0" smtClean="0"/>
                        <a:t>Expert </a:t>
                      </a:r>
                      <a:endParaRPr lang="en-GB" sz="1400" dirty="0">
                        <a:solidFill>
                          <a:srgbClr val="C00000"/>
                        </a:solidFill>
                      </a:endParaRPr>
                    </a:p>
                  </a:txBody>
                  <a:tcPr marL="68580" marR="68580"/>
                </a:tc>
                <a:tc>
                  <a:txBody>
                    <a:bodyPr/>
                    <a:lstStyle/>
                    <a:p>
                      <a:r>
                        <a:rPr lang="en-GB" baseline="0" dirty="0" smtClean="0"/>
                        <a:t>Give a developed response to this question, justifying in detail your answer.</a:t>
                      </a:r>
                    </a:p>
                  </a:txBody>
                  <a:tcPr marL="68580" marR="68580"/>
                </a:tc>
                <a:tc rowSpan="3">
                  <a:txBody>
                    <a:bodyPr/>
                    <a:lstStyle/>
                    <a:p>
                      <a:endParaRPr lang="en-GB" sz="1800" b="0" kern="1200" baseline="0" dirty="0" smtClean="0">
                        <a:solidFill>
                          <a:schemeClr val="dk1"/>
                        </a:solidFill>
                        <a:latin typeface="+mn-lt"/>
                        <a:ea typeface="+mn-ea"/>
                        <a:cs typeface="+mn-cs"/>
                      </a:endParaRPr>
                    </a:p>
                    <a:p>
                      <a:endParaRPr lang="en-GB" sz="1400" baseline="0" dirty="0" smtClean="0"/>
                    </a:p>
                    <a:p>
                      <a:endParaRPr lang="en-GB" sz="1400" baseline="0" dirty="0" smtClean="0"/>
                    </a:p>
                  </a:txBody>
                  <a:tcPr marL="68580" marR="68580"/>
                </a:tc>
                <a:extLst>
                  <a:ext uri="{0D108BD9-81ED-4DB2-BD59-A6C34878D82A}">
                    <a16:rowId xmlns:a16="http://schemas.microsoft.com/office/drawing/2014/main" val="10003"/>
                  </a:ext>
                </a:extLst>
              </a:tr>
              <a:tr h="1826367">
                <a:tc>
                  <a:txBody>
                    <a:bodyPr/>
                    <a:lstStyle/>
                    <a:p>
                      <a:r>
                        <a:rPr lang="en-GB" sz="2400" dirty="0" smtClean="0"/>
                        <a:t>Skilful</a:t>
                      </a:r>
                      <a:endParaRPr lang="en-GB" sz="1400" dirty="0">
                        <a:solidFill>
                          <a:srgbClr val="C00000"/>
                        </a:solidFill>
                      </a:endParaRPr>
                    </a:p>
                  </a:txBody>
                  <a:tcPr marL="68580" marR="68580"/>
                </a:tc>
                <a:tc>
                  <a:txBody>
                    <a:bodyPr/>
                    <a:lstStyle/>
                    <a:p>
                      <a:r>
                        <a:rPr lang="en-GB" baseline="0" dirty="0" smtClean="0"/>
                        <a:t>Begin to extend sentences with simple justifications and opinions.</a:t>
                      </a:r>
                    </a:p>
                  </a:txBody>
                  <a:tcPr marL="68580" marR="68580"/>
                </a:tc>
                <a:tc vMerge="1">
                  <a:txBody>
                    <a:bodyPr/>
                    <a:lstStyle/>
                    <a:p>
                      <a:endParaRPr lang="en-GB" dirty="0"/>
                    </a:p>
                  </a:txBody>
                  <a:tcPr/>
                </a:tc>
                <a:extLst>
                  <a:ext uri="{0D108BD9-81ED-4DB2-BD59-A6C34878D82A}">
                    <a16:rowId xmlns:a16="http://schemas.microsoft.com/office/drawing/2014/main" val="10004"/>
                  </a:ext>
                </a:extLst>
              </a:tr>
              <a:tr h="1826367">
                <a:tc>
                  <a:txBody>
                    <a:bodyPr/>
                    <a:lstStyle/>
                    <a:p>
                      <a:r>
                        <a:rPr lang="en-GB" sz="2400" dirty="0" smtClean="0"/>
                        <a:t>Competent</a:t>
                      </a:r>
                    </a:p>
                  </a:txBody>
                  <a:tcPr marL="68580" marR="68580"/>
                </a:tc>
                <a:tc>
                  <a:txBody>
                    <a:bodyPr/>
                    <a:lstStyle/>
                    <a:p>
                      <a:r>
                        <a:rPr lang="en-GB" dirty="0" smtClean="0"/>
                        <a:t>Give simple points about what makes a good citizen.</a:t>
                      </a:r>
                      <a:r>
                        <a:rPr lang="en-GB" baseline="0" dirty="0" smtClean="0"/>
                        <a:t> </a:t>
                      </a:r>
                    </a:p>
                    <a:p>
                      <a:endParaRPr lang="en-GB" dirty="0"/>
                    </a:p>
                  </a:txBody>
                  <a:tcPr marL="68580" marR="6858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871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782" y="1215629"/>
            <a:ext cx="8280920" cy="2308324"/>
          </a:xfrm>
          <a:prstGeom prst="rect">
            <a:avLst/>
          </a:prstGeom>
        </p:spPr>
        <p:txBody>
          <a:bodyPr wrap="square">
            <a:spAutoFit/>
          </a:bodyPr>
          <a:lstStyle/>
          <a:p>
            <a:r>
              <a:rPr lang="fr-FR" sz="2400" dirty="0" smtClean="0"/>
              <a:t>« Les </a:t>
            </a:r>
            <a:r>
              <a:rPr lang="fr-FR" sz="2400" dirty="0"/>
              <a:t>bons citoyens sont activement engagés au sein de leur communauté pour améliorer les conditions de leurs concitoyens. Ils sont fiers de l'endroit où ils vivent et luttent pour son amélioration. Nous voulons tous être vus comme de bons citoyens et avec un peu d'idée et d'effort, tout le monde peut l'être</a:t>
            </a:r>
            <a:r>
              <a:rPr lang="fr-FR" sz="2400" dirty="0" smtClean="0"/>
              <a:t>. »</a:t>
            </a:r>
            <a:endParaRPr lang="fr-FR" sz="2400" dirty="0"/>
          </a:p>
        </p:txBody>
      </p:sp>
      <p:sp>
        <p:nvSpPr>
          <p:cNvPr id="3" name="TextBox 2"/>
          <p:cNvSpPr txBox="1"/>
          <p:nvPr/>
        </p:nvSpPr>
        <p:spPr>
          <a:xfrm>
            <a:off x="251520" y="260648"/>
            <a:ext cx="561662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dirty="0" err="1" smtClean="0"/>
              <a:t>Traduisez</a:t>
            </a:r>
            <a:r>
              <a:rPr lang="en-GB" sz="2800" b="1" dirty="0" smtClean="0"/>
              <a:t> en </a:t>
            </a:r>
            <a:r>
              <a:rPr lang="en-GB" sz="2800" b="1" dirty="0" err="1" smtClean="0"/>
              <a:t>anglais</a:t>
            </a:r>
            <a:endParaRPr lang="fr-FR" sz="2800" b="1" dirty="0"/>
          </a:p>
        </p:txBody>
      </p:sp>
      <p:sp>
        <p:nvSpPr>
          <p:cNvPr id="4" name="AutoShape 4" descr="Image result for pe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0087">
            <a:off x="8147004" y="184174"/>
            <a:ext cx="760088" cy="88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975" y="5157192"/>
            <a:ext cx="8584505" cy="1200329"/>
          </a:xfrm>
          <a:prstGeom prst="rect">
            <a:avLst/>
          </a:prstGeom>
          <a:noFill/>
          <a:ln>
            <a:solidFill>
              <a:srgbClr val="002060"/>
            </a:solidFill>
          </a:ln>
        </p:spPr>
        <p:txBody>
          <a:bodyPr wrap="square" rtlCol="0">
            <a:spAutoFit/>
          </a:bodyPr>
          <a:lstStyle/>
          <a:p>
            <a:r>
              <a:rPr lang="en-GB" sz="2400" b="1" dirty="0" smtClean="0">
                <a:solidFill>
                  <a:srgbClr val="002060"/>
                </a:solidFill>
              </a:rPr>
              <a:t>Easier</a:t>
            </a:r>
            <a:r>
              <a:rPr lang="en-GB" sz="2400" dirty="0" smtClean="0">
                <a:solidFill>
                  <a:srgbClr val="002060"/>
                </a:solidFill>
              </a:rPr>
              <a:t>: use support materials e.g. a dictionary</a:t>
            </a:r>
            <a:endParaRPr lang="fr-FR" sz="2400" b="1" dirty="0" smtClean="0">
              <a:solidFill>
                <a:srgbClr val="002060"/>
              </a:solidFill>
            </a:endParaRPr>
          </a:p>
          <a:p>
            <a:r>
              <a:rPr lang="en-GB" sz="2400" b="1" dirty="0" smtClean="0">
                <a:solidFill>
                  <a:srgbClr val="002060"/>
                </a:solidFill>
              </a:rPr>
              <a:t>Harder</a:t>
            </a:r>
            <a:r>
              <a:rPr lang="en-GB" sz="2400" dirty="0" smtClean="0">
                <a:solidFill>
                  <a:srgbClr val="002060"/>
                </a:solidFill>
              </a:rPr>
              <a:t>: translate the paragraph without support</a:t>
            </a:r>
          </a:p>
          <a:p>
            <a:r>
              <a:rPr lang="en-GB" sz="2400" b="1" dirty="0" smtClean="0">
                <a:solidFill>
                  <a:srgbClr val="002060"/>
                </a:solidFill>
              </a:rPr>
              <a:t>Hardest: </a:t>
            </a:r>
            <a:r>
              <a:rPr lang="en-GB" sz="2400" dirty="0" smtClean="0">
                <a:solidFill>
                  <a:srgbClr val="002060"/>
                </a:solidFill>
              </a:rPr>
              <a:t>communicate the meaning accurately and in a natural way</a:t>
            </a:r>
            <a:endParaRPr lang="en-GB" sz="2400" b="1" dirty="0" smtClean="0">
              <a:solidFill>
                <a:srgbClr val="002060"/>
              </a:solidFill>
            </a:endParaRPr>
          </a:p>
        </p:txBody>
      </p:sp>
    </p:spTree>
    <p:extLst>
      <p:ext uri="{BB962C8B-B14F-4D97-AF65-F5344CB8AC3E}">
        <p14:creationId xmlns:p14="http://schemas.microsoft.com/office/powerpoint/2010/main" val="80946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en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1" name="Picture 5" descr="Image result for boo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316" y="239417"/>
            <a:ext cx="1861154" cy="957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260648"/>
            <a:ext cx="561662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dirty="0" smtClean="0"/>
              <a:t>Comment </a:t>
            </a:r>
            <a:r>
              <a:rPr lang="en-GB" sz="2800" b="1" dirty="0" err="1" smtClean="0"/>
              <a:t>être</a:t>
            </a:r>
            <a:r>
              <a:rPr lang="en-GB" sz="2800" b="1" dirty="0" smtClean="0"/>
              <a:t> un bon </a:t>
            </a:r>
            <a:r>
              <a:rPr lang="en-GB" sz="2800" b="1" dirty="0" err="1" smtClean="0"/>
              <a:t>citoyen</a:t>
            </a:r>
            <a:endParaRPr lang="fr-FR" sz="2800" b="1" dirty="0"/>
          </a:p>
        </p:txBody>
      </p:sp>
      <p:graphicFrame>
        <p:nvGraphicFramePr>
          <p:cNvPr id="3" name="Table 2"/>
          <p:cNvGraphicFramePr>
            <a:graphicFrameLocks noGrp="1"/>
          </p:cNvGraphicFramePr>
          <p:nvPr>
            <p:extLst>
              <p:ext uri="{D42A27DB-BD31-4B8C-83A1-F6EECF244321}">
                <p14:modId xmlns:p14="http://schemas.microsoft.com/office/powerpoint/2010/main" val="1251808300"/>
              </p:ext>
            </p:extLst>
          </p:nvPr>
        </p:nvGraphicFramePr>
        <p:xfrm>
          <a:off x="357907" y="1847850"/>
          <a:ext cx="8102525" cy="4114800"/>
        </p:xfrm>
        <a:graphic>
          <a:graphicData uri="http://schemas.openxmlformats.org/drawingml/2006/table">
            <a:tbl>
              <a:tblPr firstRow="1" bandRow="1">
                <a:tableStyleId>{5940675A-B579-460E-94D1-54222C63F5DA}</a:tableStyleId>
              </a:tblPr>
              <a:tblGrid>
                <a:gridCol w="5601180">
                  <a:extLst>
                    <a:ext uri="{9D8B030D-6E8A-4147-A177-3AD203B41FA5}">
                      <a16:colId xmlns:a16="http://schemas.microsoft.com/office/drawing/2014/main" val="20000"/>
                    </a:ext>
                  </a:extLst>
                </a:gridCol>
                <a:gridCol w="2501345">
                  <a:extLst>
                    <a:ext uri="{9D8B030D-6E8A-4147-A177-3AD203B41FA5}">
                      <a16:colId xmlns:a16="http://schemas.microsoft.com/office/drawing/2014/main" val="20001"/>
                    </a:ext>
                  </a:extLst>
                </a:gridCol>
              </a:tblGrid>
              <a:tr h="370840">
                <a:tc>
                  <a:txBody>
                    <a:bodyPr/>
                    <a:lstStyle/>
                    <a:p>
                      <a:pPr marL="457200" indent="-457200">
                        <a:buAutoNum type="arabicPeriod"/>
                      </a:pPr>
                      <a:r>
                        <a:rPr lang="en-GB" sz="2400" dirty="0" err="1" smtClean="0"/>
                        <a:t>Manifester</a:t>
                      </a:r>
                      <a:r>
                        <a:rPr lang="en-GB" sz="2400" dirty="0" smtClean="0"/>
                        <a:t> son </a:t>
                      </a:r>
                      <a:r>
                        <a:rPr lang="en-GB" sz="2400" dirty="0" err="1" smtClean="0"/>
                        <a:t>avis</a:t>
                      </a:r>
                      <a:r>
                        <a:rPr lang="en-GB" sz="2400" baseline="0" dirty="0" smtClean="0"/>
                        <a:t> </a:t>
                      </a:r>
                      <a:r>
                        <a:rPr lang="en-GB" sz="2400" dirty="0" smtClean="0"/>
                        <a:t> </a:t>
                      </a:r>
                      <a:r>
                        <a:rPr lang="en-GB" sz="2400" dirty="0" err="1" smtClean="0"/>
                        <a:t>dans</a:t>
                      </a:r>
                      <a:r>
                        <a:rPr lang="en-GB" sz="2400" baseline="0" dirty="0" smtClean="0"/>
                        <a:t> une </a:t>
                      </a:r>
                      <a:r>
                        <a:rPr lang="en-GB" sz="2400" baseline="0" dirty="0" err="1" smtClean="0"/>
                        <a:t>élection</a:t>
                      </a:r>
                      <a:endParaRPr lang="en-GB" sz="2400" baseline="0" dirty="0" smtClean="0"/>
                    </a:p>
                    <a:p>
                      <a:pPr marL="457200" indent="-457200">
                        <a:buAutoNum type="arabicPeriod"/>
                      </a:pPr>
                      <a:endParaRPr lang="fr-FR" sz="2400" dirty="0"/>
                    </a:p>
                  </a:txBody>
                  <a:tcPr/>
                </a:tc>
                <a:tc>
                  <a:txBody>
                    <a:bodyPr/>
                    <a:lstStyle/>
                    <a:p>
                      <a:endParaRPr lang="fr-FR" sz="2400" b="1" dirty="0">
                        <a:solidFill>
                          <a:srgbClr val="0070C0"/>
                        </a:solidFill>
                      </a:endParaRPr>
                    </a:p>
                  </a:txBody>
                  <a:tcPr/>
                </a:tc>
                <a:extLst>
                  <a:ext uri="{0D108BD9-81ED-4DB2-BD59-A6C34878D82A}">
                    <a16:rowId xmlns:a16="http://schemas.microsoft.com/office/drawing/2014/main" val="10000"/>
                  </a:ext>
                </a:extLst>
              </a:tr>
              <a:tr h="370840">
                <a:tc>
                  <a:txBody>
                    <a:bodyPr/>
                    <a:lstStyle/>
                    <a:p>
                      <a:r>
                        <a:rPr lang="en-GB" sz="2400" dirty="0" smtClean="0"/>
                        <a:t>2. </a:t>
                      </a:r>
                      <a:r>
                        <a:rPr lang="en-GB" sz="2400" dirty="0" err="1" smtClean="0"/>
                        <a:t>Personne</a:t>
                      </a:r>
                      <a:r>
                        <a:rPr lang="en-GB" sz="2400" baseline="0" dirty="0" smtClean="0"/>
                        <a:t> qui </a:t>
                      </a:r>
                      <a:r>
                        <a:rPr lang="en-GB" sz="2400" baseline="0" dirty="0" err="1" smtClean="0"/>
                        <a:t>n’a</a:t>
                      </a:r>
                      <a:r>
                        <a:rPr lang="en-GB" sz="2400" baseline="0" dirty="0" smtClean="0"/>
                        <a:t> pas de </a:t>
                      </a:r>
                      <a:r>
                        <a:rPr lang="en-GB" sz="2400" baseline="0" dirty="0" err="1" smtClean="0"/>
                        <a:t>logement</a:t>
                      </a:r>
                      <a:endParaRPr lang="fr-FR" sz="2400" dirty="0"/>
                    </a:p>
                  </a:txBody>
                  <a:tcPr/>
                </a:tc>
                <a:tc>
                  <a:txBody>
                    <a:bodyPr/>
                    <a:lstStyle/>
                    <a:p>
                      <a:endParaRPr lang="fr-FR" sz="2400"/>
                    </a:p>
                  </a:txBody>
                  <a:tcPr/>
                </a:tc>
                <a:extLst>
                  <a:ext uri="{0D108BD9-81ED-4DB2-BD59-A6C34878D82A}">
                    <a16:rowId xmlns:a16="http://schemas.microsoft.com/office/drawing/2014/main" val="10001"/>
                  </a:ext>
                </a:extLst>
              </a:tr>
              <a:tr h="370840">
                <a:tc>
                  <a:txBody>
                    <a:bodyPr/>
                    <a:lstStyle/>
                    <a:p>
                      <a:r>
                        <a:rPr lang="en-GB" sz="2400" dirty="0" smtClean="0"/>
                        <a:t>3. </a:t>
                      </a:r>
                      <a:r>
                        <a:rPr lang="en-GB" sz="2400" dirty="0" err="1" smtClean="0"/>
                        <a:t>Informations</a:t>
                      </a:r>
                      <a:r>
                        <a:rPr lang="en-GB" sz="2400" dirty="0" smtClean="0"/>
                        <a:t> relatives aux </a:t>
                      </a:r>
                      <a:r>
                        <a:rPr lang="en-GB" sz="2400" dirty="0" err="1" smtClean="0"/>
                        <a:t>événements</a:t>
                      </a:r>
                      <a:r>
                        <a:rPr lang="en-GB" sz="2400" dirty="0" smtClean="0"/>
                        <a:t> </a:t>
                      </a:r>
                      <a:r>
                        <a:rPr lang="en-GB" sz="2400" dirty="0" err="1" smtClean="0"/>
                        <a:t>récents</a:t>
                      </a:r>
                      <a:r>
                        <a:rPr lang="en-GB" sz="2400" dirty="0" smtClean="0"/>
                        <a:t> </a:t>
                      </a:r>
                      <a:r>
                        <a:rPr lang="en-GB" sz="2400" dirty="0" err="1" smtClean="0"/>
                        <a:t>diffusées</a:t>
                      </a:r>
                      <a:r>
                        <a:rPr lang="en-GB" sz="2400" dirty="0" smtClean="0"/>
                        <a:t> </a:t>
                      </a:r>
                      <a:r>
                        <a:rPr lang="en-GB" sz="2400" dirty="0" err="1" smtClean="0"/>
                        <a:t>dans</a:t>
                      </a:r>
                      <a:r>
                        <a:rPr lang="en-GB" sz="2400" dirty="0" smtClean="0"/>
                        <a:t> les</a:t>
                      </a:r>
                      <a:r>
                        <a:rPr lang="en-GB" sz="2400" baseline="0" dirty="0" smtClean="0"/>
                        <a:t> </a:t>
                      </a:r>
                      <a:r>
                        <a:rPr lang="en-GB" sz="2400" baseline="0" dirty="0" err="1" smtClean="0"/>
                        <a:t>médias</a:t>
                      </a:r>
                      <a:endParaRPr lang="fr-FR" sz="2400" dirty="0"/>
                    </a:p>
                  </a:txBody>
                  <a:tcPr/>
                </a:tc>
                <a:tc>
                  <a:txBody>
                    <a:bodyPr/>
                    <a:lstStyle/>
                    <a:p>
                      <a:endParaRPr lang="fr-FR" sz="2400"/>
                    </a:p>
                  </a:txBody>
                  <a:tcPr/>
                </a:tc>
                <a:extLst>
                  <a:ext uri="{0D108BD9-81ED-4DB2-BD59-A6C34878D82A}">
                    <a16:rowId xmlns:a16="http://schemas.microsoft.com/office/drawing/2014/main" val="10002"/>
                  </a:ext>
                </a:extLst>
              </a:tr>
              <a:tr h="370840">
                <a:tc>
                  <a:txBody>
                    <a:bodyPr/>
                    <a:lstStyle/>
                    <a:p>
                      <a:r>
                        <a:rPr lang="en-GB" sz="2400" dirty="0" smtClean="0"/>
                        <a:t>4. Des </a:t>
                      </a:r>
                      <a:r>
                        <a:rPr lang="en-GB" sz="2400" dirty="0" err="1" smtClean="0"/>
                        <a:t>véhicules</a:t>
                      </a:r>
                      <a:r>
                        <a:rPr lang="en-GB" sz="2400" dirty="0" smtClean="0"/>
                        <a:t> </a:t>
                      </a:r>
                      <a:r>
                        <a:rPr lang="en-GB" sz="2400" dirty="0" err="1" smtClean="0"/>
                        <a:t>adaptés</a:t>
                      </a:r>
                      <a:r>
                        <a:rPr lang="en-GB" sz="2400" dirty="0" smtClean="0"/>
                        <a:t> à </a:t>
                      </a:r>
                      <a:r>
                        <a:rPr lang="en-GB" sz="2400" dirty="0" err="1" smtClean="0"/>
                        <a:t>l’accueil</a:t>
                      </a:r>
                      <a:r>
                        <a:rPr lang="en-GB" sz="2400" dirty="0" smtClean="0"/>
                        <a:t> </a:t>
                      </a:r>
                      <a:r>
                        <a:rPr lang="en-GB" sz="2400" dirty="0" err="1" smtClean="0"/>
                        <a:t>simultané</a:t>
                      </a:r>
                      <a:r>
                        <a:rPr lang="en-GB" sz="2400" dirty="0" smtClean="0"/>
                        <a:t> de </a:t>
                      </a:r>
                      <a:r>
                        <a:rPr lang="en-GB" sz="2400" dirty="0" err="1" smtClean="0"/>
                        <a:t>plusieurs</a:t>
                      </a:r>
                      <a:r>
                        <a:rPr lang="en-GB" sz="2400" baseline="0" dirty="0" smtClean="0"/>
                        <a:t> </a:t>
                      </a:r>
                      <a:r>
                        <a:rPr lang="en-GB" sz="2400" baseline="0" dirty="0" err="1" smtClean="0"/>
                        <a:t>personnes</a:t>
                      </a:r>
                      <a:endParaRPr lang="en-GB" sz="2400" baseline="0" dirty="0" smtClean="0"/>
                    </a:p>
                    <a:p>
                      <a:endParaRPr lang="fr-FR" sz="2400" dirty="0"/>
                    </a:p>
                  </a:txBody>
                  <a:tcPr/>
                </a:tc>
                <a:tc>
                  <a:txBody>
                    <a:bodyPr/>
                    <a:lstStyle/>
                    <a:p>
                      <a:endParaRPr lang="fr-FR" sz="2400"/>
                    </a:p>
                  </a:txBody>
                  <a:tcPr/>
                </a:tc>
                <a:extLst>
                  <a:ext uri="{0D108BD9-81ED-4DB2-BD59-A6C34878D82A}">
                    <a16:rowId xmlns:a16="http://schemas.microsoft.com/office/drawing/2014/main" val="10003"/>
                  </a:ext>
                </a:extLst>
              </a:tr>
              <a:tr h="370840">
                <a:tc>
                  <a:txBody>
                    <a:bodyPr/>
                    <a:lstStyle/>
                    <a:p>
                      <a:r>
                        <a:rPr lang="en-GB" sz="2400" dirty="0" smtClean="0"/>
                        <a:t>5. Un ensemble</a:t>
                      </a:r>
                      <a:r>
                        <a:rPr lang="en-GB" sz="2400" baseline="0" dirty="0" smtClean="0"/>
                        <a:t> des </a:t>
                      </a:r>
                      <a:r>
                        <a:rPr lang="en-GB" sz="2400" baseline="0" dirty="0" err="1" smtClean="0"/>
                        <a:t>citoyens</a:t>
                      </a:r>
                      <a:r>
                        <a:rPr lang="en-GB" sz="2400" baseline="0" dirty="0" smtClean="0"/>
                        <a:t> d’un </a:t>
                      </a:r>
                      <a:r>
                        <a:rPr lang="en-GB" sz="2400" baseline="0" dirty="0" err="1" smtClean="0"/>
                        <a:t>État</a:t>
                      </a:r>
                      <a:r>
                        <a:rPr lang="en-GB" sz="2400" baseline="0" dirty="0" smtClean="0"/>
                        <a:t>, des habitants </a:t>
                      </a:r>
                      <a:r>
                        <a:rPr lang="en-GB" sz="2400" baseline="0" dirty="0" err="1" smtClean="0"/>
                        <a:t>d’une</a:t>
                      </a:r>
                      <a:r>
                        <a:rPr lang="en-GB" sz="2400" baseline="0" dirty="0" smtClean="0"/>
                        <a:t> ville ou d’un village</a:t>
                      </a:r>
                      <a:endParaRPr lang="fr-FR" sz="2400" dirty="0"/>
                    </a:p>
                  </a:txBody>
                  <a:tcPr/>
                </a:tc>
                <a:tc>
                  <a:txBody>
                    <a:bodyPr/>
                    <a:lstStyle/>
                    <a:p>
                      <a:endParaRPr lang="fr-FR" sz="2400"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6084168" y="1484784"/>
            <a:ext cx="2232248" cy="461665"/>
          </a:xfrm>
          <a:prstGeom prst="rect">
            <a:avLst/>
          </a:prstGeom>
          <a:noFill/>
        </p:spPr>
        <p:txBody>
          <a:bodyPr wrap="square" rtlCol="0">
            <a:spAutoFit/>
          </a:bodyPr>
          <a:lstStyle/>
          <a:p>
            <a:pPr algn="ctr"/>
            <a:endParaRPr lang="fr-FR" sz="2400" b="1" dirty="0">
              <a:solidFill>
                <a:srgbClr val="0070C0"/>
              </a:solidFill>
            </a:endParaRPr>
          </a:p>
        </p:txBody>
      </p:sp>
      <p:sp>
        <p:nvSpPr>
          <p:cNvPr id="6" name="TextBox 5"/>
          <p:cNvSpPr txBox="1"/>
          <p:nvPr/>
        </p:nvSpPr>
        <p:spPr>
          <a:xfrm>
            <a:off x="6084168" y="1964383"/>
            <a:ext cx="2376264" cy="3785652"/>
          </a:xfrm>
          <a:prstGeom prst="rect">
            <a:avLst/>
          </a:prstGeom>
          <a:noFill/>
        </p:spPr>
        <p:txBody>
          <a:bodyPr wrap="square" rtlCol="0">
            <a:spAutoFit/>
          </a:bodyPr>
          <a:lstStyle/>
          <a:p>
            <a:r>
              <a:rPr lang="en-GB" sz="2400" dirty="0" smtClean="0">
                <a:solidFill>
                  <a:srgbClr val="0070C0"/>
                </a:solidFill>
              </a:rPr>
              <a:t>voter</a:t>
            </a:r>
          </a:p>
          <a:p>
            <a:endParaRPr lang="en-GB" sz="2400" dirty="0" smtClean="0">
              <a:solidFill>
                <a:srgbClr val="0070C0"/>
              </a:solidFill>
            </a:endParaRPr>
          </a:p>
          <a:p>
            <a:r>
              <a:rPr lang="en-GB" sz="2400" dirty="0" smtClean="0">
                <a:solidFill>
                  <a:srgbClr val="0070C0"/>
                </a:solidFill>
              </a:rPr>
              <a:t>un sans-</a:t>
            </a:r>
            <a:r>
              <a:rPr lang="en-GB" sz="2400" dirty="0" err="1" smtClean="0">
                <a:solidFill>
                  <a:srgbClr val="0070C0"/>
                </a:solidFill>
              </a:rPr>
              <a:t>abri</a:t>
            </a:r>
            <a:endParaRPr lang="en-GB" sz="2400" dirty="0" smtClean="0">
              <a:solidFill>
                <a:srgbClr val="0070C0"/>
              </a:solidFill>
            </a:endParaRPr>
          </a:p>
          <a:p>
            <a:endParaRPr lang="en-GB" sz="2400" dirty="0">
              <a:solidFill>
                <a:srgbClr val="0070C0"/>
              </a:solidFill>
            </a:endParaRPr>
          </a:p>
          <a:p>
            <a:r>
              <a:rPr lang="en-GB" sz="2400" dirty="0" err="1" smtClean="0">
                <a:solidFill>
                  <a:srgbClr val="0070C0"/>
                </a:solidFill>
              </a:rPr>
              <a:t>l’actualité</a:t>
            </a:r>
            <a:endParaRPr lang="en-GB" sz="2400" dirty="0" smtClean="0">
              <a:solidFill>
                <a:srgbClr val="0070C0"/>
              </a:solidFill>
            </a:endParaRPr>
          </a:p>
          <a:p>
            <a:endParaRPr lang="en-GB" sz="2400" dirty="0">
              <a:solidFill>
                <a:srgbClr val="0070C0"/>
              </a:solidFill>
            </a:endParaRPr>
          </a:p>
          <a:p>
            <a:r>
              <a:rPr lang="en-GB" sz="2400" dirty="0" smtClean="0">
                <a:solidFill>
                  <a:srgbClr val="0070C0"/>
                </a:solidFill>
              </a:rPr>
              <a:t>le transport en </a:t>
            </a:r>
            <a:r>
              <a:rPr lang="en-GB" sz="2400" dirty="0" err="1" smtClean="0">
                <a:solidFill>
                  <a:srgbClr val="0070C0"/>
                </a:solidFill>
              </a:rPr>
              <a:t>commun</a:t>
            </a:r>
            <a:endParaRPr lang="en-GB" sz="2400" dirty="0" smtClean="0">
              <a:solidFill>
                <a:srgbClr val="0070C0"/>
              </a:solidFill>
            </a:endParaRPr>
          </a:p>
          <a:p>
            <a:endParaRPr lang="en-GB" sz="2400" dirty="0" smtClean="0">
              <a:solidFill>
                <a:srgbClr val="0070C0"/>
              </a:solidFill>
            </a:endParaRPr>
          </a:p>
          <a:p>
            <a:r>
              <a:rPr lang="en-GB" sz="2400" dirty="0" smtClean="0">
                <a:solidFill>
                  <a:srgbClr val="0070C0"/>
                </a:solidFill>
              </a:rPr>
              <a:t>une </a:t>
            </a:r>
            <a:r>
              <a:rPr lang="en-GB" sz="2400" dirty="0" err="1" smtClean="0">
                <a:solidFill>
                  <a:srgbClr val="0070C0"/>
                </a:solidFill>
              </a:rPr>
              <a:t>communauté</a:t>
            </a:r>
            <a:endParaRPr lang="fr-FR" sz="2400" dirty="0">
              <a:solidFill>
                <a:srgbClr val="0070C0"/>
              </a:solidFill>
            </a:endParaRPr>
          </a:p>
        </p:txBody>
      </p:sp>
      <p:sp>
        <p:nvSpPr>
          <p:cNvPr id="7" name="TextBox 6"/>
          <p:cNvSpPr txBox="1"/>
          <p:nvPr/>
        </p:nvSpPr>
        <p:spPr>
          <a:xfrm>
            <a:off x="307975" y="1052736"/>
            <a:ext cx="6208241" cy="461665"/>
          </a:xfrm>
          <a:prstGeom prst="rect">
            <a:avLst/>
          </a:prstGeom>
          <a:noFill/>
        </p:spPr>
        <p:txBody>
          <a:bodyPr wrap="square" rtlCol="0">
            <a:spAutoFit/>
          </a:bodyPr>
          <a:lstStyle/>
          <a:p>
            <a:r>
              <a:rPr lang="en-GB" sz="2400" dirty="0" err="1" smtClean="0">
                <a:solidFill>
                  <a:srgbClr val="002060"/>
                </a:solidFill>
              </a:rPr>
              <a:t>Lisez</a:t>
            </a:r>
            <a:r>
              <a:rPr lang="en-GB" sz="2400" dirty="0" smtClean="0">
                <a:solidFill>
                  <a:srgbClr val="002060"/>
                </a:solidFill>
              </a:rPr>
              <a:t> le </a:t>
            </a:r>
            <a:r>
              <a:rPr lang="en-GB" sz="2400" dirty="0" err="1" smtClean="0">
                <a:solidFill>
                  <a:srgbClr val="002060"/>
                </a:solidFill>
              </a:rPr>
              <a:t>texte</a:t>
            </a:r>
            <a:r>
              <a:rPr lang="en-GB" sz="2400" dirty="0" smtClean="0">
                <a:solidFill>
                  <a:srgbClr val="002060"/>
                </a:solidFill>
              </a:rPr>
              <a:t> et </a:t>
            </a:r>
            <a:r>
              <a:rPr lang="en-GB" sz="2400" dirty="0" err="1" smtClean="0">
                <a:solidFill>
                  <a:srgbClr val="002060"/>
                </a:solidFill>
              </a:rPr>
              <a:t>trouvez</a:t>
            </a:r>
            <a:r>
              <a:rPr lang="en-GB" sz="2400" dirty="0" smtClean="0">
                <a:solidFill>
                  <a:srgbClr val="002060"/>
                </a:solidFill>
              </a:rPr>
              <a:t> les </a:t>
            </a:r>
            <a:r>
              <a:rPr lang="en-GB" sz="2400" b="1" u="sng" dirty="0" err="1" smtClean="0">
                <a:solidFill>
                  <a:srgbClr val="002060"/>
                </a:solidFill>
              </a:rPr>
              <a:t>synonymes</a:t>
            </a:r>
            <a:endParaRPr lang="fr-FR" sz="2400" b="1" u="sng" dirty="0">
              <a:solidFill>
                <a:srgbClr val="002060"/>
              </a:solidFill>
            </a:endParaRPr>
          </a:p>
        </p:txBody>
      </p:sp>
    </p:spTree>
    <p:extLst>
      <p:ext uri="{BB962C8B-B14F-4D97-AF65-F5344CB8AC3E}">
        <p14:creationId xmlns:p14="http://schemas.microsoft.com/office/powerpoint/2010/main" val="28036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 result for boo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316" y="239417"/>
            <a:ext cx="1861154" cy="957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59582"/>
            <a:ext cx="561662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dirty="0" smtClean="0"/>
              <a:t>Comment </a:t>
            </a:r>
            <a:r>
              <a:rPr lang="en-GB" sz="2800" b="1" dirty="0" err="1" smtClean="0"/>
              <a:t>être</a:t>
            </a:r>
            <a:r>
              <a:rPr lang="en-GB" sz="2800" b="1" dirty="0" smtClean="0"/>
              <a:t> un bon </a:t>
            </a:r>
            <a:r>
              <a:rPr lang="en-GB" sz="2800" b="1" dirty="0" err="1" smtClean="0"/>
              <a:t>citoyen</a:t>
            </a:r>
            <a:endParaRPr lang="fr-FR" sz="2800" b="1" dirty="0"/>
          </a:p>
        </p:txBody>
      </p:sp>
      <p:sp>
        <p:nvSpPr>
          <p:cNvPr id="4" name="TextBox 3"/>
          <p:cNvSpPr txBox="1"/>
          <p:nvPr/>
        </p:nvSpPr>
        <p:spPr>
          <a:xfrm>
            <a:off x="307975" y="1052736"/>
            <a:ext cx="8541495" cy="4893647"/>
          </a:xfrm>
          <a:prstGeom prst="rect">
            <a:avLst/>
          </a:prstGeom>
          <a:noFill/>
        </p:spPr>
        <p:txBody>
          <a:bodyPr wrap="square" rtlCol="0">
            <a:spAutoFit/>
          </a:bodyPr>
          <a:lstStyle/>
          <a:p>
            <a:r>
              <a:rPr lang="en-GB" sz="2400" dirty="0" err="1" smtClean="0">
                <a:solidFill>
                  <a:srgbClr val="002060"/>
                </a:solidFill>
              </a:rPr>
              <a:t>Répondez</a:t>
            </a:r>
            <a:r>
              <a:rPr lang="en-GB" sz="2400" dirty="0" smtClean="0">
                <a:solidFill>
                  <a:srgbClr val="002060"/>
                </a:solidFill>
              </a:rPr>
              <a:t> aux questions </a:t>
            </a:r>
            <a:r>
              <a:rPr lang="en-GB" sz="2400" dirty="0" err="1" smtClean="0">
                <a:solidFill>
                  <a:srgbClr val="002060"/>
                </a:solidFill>
              </a:rPr>
              <a:t>suivantes</a:t>
            </a:r>
            <a:r>
              <a:rPr lang="en-GB" sz="2400" dirty="0" smtClean="0">
                <a:solidFill>
                  <a:srgbClr val="002060"/>
                </a:solidFill>
              </a:rPr>
              <a:t> en </a:t>
            </a:r>
            <a:r>
              <a:rPr lang="en-GB" sz="2400" u="sng" dirty="0" smtClean="0">
                <a:solidFill>
                  <a:srgbClr val="002060"/>
                </a:solidFill>
              </a:rPr>
              <a:t>français</a:t>
            </a:r>
            <a:r>
              <a:rPr lang="en-GB" sz="2400" dirty="0" smtClean="0">
                <a:solidFill>
                  <a:srgbClr val="002060"/>
                </a:solidFill>
              </a:rPr>
              <a:t>:</a:t>
            </a:r>
          </a:p>
          <a:p>
            <a:endParaRPr lang="en-GB" sz="2400" b="1" u="sng" dirty="0">
              <a:solidFill>
                <a:srgbClr val="002060"/>
              </a:solidFill>
            </a:endParaRPr>
          </a:p>
          <a:p>
            <a:pPr marL="457200" indent="-457200">
              <a:buAutoNum type="arabicPeriod"/>
            </a:pPr>
            <a:r>
              <a:rPr lang="fr-FR" sz="2400" dirty="0" smtClean="0"/>
              <a:t>Selon le texte, quelle est la plus importante à faire en tant que citoyen? Pourquoi? (2)</a:t>
            </a:r>
          </a:p>
          <a:p>
            <a:pPr marL="457200" indent="-457200">
              <a:buAutoNum type="arabicPeriod"/>
            </a:pPr>
            <a:r>
              <a:rPr lang="fr-FR" sz="2400" dirty="0" smtClean="0"/>
              <a:t>Comment est-ce que voter peut affecter aux communautés? (2)</a:t>
            </a:r>
          </a:p>
          <a:p>
            <a:pPr marL="457200" indent="-457200">
              <a:buAutoNum type="arabicPeriod"/>
            </a:pPr>
            <a:r>
              <a:rPr lang="fr-FR" sz="2400" dirty="0" smtClean="0"/>
              <a:t>Comment aider aux autres à s’engager civiquement? (3)</a:t>
            </a:r>
          </a:p>
          <a:p>
            <a:pPr marL="457200" indent="-457200">
              <a:buAutoNum type="arabicPeriod"/>
            </a:pPr>
            <a:r>
              <a:rPr lang="fr-FR" sz="2400" dirty="0" smtClean="0"/>
              <a:t>Pourquoi est-il important d’avoir de bonnes notes?  </a:t>
            </a:r>
          </a:p>
          <a:p>
            <a:pPr marL="457200" indent="-457200">
              <a:buAutoNum type="arabicPeriod"/>
            </a:pPr>
            <a:r>
              <a:rPr lang="fr-FR" sz="2400" dirty="0" smtClean="0"/>
              <a:t>Expliquez comment on peut aider aux gens défavorisées </a:t>
            </a:r>
            <a:r>
              <a:rPr lang="en-GB" sz="2400" dirty="0" smtClean="0"/>
              <a:t>(2)</a:t>
            </a:r>
          </a:p>
          <a:p>
            <a:pPr marL="457200" indent="-457200">
              <a:buFontTx/>
              <a:buAutoNum type="arabicPeriod"/>
            </a:pPr>
            <a:r>
              <a:rPr lang="fr-FR" sz="2400" dirty="0" smtClean="0"/>
              <a:t>« </a:t>
            </a:r>
            <a:r>
              <a:rPr lang="en-GB" sz="2400" dirty="0" err="1" smtClean="0"/>
              <a:t>Acheter</a:t>
            </a:r>
            <a:r>
              <a:rPr lang="en-GB" sz="2400" dirty="0" smtClean="0"/>
              <a:t> chez les </a:t>
            </a:r>
            <a:r>
              <a:rPr lang="en-GB" sz="2400" dirty="0" err="1" smtClean="0"/>
              <a:t>supermarchés</a:t>
            </a:r>
            <a:r>
              <a:rPr lang="en-GB" sz="2400" dirty="0" smtClean="0"/>
              <a:t> minimise </a:t>
            </a:r>
            <a:r>
              <a:rPr lang="en-GB" sz="2400" dirty="0" err="1" smtClean="0"/>
              <a:t>l’impact</a:t>
            </a:r>
            <a:r>
              <a:rPr lang="en-GB" sz="2400" dirty="0" smtClean="0"/>
              <a:t> </a:t>
            </a:r>
            <a:r>
              <a:rPr lang="en-GB" sz="2400" dirty="0" err="1" smtClean="0"/>
              <a:t>environnemental</a:t>
            </a:r>
            <a:r>
              <a:rPr lang="fr-FR" sz="2400" dirty="0" smtClean="0"/>
              <a:t>» Vrai ou faux? Expliquez votre réponse. (2)</a:t>
            </a:r>
          </a:p>
          <a:p>
            <a:pPr marL="457200" indent="-457200">
              <a:buAutoNum type="arabicPeriod"/>
            </a:pPr>
            <a:endParaRPr lang="en-GB" sz="2400" dirty="0" smtClean="0"/>
          </a:p>
          <a:p>
            <a:pPr marL="457200" indent="-457200">
              <a:buAutoNum type="arabicPeriod"/>
            </a:pPr>
            <a:endParaRPr lang="fr-FR" sz="2400" dirty="0" smtClean="0"/>
          </a:p>
          <a:p>
            <a:pPr marL="457200" indent="-457200">
              <a:buAutoNum type="arabicPeriod"/>
            </a:pPr>
            <a:endParaRPr lang="fr-FR" sz="2400" dirty="0"/>
          </a:p>
        </p:txBody>
      </p:sp>
    </p:spTree>
    <p:extLst>
      <p:ext uri="{BB962C8B-B14F-4D97-AF65-F5344CB8AC3E}">
        <p14:creationId xmlns:p14="http://schemas.microsoft.com/office/powerpoint/2010/main" val="1842722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lipart headph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544" y="160338"/>
            <a:ext cx="1416516" cy="118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6251" t="35022" r="28076" b="17995"/>
          <a:stretch/>
        </p:blipFill>
        <p:spPr bwMode="auto">
          <a:xfrm>
            <a:off x="460375" y="2333295"/>
            <a:ext cx="5942585" cy="343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159582"/>
            <a:ext cx="561662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dirty="0" smtClean="0"/>
              <a:t>Comment </a:t>
            </a:r>
            <a:r>
              <a:rPr lang="en-GB" sz="2800" b="1" dirty="0" err="1" smtClean="0"/>
              <a:t>être</a:t>
            </a:r>
            <a:r>
              <a:rPr lang="en-GB" sz="2800" b="1" dirty="0" smtClean="0"/>
              <a:t> un bon </a:t>
            </a:r>
            <a:r>
              <a:rPr lang="en-GB" sz="2800" b="1" dirty="0" err="1" smtClean="0"/>
              <a:t>citoyen</a:t>
            </a:r>
            <a:endParaRPr lang="fr-FR" sz="2800" b="1" dirty="0"/>
          </a:p>
        </p:txBody>
      </p:sp>
      <p:sp>
        <p:nvSpPr>
          <p:cNvPr id="4" name="Rectangle 3"/>
          <p:cNvSpPr/>
          <p:nvPr/>
        </p:nvSpPr>
        <p:spPr>
          <a:xfrm>
            <a:off x="307975" y="1022095"/>
            <a:ext cx="6784305" cy="1107996"/>
          </a:xfrm>
          <a:prstGeom prst="rect">
            <a:avLst/>
          </a:prstGeom>
        </p:spPr>
        <p:txBody>
          <a:bodyPr wrap="square">
            <a:spAutoFit/>
          </a:bodyPr>
          <a:lstStyle/>
          <a:p>
            <a:r>
              <a:rPr lang="fr-FR" sz="2400" b="1" dirty="0" smtClean="0">
                <a:solidFill>
                  <a:srgbClr val="002060"/>
                </a:solidFill>
              </a:rPr>
              <a:t>Écoutez </a:t>
            </a:r>
            <a:r>
              <a:rPr lang="fr-FR" sz="2400" b="1" dirty="0">
                <a:solidFill>
                  <a:srgbClr val="002060"/>
                </a:solidFill>
              </a:rPr>
              <a:t>et puis mettez la forme correcte du mot de la phrase qui manque dans les </a:t>
            </a:r>
            <a:r>
              <a:rPr lang="fr-FR" sz="2400" b="1" dirty="0" smtClean="0">
                <a:solidFill>
                  <a:srgbClr val="002060"/>
                </a:solidFill>
              </a:rPr>
              <a:t>blancs</a:t>
            </a:r>
            <a:endParaRPr lang="fr-FR" sz="2400" dirty="0">
              <a:solidFill>
                <a:srgbClr val="002060"/>
              </a:solidFill>
            </a:endParaRPr>
          </a:p>
          <a:p>
            <a:endParaRPr lang="en-GB" dirty="0" smtClean="0">
              <a:solidFill>
                <a:srgbClr val="002060"/>
              </a:solidFill>
            </a:endParaRPr>
          </a:p>
        </p:txBody>
      </p:sp>
    </p:spTree>
    <p:extLst>
      <p:ext uri="{BB962C8B-B14F-4D97-AF65-F5344CB8AC3E}">
        <p14:creationId xmlns:p14="http://schemas.microsoft.com/office/powerpoint/2010/main" val="1526641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92" t="16448" r="27317" b="18092"/>
          <a:stretch/>
        </p:blipFill>
        <p:spPr bwMode="auto">
          <a:xfrm>
            <a:off x="107504" y="398934"/>
            <a:ext cx="7848872" cy="617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result for clip art speech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89354"/>
            <a:ext cx="1427712" cy="128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5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0087">
            <a:off x="7649624" y="139043"/>
            <a:ext cx="1195715" cy="138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59582"/>
            <a:ext cx="5616624"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800" b="1" dirty="0" smtClean="0"/>
              <a:t>Les devoirs</a:t>
            </a:r>
            <a:endParaRPr lang="fr-FR" sz="2800" b="1" dirty="0"/>
          </a:p>
        </p:txBody>
      </p:sp>
      <p:sp>
        <p:nvSpPr>
          <p:cNvPr id="4" name="Rectangle 3"/>
          <p:cNvSpPr/>
          <p:nvPr/>
        </p:nvSpPr>
        <p:spPr>
          <a:xfrm>
            <a:off x="251520" y="980728"/>
            <a:ext cx="6120680" cy="830997"/>
          </a:xfrm>
          <a:prstGeom prst="rect">
            <a:avLst/>
          </a:prstGeom>
        </p:spPr>
        <p:txBody>
          <a:bodyPr wrap="square">
            <a:spAutoFit/>
          </a:bodyPr>
          <a:lstStyle/>
          <a:p>
            <a:pPr marL="457200" indent="-457200">
              <a:buAutoNum type="arabicPeriod"/>
            </a:pPr>
            <a:r>
              <a:rPr lang="en-GB" sz="2400" dirty="0" err="1" smtClean="0">
                <a:solidFill>
                  <a:srgbClr val="002060"/>
                </a:solidFill>
              </a:rPr>
              <a:t>Écrivez</a:t>
            </a:r>
            <a:r>
              <a:rPr lang="en-GB" sz="2400" dirty="0" smtClean="0">
                <a:solidFill>
                  <a:srgbClr val="002060"/>
                </a:solidFill>
              </a:rPr>
              <a:t> un résumé du </a:t>
            </a:r>
            <a:r>
              <a:rPr lang="en-GB" sz="2400" dirty="0" err="1" smtClean="0">
                <a:solidFill>
                  <a:srgbClr val="002060"/>
                </a:solidFill>
              </a:rPr>
              <a:t>texte</a:t>
            </a:r>
            <a:r>
              <a:rPr lang="en-GB" sz="2400" dirty="0">
                <a:solidFill>
                  <a:srgbClr val="002060"/>
                </a:solidFill>
              </a:rPr>
              <a:t> </a:t>
            </a:r>
            <a:r>
              <a:rPr lang="en-GB" sz="2400" dirty="0" smtClean="0">
                <a:solidFill>
                  <a:srgbClr val="002060"/>
                </a:solidFill>
              </a:rPr>
              <a:t>(75-100 words)</a:t>
            </a:r>
          </a:p>
          <a:p>
            <a:pPr marL="457200" indent="-457200">
              <a:buAutoNum type="arabicPeriod"/>
            </a:pPr>
            <a:r>
              <a:rPr lang="en-GB" sz="2400" dirty="0" smtClean="0">
                <a:solidFill>
                  <a:srgbClr val="002060"/>
                </a:solidFill>
              </a:rPr>
              <a:t>Vocabulaire</a:t>
            </a:r>
          </a:p>
        </p:txBody>
      </p:sp>
    </p:spTree>
    <p:extLst>
      <p:ext uri="{BB962C8B-B14F-4D97-AF65-F5344CB8AC3E}">
        <p14:creationId xmlns:p14="http://schemas.microsoft.com/office/powerpoint/2010/main" val="3474407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B9D50BABE8A64981DB8C7B4EC98B8A" ma:contentTypeVersion="5" ma:contentTypeDescription="Create a new document." ma:contentTypeScope="" ma:versionID="2de3441f1b237ecda0a8b564f70b9609">
  <xsd:schema xmlns:xsd="http://www.w3.org/2001/XMLSchema" xmlns:xs="http://www.w3.org/2001/XMLSchema" xmlns:p="http://schemas.microsoft.com/office/2006/metadata/properties" xmlns:ns3="aef51624-9a3f-4f76-a6eb-37b1039ff659" xmlns:ns4="27380f40-fc78-4854-878c-9e24c92e88c3" targetNamespace="http://schemas.microsoft.com/office/2006/metadata/properties" ma:root="true" ma:fieldsID="e8ce3082fe2a1703c1e299056a79cddf" ns3:_="" ns4:_="">
    <xsd:import namespace="aef51624-9a3f-4f76-a6eb-37b1039ff659"/>
    <xsd:import namespace="27380f40-fc78-4854-878c-9e24c92e88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51624-9a3f-4f76-a6eb-37b1039ff6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380f40-fc78-4854-878c-9e24c92e88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C08D95-1B82-4566-8998-6C315E3CCCCF}">
  <ds:schemaRefs>
    <ds:schemaRef ds:uri="http://schemas.microsoft.com/sharepoint/v3/contenttype/forms"/>
  </ds:schemaRefs>
</ds:datastoreItem>
</file>

<file path=customXml/itemProps2.xml><?xml version="1.0" encoding="utf-8"?>
<ds:datastoreItem xmlns:ds="http://schemas.openxmlformats.org/officeDocument/2006/customXml" ds:itemID="{75542DCE-2E84-4A62-99FC-435639C12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51624-9a3f-4f76-a6eb-37b1039ff659"/>
    <ds:schemaRef ds:uri="27380f40-fc78-4854-878c-9e24c92e8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126B9D-1970-4427-A2EE-48F6D18B2C76}">
  <ds:schemaRefs>
    <ds:schemaRef ds:uri="http://purl.org/dc/elements/1.1/"/>
    <ds:schemaRef ds:uri="http://schemas.microsoft.com/office/2006/documentManagement/types"/>
    <ds:schemaRef ds:uri="http://schemas.microsoft.com/office/2006/metadata/properties"/>
    <ds:schemaRef ds:uri="http://www.w3.org/XML/1998/namespace"/>
    <ds:schemaRef ds:uri="aef51624-9a3f-4f76-a6eb-37b1039ff659"/>
    <ds:schemaRef ds:uri="http://purl.org/dc/terms/"/>
    <ds:schemaRef ds:uri="http://schemas.openxmlformats.org/package/2006/metadata/core-properties"/>
    <ds:schemaRef ds:uri="http://schemas.microsoft.com/office/infopath/2007/PartnerControls"/>
    <ds:schemaRef ds:uri="27380f40-fc78-4854-878c-9e24c92e88c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TotalTime>
  <Words>375</Words>
  <Application>Microsoft Office PowerPoint</Application>
  <PresentationFormat>On-screen Show (4:3)</PresentationFormat>
  <Paragraphs>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Start</dc:creator>
  <cp:lastModifiedBy>Eva O’Brien</cp:lastModifiedBy>
  <cp:revision>13</cp:revision>
  <dcterms:created xsi:type="dcterms:W3CDTF">2016-10-30T15:13:31Z</dcterms:created>
  <dcterms:modified xsi:type="dcterms:W3CDTF">2019-10-10T11:41:39Z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0x0101005AB9D50BABE8A64981DB8C7B4EC98B8A</vt:lpwstr>
  </property>
</Properties>
</file>