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7" r:id="rId3"/>
    <p:sldId id="257" r:id="rId4"/>
    <p:sldId id="258" r:id="rId5"/>
    <p:sldId id="259" r:id="rId6"/>
    <p:sldId id="278" r:id="rId7"/>
    <p:sldId id="279" r:id="rId8"/>
    <p:sldId id="263" r:id="rId9"/>
    <p:sldId id="260" r:id="rId10"/>
    <p:sldId id="264" r:id="rId11"/>
    <p:sldId id="266" r:id="rId12"/>
    <p:sldId id="280" r:id="rId13"/>
    <p:sldId id="265" r:id="rId14"/>
    <p:sldId id="267" r:id="rId15"/>
    <p:sldId id="281" r:id="rId16"/>
    <p:sldId id="268" r:id="rId17"/>
    <p:sldId id="272" r:id="rId18"/>
    <p:sldId id="269" r:id="rId19"/>
    <p:sldId id="282" r:id="rId20"/>
    <p:sldId id="270" r:id="rId21"/>
    <p:sldId id="273" r:id="rId22"/>
    <p:sldId id="284" r:id="rId23"/>
    <p:sldId id="274" r:id="rId24"/>
    <p:sldId id="275" r:id="rId25"/>
    <p:sldId id="283" r:id="rId26"/>
    <p:sldId id="271"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2FF"/>
    <a:srgbClr val="2B6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632" autoAdjust="0"/>
  </p:normalViewPr>
  <p:slideViewPr>
    <p:cSldViewPr snapToGrid="0">
      <p:cViewPr varScale="1">
        <p:scale>
          <a:sx n="64" d="100"/>
          <a:sy n="64" d="100"/>
        </p:scale>
        <p:origin x="8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82AC5-70E0-4C57-BA32-7E75220F217F}" type="datetimeFigureOut">
              <a:rPr lang="en-GB" smtClean="0"/>
              <a:t>06/07/2021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700DC-1B93-45F0-9B9E-B3A4310DB939}" type="slidenum">
              <a:rPr lang="en-GB" smtClean="0"/>
              <a:t>‹#›</a:t>
            </a:fld>
            <a:endParaRPr lang="en-GB"/>
          </a:p>
        </p:txBody>
      </p:sp>
    </p:spTree>
    <p:extLst>
      <p:ext uri="{BB962C8B-B14F-4D97-AF65-F5344CB8AC3E}">
        <p14:creationId xmlns:p14="http://schemas.microsoft.com/office/powerpoint/2010/main" val="96060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waves gif is from http://gifsoup.com/view/1394248/transverse-longitudinal-wave.html</a:t>
            </a:r>
          </a:p>
        </p:txBody>
      </p:sp>
      <p:sp>
        <p:nvSpPr>
          <p:cNvPr id="4" name="Slide Number Placeholder 3"/>
          <p:cNvSpPr>
            <a:spLocks noGrp="1"/>
          </p:cNvSpPr>
          <p:nvPr>
            <p:ph type="sldNum" sz="quarter" idx="10"/>
          </p:nvPr>
        </p:nvSpPr>
        <p:spPr/>
        <p:txBody>
          <a:bodyPr/>
          <a:lstStyle/>
          <a:p>
            <a:fld id="{233700DC-1B93-45F0-9B9E-B3A4310DB939}" type="slidenum">
              <a:rPr lang="en-GB" smtClean="0"/>
              <a:t>1</a:t>
            </a:fld>
            <a:endParaRPr lang="en-GB"/>
          </a:p>
        </p:txBody>
      </p:sp>
    </p:spTree>
    <p:extLst>
      <p:ext uri="{BB962C8B-B14F-4D97-AF65-F5344CB8AC3E}">
        <p14:creationId xmlns:p14="http://schemas.microsoft.com/office/powerpoint/2010/main" val="306339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u="none" dirty="0">
                <a:solidFill>
                  <a:srgbClr val="FF0000"/>
                </a:solidFill>
              </a:rPr>
              <a:t>There is a</a:t>
            </a:r>
            <a:r>
              <a:rPr lang="en-GB" sz="800" b="1" u="none" baseline="0" dirty="0">
                <a:solidFill>
                  <a:srgbClr val="FF0000"/>
                </a:solidFill>
              </a:rPr>
              <a:t> further</a:t>
            </a:r>
            <a:r>
              <a:rPr lang="en-GB" sz="800" b="1" u="none" dirty="0">
                <a:solidFill>
                  <a:srgbClr val="FF0000"/>
                </a:solidFill>
              </a:rPr>
              <a:t> way of grouping waves,</a:t>
            </a:r>
            <a:r>
              <a:rPr lang="en-GB" sz="800" b="1" u="none" baseline="0" dirty="0">
                <a:solidFill>
                  <a:srgbClr val="FF0000"/>
                </a:solidFill>
              </a:rPr>
              <a:t> which was on the previous specification:</a:t>
            </a:r>
            <a:endParaRPr lang="en-GB" sz="800" b="1" u="none" dirty="0">
              <a:solidFill>
                <a:srgbClr val="FF0000"/>
              </a:solidFill>
            </a:endParaRPr>
          </a:p>
          <a:p>
            <a:r>
              <a:rPr lang="en-GB" sz="800" b="1" u="sng" dirty="0">
                <a:solidFill>
                  <a:srgbClr val="FF0000"/>
                </a:solidFill>
              </a:rPr>
              <a:t>Mechanical waves (cannot travel in a vacuum)</a:t>
            </a:r>
            <a:r>
              <a:rPr lang="en-GB" sz="800" dirty="0">
                <a:solidFill>
                  <a:srgbClr val="FF0000"/>
                </a:solidFill>
              </a:rPr>
              <a:t>- sound, ultrasound, seismic (from earthquakes), rope, springs, strings, water, Mexican wave</a:t>
            </a:r>
          </a:p>
          <a:p>
            <a:r>
              <a:rPr lang="en-GB" sz="800" b="1" u="sng" dirty="0">
                <a:solidFill>
                  <a:srgbClr val="FF0000"/>
                </a:solidFill>
              </a:rPr>
              <a:t>Electromagnetic waves (can travel in a vacuum)</a:t>
            </a:r>
            <a:r>
              <a:rPr lang="en-GB" sz="800" dirty="0">
                <a:solidFill>
                  <a:srgbClr val="FF0000"/>
                </a:solidFill>
              </a:rPr>
              <a:t>- light, radio, microwaves, x-rays, infrared, ultraviolet, gamma </a:t>
            </a:r>
          </a:p>
          <a:p>
            <a:endParaRPr lang="en-GB" dirty="0"/>
          </a:p>
        </p:txBody>
      </p:sp>
      <p:sp>
        <p:nvSpPr>
          <p:cNvPr id="4" name="Slide Number Placeholder 3"/>
          <p:cNvSpPr>
            <a:spLocks noGrp="1"/>
          </p:cNvSpPr>
          <p:nvPr>
            <p:ph type="sldNum" sz="quarter" idx="10"/>
          </p:nvPr>
        </p:nvSpPr>
        <p:spPr/>
        <p:txBody>
          <a:bodyPr/>
          <a:lstStyle/>
          <a:p>
            <a:fld id="{233700DC-1B93-45F0-9B9E-B3A4310DB939}" type="slidenum">
              <a:rPr lang="en-GB" smtClean="0"/>
              <a:t>3</a:t>
            </a:fld>
            <a:endParaRPr lang="en-GB"/>
          </a:p>
        </p:txBody>
      </p:sp>
    </p:spTree>
    <p:extLst>
      <p:ext uri="{BB962C8B-B14F-4D97-AF65-F5344CB8AC3E}">
        <p14:creationId xmlns:p14="http://schemas.microsoft.com/office/powerpoint/2010/main" val="61218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BD7200-FEAF-48B1-885A-1381D3E49B7E}" type="slidenum">
              <a:rPr lang="en-GB" smtClean="0"/>
              <a:pPr/>
              <a:t>4</a:t>
            </a:fld>
            <a:endParaRPr lang="en-GB"/>
          </a:p>
        </p:txBody>
      </p:sp>
    </p:spTree>
    <p:extLst>
      <p:ext uri="{BB962C8B-B14F-4D97-AF65-F5344CB8AC3E}">
        <p14:creationId xmlns:p14="http://schemas.microsoft.com/office/powerpoint/2010/main" val="190805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seagull gif is from https://sites.google.com/site/igcsegeographyforyou/marine-processes-and-landforms.</a:t>
            </a:r>
          </a:p>
          <a:p>
            <a:r>
              <a:rPr lang="en-GB" dirty="0"/>
              <a:t>The tuning fork gif is from http://www.acs.psu.edu/drussell/Demos/TuningFork/fork-modes.html</a:t>
            </a:r>
          </a:p>
        </p:txBody>
      </p:sp>
      <p:sp>
        <p:nvSpPr>
          <p:cNvPr id="4" name="Slide Number Placeholder 3"/>
          <p:cNvSpPr>
            <a:spLocks noGrp="1"/>
          </p:cNvSpPr>
          <p:nvPr>
            <p:ph type="sldNum" sz="quarter" idx="10"/>
          </p:nvPr>
        </p:nvSpPr>
        <p:spPr/>
        <p:txBody>
          <a:bodyPr/>
          <a:lstStyle/>
          <a:p>
            <a:fld id="{233700DC-1B93-45F0-9B9E-B3A4310DB939}" type="slidenum">
              <a:rPr lang="en-GB" smtClean="0"/>
              <a:t>5</a:t>
            </a:fld>
            <a:endParaRPr lang="en-GB"/>
          </a:p>
        </p:txBody>
      </p:sp>
    </p:spTree>
    <p:extLst>
      <p:ext uri="{BB962C8B-B14F-4D97-AF65-F5344CB8AC3E}">
        <p14:creationId xmlns:p14="http://schemas.microsoft.com/office/powerpoint/2010/main" val="44095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A3EE0-6674-4A04-822C-CDBF136761B8}" type="slidenum">
              <a:rPr lang="en-US" smtClean="0"/>
              <a:pPr/>
              <a:t>8</a:t>
            </a:fld>
            <a:endParaRPr lang="en-US"/>
          </a:p>
        </p:txBody>
      </p:sp>
    </p:spTree>
    <p:extLst>
      <p:ext uri="{BB962C8B-B14F-4D97-AF65-F5344CB8AC3E}">
        <p14:creationId xmlns:p14="http://schemas.microsoft.com/office/powerpoint/2010/main" val="370494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top left picture is from</a:t>
            </a:r>
            <a:r>
              <a:rPr lang="en-GB" baseline="0" dirty="0"/>
              <a:t> https://www.slideshare.net/guest90e7e/reflection-of-sound-part-1-presentation. The top right picture is from http://www.bbc.co.uk/education/guides/zdc6fg8/revision. The bottom left is from http://web.ics.purdue.edu/~braile/edumod/slinky/slinky.htm</a:t>
            </a:r>
            <a:endParaRPr lang="en-GB" dirty="0"/>
          </a:p>
        </p:txBody>
      </p:sp>
      <p:sp>
        <p:nvSpPr>
          <p:cNvPr id="4" name="Slide Number Placeholder 3"/>
          <p:cNvSpPr>
            <a:spLocks noGrp="1"/>
          </p:cNvSpPr>
          <p:nvPr>
            <p:ph type="sldNum" sz="quarter" idx="10"/>
          </p:nvPr>
        </p:nvSpPr>
        <p:spPr/>
        <p:txBody>
          <a:bodyPr/>
          <a:lstStyle/>
          <a:p>
            <a:fld id="{233700DC-1B93-45F0-9B9E-B3A4310DB939}" type="slidenum">
              <a:rPr lang="en-GB" smtClean="0"/>
              <a:t>9</a:t>
            </a:fld>
            <a:endParaRPr lang="en-GB"/>
          </a:p>
        </p:txBody>
      </p:sp>
    </p:spTree>
    <p:extLst>
      <p:ext uri="{BB962C8B-B14F-4D97-AF65-F5344CB8AC3E}">
        <p14:creationId xmlns:p14="http://schemas.microsoft.com/office/powerpoint/2010/main" val="291704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873757D-84A9-4B22-B79B-53973791799B}" type="slidenum">
              <a:rPr lang="en-GB" smtClean="0"/>
              <a:pPr/>
              <a:t>17</a:t>
            </a:fld>
            <a:endParaRPr lang="en-GB"/>
          </a:p>
        </p:txBody>
      </p:sp>
    </p:spTree>
    <p:extLst>
      <p:ext uri="{BB962C8B-B14F-4D97-AF65-F5344CB8AC3E}">
        <p14:creationId xmlns:p14="http://schemas.microsoft.com/office/powerpoint/2010/main" val="228372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picture is from: https://www.defendershield.com/safe-levels-electromagnetic-radiation/</a:t>
            </a:r>
          </a:p>
        </p:txBody>
      </p:sp>
      <p:sp>
        <p:nvSpPr>
          <p:cNvPr id="4" name="Slide Number Placeholder 3"/>
          <p:cNvSpPr>
            <a:spLocks noGrp="1"/>
          </p:cNvSpPr>
          <p:nvPr>
            <p:ph type="sldNum" sz="quarter" idx="10"/>
          </p:nvPr>
        </p:nvSpPr>
        <p:spPr/>
        <p:txBody>
          <a:bodyPr/>
          <a:lstStyle/>
          <a:p>
            <a:fld id="{233700DC-1B93-45F0-9B9E-B3A4310DB939}" type="slidenum">
              <a:rPr lang="en-GB" smtClean="0"/>
              <a:t>26</a:t>
            </a:fld>
            <a:endParaRPr lang="en-GB"/>
          </a:p>
        </p:txBody>
      </p:sp>
    </p:spTree>
    <p:extLst>
      <p:ext uri="{BB962C8B-B14F-4D97-AF65-F5344CB8AC3E}">
        <p14:creationId xmlns:p14="http://schemas.microsoft.com/office/powerpoint/2010/main" val="100363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DD1F5-BBA8-4478-8252-FB6A0A63F4D2}"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19132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DD1F5-BBA8-4478-8252-FB6A0A63F4D2}"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163147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DD1F5-BBA8-4478-8252-FB6A0A63F4D2}"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124708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DD1F5-BBA8-4478-8252-FB6A0A63F4D2}"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138010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DD1F5-BBA8-4478-8252-FB6A0A63F4D2}"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3450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DD1F5-BBA8-4478-8252-FB6A0A63F4D2}"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49740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DD1F5-BBA8-4478-8252-FB6A0A63F4D2}"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339737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DD1F5-BBA8-4478-8252-FB6A0A63F4D2}"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377194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DD1F5-BBA8-4478-8252-FB6A0A63F4D2}"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17313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7DD1F5-BBA8-4478-8252-FB6A0A63F4D2}"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361389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7DD1F5-BBA8-4478-8252-FB6A0A63F4D2}"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F63C3-4D45-4AB0-87BC-94A5D720C373}" type="slidenum">
              <a:rPr lang="en-GB" smtClean="0"/>
              <a:t>‹#›</a:t>
            </a:fld>
            <a:endParaRPr lang="en-GB"/>
          </a:p>
        </p:txBody>
      </p:sp>
    </p:spTree>
    <p:extLst>
      <p:ext uri="{BB962C8B-B14F-4D97-AF65-F5344CB8AC3E}">
        <p14:creationId xmlns:p14="http://schemas.microsoft.com/office/powerpoint/2010/main" val="28925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DD1F5-BBA8-4478-8252-FB6A0A63F4D2}" type="datetimeFigureOut">
              <a:rPr lang="en-GB" smtClean="0"/>
              <a:t>06/07/2021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F63C3-4D45-4AB0-87BC-94A5D720C373}" type="slidenum">
              <a:rPr lang="en-GB" smtClean="0"/>
              <a:t>‹#›</a:t>
            </a:fld>
            <a:endParaRPr lang="en-GB"/>
          </a:p>
        </p:txBody>
      </p:sp>
    </p:spTree>
    <p:extLst>
      <p:ext uri="{BB962C8B-B14F-4D97-AF65-F5344CB8AC3E}">
        <p14:creationId xmlns:p14="http://schemas.microsoft.com/office/powerpoint/2010/main" val="395448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5z1xL_CBb8"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r7KmTOrx0"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transverse+wave&amp;source=images&amp;cd=&amp;cad=rja&amp;docid=ZFmx9AjhD83TgM&amp;tbnid=ngU_tCDq_Lh84M:&amp;ved=0CAUQjRw&amp;url=http://dev.physicslab.org/Document.aspx?doctype=3&amp;filename=WavesSound_IntroductionWaves.xml&amp;ei=zz_ZUqStO4aQ0QWjrIG4Cg&amp;psig=AFQjCNGtdPkvWtB76iiWNhAuAxzJ-9tuEw&amp;ust=139005572627605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6.1 Waves in air, fluids and solids</a:t>
            </a:r>
            <a:endParaRPr lang="en-GB" sz="2000" b="1" dirty="0"/>
          </a:p>
        </p:txBody>
      </p:sp>
      <p:pic>
        <p:nvPicPr>
          <p:cNvPr id="2050" name="Picture 2" descr="Transverse &amp; Longitudinal Wav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16966" y="1452401"/>
            <a:ext cx="4710068" cy="353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2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446550"/>
          </a:xfrm>
          <a:prstGeom prst="rect">
            <a:avLst/>
          </a:prstGeom>
          <a:solidFill>
            <a:schemeClr val="accent5">
              <a:lumMod val="40000"/>
              <a:lumOff val="60000"/>
            </a:schemeClr>
          </a:solidFill>
        </p:spPr>
        <p:txBody>
          <a:bodyPr wrap="square" rtlCol="0">
            <a:spAutoFit/>
          </a:bodyPr>
          <a:lstStyle/>
          <a:p>
            <a:pPr algn="ctr"/>
            <a:r>
              <a:rPr lang="en-GB" sz="2800" b="1" dirty="0"/>
              <a:t>6.1.2 Properties of Waves </a:t>
            </a:r>
          </a:p>
          <a:p>
            <a:pPr algn="ctr"/>
            <a:r>
              <a:rPr lang="en-GB" sz="2000" b="1" dirty="0"/>
              <a:t>Required Practical Activity 20 (Physics 8) - </a:t>
            </a:r>
            <a:r>
              <a:rPr lang="en-GB" sz="2000" dirty="0"/>
              <a:t>make observations to identify the suitability of apparatus to measure the frequency, wavelength and speed of waves in a ripple tank, and waves in a solid, and take appropriate measurements.</a:t>
            </a:r>
          </a:p>
        </p:txBody>
      </p:sp>
      <p:pic>
        <p:nvPicPr>
          <p:cNvPr id="5" name="Picture 4" descr="T:\GCSE Science Reform\Science Practical Handbook\SPH_P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 y="2650907"/>
            <a:ext cx="3103880" cy="2915285"/>
          </a:xfrm>
          <a:prstGeom prst="rect">
            <a:avLst/>
          </a:prstGeom>
          <a:noFill/>
          <a:ln>
            <a:noFill/>
          </a:ln>
        </p:spPr>
      </p:pic>
      <p:sp>
        <p:nvSpPr>
          <p:cNvPr id="2" name="TextBox 1"/>
          <p:cNvSpPr txBox="1"/>
          <p:nvPr/>
        </p:nvSpPr>
        <p:spPr>
          <a:xfrm>
            <a:off x="3986212" y="5578009"/>
            <a:ext cx="4257676" cy="523220"/>
          </a:xfrm>
          <a:prstGeom prst="rect">
            <a:avLst/>
          </a:prstGeom>
          <a:noFill/>
        </p:spPr>
        <p:txBody>
          <a:bodyPr wrap="square" rtlCol="0">
            <a:spAutoFit/>
          </a:bodyPr>
          <a:lstStyle/>
          <a:p>
            <a:r>
              <a:rPr lang="en-GB" sz="2800" dirty="0"/>
              <a:t>The formula used is v = f </a:t>
            </a:r>
            <a:r>
              <a:rPr lang="en-GB" sz="2800" dirty="0">
                <a:sym typeface="Symbol" panose="05050102010706020507" pitchFamily="18" charset="2"/>
              </a:rPr>
              <a:t></a:t>
            </a:r>
            <a:endParaRPr lang="en-GB" sz="2800" dirty="0"/>
          </a:p>
        </p:txBody>
      </p:sp>
      <p:sp>
        <p:nvSpPr>
          <p:cNvPr id="3" name="TextBox 2"/>
          <p:cNvSpPr txBox="1"/>
          <p:nvPr/>
        </p:nvSpPr>
        <p:spPr>
          <a:xfrm>
            <a:off x="3986212" y="3326480"/>
            <a:ext cx="5157788" cy="1938992"/>
          </a:xfrm>
          <a:prstGeom prst="rect">
            <a:avLst/>
          </a:prstGeom>
          <a:noFill/>
        </p:spPr>
        <p:txBody>
          <a:bodyPr wrap="square" rtlCol="0">
            <a:spAutoFit/>
          </a:bodyPr>
          <a:lstStyle/>
          <a:p>
            <a:r>
              <a:rPr lang="en-GB" sz="2000" b="1" dirty="0"/>
              <a:t>Frequency, f </a:t>
            </a:r>
            <a:r>
              <a:rPr lang="en-GB" sz="2000" dirty="0"/>
              <a:t>– it should be possible to count the number of waves passing a point in the pattern over a given time (say 10 seconds). Then divide the number of waves counted by 10.  </a:t>
            </a:r>
            <a:r>
              <a:rPr lang="en-GB" sz="2000" dirty="0">
                <a:solidFill>
                  <a:schemeClr val="bg1"/>
                </a:solidFill>
              </a:rPr>
              <a:t>TAKE A VIDEO AND INCLUDE A STOPWATCH TO MEASURE THE TIME.</a:t>
            </a:r>
          </a:p>
        </p:txBody>
      </p:sp>
      <p:sp>
        <p:nvSpPr>
          <p:cNvPr id="7" name="TextBox 6"/>
          <p:cNvSpPr txBox="1"/>
          <p:nvPr/>
        </p:nvSpPr>
        <p:spPr>
          <a:xfrm>
            <a:off x="0" y="6150967"/>
            <a:ext cx="7645229" cy="738664"/>
          </a:xfrm>
          <a:prstGeom prst="rect">
            <a:avLst/>
          </a:prstGeom>
          <a:noFill/>
        </p:spPr>
        <p:txBody>
          <a:bodyPr wrap="square" rtlCol="0">
            <a:spAutoFit/>
          </a:bodyPr>
          <a:lstStyle/>
          <a:p>
            <a:r>
              <a:rPr lang="en-GB" sz="1400" dirty="0"/>
              <a:t>The video is from St Marys Science.  Focus on the difficulties with measurements and how they were overcome.</a:t>
            </a:r>
          </a:p>
          <a:p>
            <a:r>
              <a:rPr lang="en-GB" sz="1400" dirty="0">
                <a:hlinkClick r:id="rId3"/>
              </a:rPr>
              <a:t>https://www.youtube.com/watch?v=55z1xL_CBb8</a:t>
            </a:r>
            <a:endParaRPr lang="en-GB" sz="1400" dirty="0"/>
          </a:p>
        </p:txBody>
      </p:sp>
      <p:sp>
        <p:nvSpPr>
          <p:cNvPr id="6" name="Rectangle 5"/>
          <p:cNvSpPr/>
          <p:nvPr/>
        </p:nvSpPr>
        <p:spPr>
          <a:xfrm>
            <a:off x="0" y="1505430"/>
            <a:ext cx="6615113" cy="492122"/>
          </a:xfrm>
          <a:prstGeom prst="rect">
            <a:avLst/>
          </a:prstGeom>
        </p:spPr>
        <p:txBody>
          <a:bodyPr wrap="square">
            <a:spAutoFit/>
          </a:bodyPr>
          <a:lstStyle/>
          <a:p>
            <a:pPr>
              <a:lnSpc>
                <a:spcPct val="115000"/>
              </a:lnSpc>
              <a:spcAft>
                <a:spcPts val="0"/>
              </a:spcAft>
            </a:pPr>
            <a:r>
              <a:rPr lang="en-GB" sz="2400" b="1" dirty="0">
                <a:latin typeface="Calibri" panose="020F0502020204030204" pitchFamily="34" charset="0"/>
                <a:ea typeface="Times New Roman" panose="02020603050405020304" pitchFamily="18" charset="0"/>
                <a:cs typeface="Arial" panose="020B0604020202020204" pitchFamily="34" charset="0"/>
              </a:rPr>
              <a:t>Activity 1: Observing waves in a ripple tank</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3986212" y="2003041"/>
            <a:ext cx="5157788" cy="1323439"/>
          </a:xfrm>
          <a:prstGeom prst="rect">
            <a:avLst/>
          </a:prstGeom>
          <a:noFill/>
        </p:spPr>
        <p:txBody>
          <a:bodyPr wrap="square" rtlCol="0">
            <a:spAutoFit/>
          </a:bodyPr>
          <a:lstStyle/>
          <a:p>
            <a:r>
              <a:rPr lang="en-GB" sz="2000" b="1" dirty="0"/>
              <a:t>Wavelength, </a:t>
            </a:r>
            <a:r>
              <a:rPr lang="en-GB" sz="2000" b="1" dirty="0">
                <a:sym typeface="Symbol" panose="05050102010706020507" pitchFamily="18" charset="2"/>
              </a:rPr>
              <a:t></a:t>
            </a:r>
            <a:r>
              <a:rPr lang="en-GB" sz="2000" b="1" dirty="0"/>
              <a:t> </a:t>
            </a:r>
            <a:r>
              <a:rPr lang="en-GB" sz="2000" dirty="0"/>
              <a:t>– measure across as many waves as possible, then divide the total length by the number of waves.  </a:t>
            </a:r>
            <a:r>
              <a:rPr lang="en-GB" sz="2000" dirty="0">
                <a:solidFill>
                  <a:schemeClr val="bg1"/>
                </a:solidFill>
              </a:rPr>
              <a:t>TAKE A PHOTO AND INCLUDE A RULER TO MEASURE THE DISTANCE.</a:t>
            </a:r>
          </a:p>
        </p:txBody>
      </p:sp>
    </p:spTree>
    <p:extLst>
      <p:ext uri="{BB962C8B-B14F-4D97-AF65-F5344CB8AC3E}">
        <p14:creationId xmlns:p14="http://schemas.microsoft.com/office/powerpoint/2010/main" val="7571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9">
                                            <p:txEl>
                                              <p:pRg st="0" end="0"/>
                                            </p:txEl>
                                          </p:spTgt>
                                        </p:tgtEl>
                                        <p:attrNameLst>
                                          <p:attrName>style.color</p:attrName>
                                        </p:attrNameLst>
                                      </p:cBhvr>
                                      <p:to>
                                        <a:srgbClr val="000000"/>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2000" fill="hold"/>
                                        <p:tgtEl>
                                          <p:spTgt spid="3">
                                            <p:txEl>
                                              <p:pRg st="0" end="0"/>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solidFill>
            <a:schemeClr val="accent5">
              <a:lumMod val="40000"/>
              <a:lumOff val="60000"/>
            </a:schemeClr>
          </a:solidFill>
        </p:spPr>
        <p:txBody>
          <a:bodyPr wrap="square" rtlCol="0">
            <a:spAutoFit/>
          </a:bodyPr>
          <a:lstStyle/>
          <a:p>
            <a:pPr algn="ctr"/>
            <a:r>
              <a:rPr lang="en-GB" sz="2800" b="1" dirty="0"/>
              <a:t>6.1.2 Properties of Waves </a:t>
            </a:r>
          </a:p>
          <a:p>
            <a:pPr algn="ctr"/>
            <a:r>
              <a:rPr lang="en-GB" sz="2000" b="1" dirty="0"/>
              <a:t>Required Practical Activity 20 (Physics 8) - </a:t>
            </a:r>
            <a:r>
              <a:rPr lang="en-GB" sz="2000" dirty="0"/>
              <a:t>make observations to identify the suitability of apparatus to measure the frequency, wavelength and speed of waves in a ripple tank, and waves in a solid, and take appropriate measurements.</a:t>
            </a:r>
          </a:p>
        </p:txBody>
      </p:sp>
      <p:sp>
        <p:nvSpPr>
          <p:cNvPr id="3" name="Rectangle 2"/>
          <p:cNvSpPr/>
          <p:nvPr/>
        </p:nvSpPr>
        <p:spPr>
          <a:xfrm>
            <a:off x="-1" y="1632288"/>
            <a:ext cx="8258175" cy="517065"/>
          </a:xfrm>
          <a:prstGeom prst="rect">
            <a:avLst/>
          </a:prstGeom>
        </p:spPr>
        <p:txBody>
          <a:bodyPr wrap="square">
            <a:spAutoFit/>
          </a:bodyPr>
          <a:lstStyle/>
          <a:p>
            <a:pPr>
              <a:lnSpc>
                <a:spcPct val="115000"/>
              </a:lnSpc>
              <a:spcAft>
                <a:spcPts val="0"/>
              </a:spcAft>
            </a:pPr>
            <a:r>
              <a:rPr lang="en-GB" sz="2400" b="1" dirty="0">
                <a:latin typeface="Calibri" panose="020F0502020204030204" pitchFamily="34" charset="0"/>
                <a:ea typeface="Times New Roman" panose="02020603050405020304" pitchFamily="18" charset="0"/>
                <a:cs typeface="Arial" panose="020B0604020202020204" pitchFamily="34" charset="0"/>
              </a:rPr>
              <a:t>Activity 2: Observing waves on a stretched string or elastic cord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T:\GCSE Science Reform\Science Practical Handbook\SPH_P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2242222"/>
            <a:ext cx="5467350" cy="1674934"/>
          </a:xfrm>
          <a:prstGeom prst="rect">
            <a:avLst/>
          </a:prstGeom>
          <a:noFill/>
          <a:ln>
            <a:noFill/>
          </a:ln>
        </p:spPr>
      </p:pic>
      <p:sp>
        <p:nvSpPr>
          <p:cNvPr id="5" name="Rectangle 4"/>
          <p:cNvSpPr/>
          <p:nvPr/>
        </p:nvSpPr>
        <p:spPr>
          <a:xfrm>
            <a:off x="371475" y="4104270"/>
            <a:ext cx="7743824" cy="1154162"/>
          </a:xfrm>
          <a:prstGeom prst="rect">
            <a:avLst/>
          </a:prstGeom>
        </p:spPr>
        <p:txBody>
          <a:bodyPr wrap="square">
            <a:spAutoFit/>
          </a:bodyPr>
          <a:lstStyle/>
          <a:p>
            <a:pPr>
              <a:lnSpc>
                <a:spcPct val="115000"/>
              </a:lnSpc>
              <a:spcAft>
                <a:spcPts val="600"/>
              </a:spcAft>
            </a:pPr>
            <a:r>
              <a:rPr lang="en-GB" sz="2000" b="1" dirty="0">
                <a:latin typeface="Calibri" panose="020F0502020204030204" pitchFamily="34" charset="0"/>
                <a:ea typeface="Times New Roman" panose="02020603050405020304" pitchFamily="18" charset="0"/>
                <a:cs typeface="Arial" panose="020B0604020202020204" pitchFamily="34" charset="0"/>
              </a:rPr>
              <a:t>Wavelength, </a:t>
            </a:r>
            <a:r>
              <a:rPr lang="en-GB" sz="2000" b="1" dirty="0">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GB" sz="2000" dirty="0">
                <a:latin typeface="Calibri" panose="020F0502020204030204" pitchFamily="34" charset="0"/>
                <a:ea typeface="Times New Roman" panose="02020603050405020304" pitchFamily="18" charset="0"/>
                <a:cs typeface="Arial" panose="020B0604020202020204" pitchFamily="34" charset="0"/>
              </a:rPr>
              <a:t> – a metre ruler will be used to measure across as many half wavelengths as possible. Then divide the total length by the number of half waves. Multiplying this number by two will give the wavelength.</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6153149" y="2149353"/>
            <a:ext cx="2833689" cy="1862048"/>
          </a:xfrm>
          <a:prstGeom prst="rect">
            <a:avLst/>
          </a:prstGeom>
        </p:spPr>
        <p:txBody>
          <a:bodyPr wrap="square">
            <a:spAutoFit/>
          </a:bodyPr>
          <a:lstStyle/>
          <a:p>
            <a:pPr>
              <a:lnSpc>
                <a:spcPct val="115000"/>
              </a:lnSpc>
              <a:spcAft>
                <a:spcPts val="600"/>
              </a:spcAft>
            </a:pPr>
            <a:r>
              <a:rPr lang="en-GB" sz="2000" b="1" dirty="0">
                <a:latin typeface="Calibri" panose="020F0502020204030204" pitchFamily="34" charset="0"/>
                <a:ea typeface="Times New Roman" panose="02020603050405020304" pitchFamily="18" charset="0"/>
                <a:cs typeface="Arial" panose="020B0604020202020204" pitchFamily="34" charset="0"/>
              </a:rPr>
              <a:t>Frequency, f </a:t>
            </a:r>
            <a:r>
              <a:rPr lang="en-GB" sz="2000" dirty="0">
                <a:latin typeface="Calibri" panose="020F0502020204030204" pitchFamily="34" charset="0"/>
                <a:ea typeface="Times New Roman" panose="02020603050405020304" pitchFamily="18" charset="0"/>
                <a:cs typeface="Arial" panose="020B0604020202020204" pitchFamily="34" charset="0"/>
              </a:rPr>
              <a:t>–  no further apparatus needs to be used. The frequency will be the frequency of the power supply.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2257425" y="5348853"/>
            <a:ext cx="4257676" cy="523220"/>
          </a:xfrm>
          <a:prstGeom prst="rect">
            <a:avLst/>
          </a:prstGeom>
          <a:noFill/>
        </p:spPr>
        <p:txBody>
          <a:bodyPr wrap="square" rtlCol="0">
            <a:spAutoFit/>
          </a:bodyPr>
          <a:lstStyle/>
          <a:p>
            <a:r>
              <a:rPr lang="en-GB" sz="2800" dirty="0"/>
              <a:t>The formula used is v = f </a:t>
            </a:r>
            <a:r>
              <a:rPr lang="en-GB" sz="2800" dirty="0">
                <a:sym typeface="Symbol" panose="05050102010706020507" pitchFamily="18" charset="2"/>
              </a:rPr>
              <a:t></a:t>
            </a:r>
            <a:endParaRPr lang="en-GB" sz="2800" dirty="0"/>
          </a:p>
        </p:txBody>
      </p:sp>
      <p:sp>
        <p:nvSpPr>
          <p:cNvPr id="8" name="TextBox 7"/>
          <p:cNvSpPr txBox="1"/>
          <p:nvPr/>
        </p:nvSpPr>
        <p:spPr>
          <a:xfrm>
            <a:off x="371475" y="6168747"/>
            <a:ext cx="4984123" cy="923330"/>
          </a:xfrm>
          <a:prstGeom prst="rect">
            <a:avLst/>
          </a:prstGeom>
          <a:noFill/>
        </p:spPr>
        <p:txBody>
          <a:bodyPr wrap="square" rtlCol="0">
            <a:spAutoFit/>
          </a:bodyPr>
          <a:lstStyle/>
          <a:p>
            <a:r>
              <a:rPr lang="en-GB" dirty="0"/>
              <a:t>A demonstration from James Dann</a:t>
            </a:r>
          </a:p>
          <a:p>
            <a:r>
              <a:rPr lang="en-GB" dirty="0">
                <a:hlinkClick r:id="rId3"/>
              </a:rPr>
              <a:t>https://www.youtube.com/watch?v=-gr7KmTOrx0</a:t>
            </a:r>
            <a:endParaRPr lang="en-GB" dirty="0"/>
          </a:p>
          <a:p>
            <a:endParaRPr lang="en-GB" dirty="0"/>
          </a:p>
        </p:txBody>
      </p:sp>
    </p:spTree>
    <p:extLst>
      <p:ext uri="{BB962C8B-B14F-4D97-AF65-F5344CB8AC3E}">
        <p14:creationId xmlns:p14="http://schemas.microsoft.com/office/powerpoint/2010/main" val="398595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778" y="319314"/>
            <a:ext cx="7805652" cy="6037757"/>
          </a:xfrm>
          <a:prstGeom prst="rect">
            <a:avLst/>
          </a:prstGeom>
        </p:spPr>
      </p:pic>
    </p:spTree>
    <p:extLst>
      <p:ext uri="{BB962C8B-B14F-4D97-AF65-F5344CB8AC3E}">
        <p14:creationId xmlns:p14="http://schemas.microsoft.com/office/powerpoint/2010/main" val="240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 Electromagnetic waves</a:t>
            </a:r>
          </a:p>
        </p:txBody>
      </p:sp>
      <p:sp>
        <p:nvSpPr>
          <p:cNvPr id="2" name="AutoShape 2" descr="Image result for electromagnetic w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electromagnetic wa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751681"/>
            <a:ext cx="320357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49564"/>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80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6.2.2 Types of electromagnetic waves </a:t>
            </a:r>
            <a:endParaRPr lang="en-GB" sz="2000" b="1" dirty="0"/>
          </a:p>
        </p:txBody>
      </p:sp>
      <p:sp>
        <p:nvSpPr>
          <p:cNvPr id="2" name="Rectangle 1"/>
          <p:cNvSpPr/>
          <p:nvPr/>
        </p:nvSpPr>
        <p:spPr>
          <a:xfrm>
            <a:off x="2146100" y="2136339"/>
            <a:ext cx="6695769" cy="1200329"/>
          </a:xfrm>
          <a:prstGeom prst="rect">
            <a:avLst/>
          </a:prstGeom>
        </p:spPr>
        <p:txBody>
          <a:bodyPr wrap="square">
            <a:spAutoFit/>
          </a:bodyPr>
          <a:lstStyle/>
          <a:p>
            <a:r>
              <a:rPr lang="en-GB" sz="2400" dirty="0"/>
              <a:t>Electromagnetic waves form a </a:t>
            </a:r>
            <a:r>
              <a:rPr lang="en-GB" sz="2400" b="1" dirty="0"/>
              <a:t>continuous spectrum</a:t>
            </a:r>
            <a:r>
              <a:rPr lang="en-GB" sz="2400" dirty="0"/>
              <a:t> and all types of electromagnetic wave travel at the </a:t>
            </a:r>
            <a:r>
              <a:rPr lang="en-GB" sz="2400" b="1" dirty="0"/>
              <a:t>same velocity </a:t>
            </a:r>
            <a:r>
              <a:rPr lang="en-GB" sz="2400" dirty="0"/>
              <a:t>through a vacuum (space) or air.</a:t>
            </a:r>
          </a:p>
        </p:txBody>
      </p:sp>
      <p:sp>
        <p:nvSpPr>
          <p:cNvPr id="5" name="Rectangle 4"/>
          <p:cNvSpPr/>
          <p:nvPr/>
        </p:nvSpPr>
        <p:spPr>
          <a:xfrm>
            <a:off x="546917" y="729615"/>
            <a:ext cx="5743575" cy="1200329"/>
          </a:xfrm>
          <a:prstGeom prst="rect">
            <a:avLst/>
          </a:prstGeom>
        </p:spPr>
        <p:txBody>
          <a:bodyPr wrap="square">
            <a:spAutoFit/>
          </a:bodyPr>
          <a:lstStyle/>
          <a:p>
            <a:r>
              <a:rPr lang="en-GB" sz="2400" dirty="0"/>
              <a:t>Electromagnetic waves are </a:t>
            </a:r>
            <a:r>
              <a:rPr lang="en-GB" sz="2400" b="1" dirty="0"/>
              <a:t>transverse</a:t>
            </a:r>
            <a:r>
              <a:rPr lang="en-GB" sz="2400" dirty="0"/>
              <a:t> waves that </a:t>
            </a:r>
            <a:r>
              <a:rPr lang="en-GB" sz="2400" b="1" dirty="0"/>
              <a:t>transfer energy </a:t>
            </a:r>
            <a:r>
              <a:rPr lang="en-GB" sz="2400" dirty="0"/>
              <a:t>from the source of the waves to an absorber.</a:t>
            </a:r>
          </a:p>
        </p:txBody>
      </p:sp>
      <p:pic>
        <p:nvPicPr>
          <p:cNvPr id="3" name="Picture 2"/>
          <p:cNvPicPr>
            <a:picLocks noChangeAspect="1"/>
          </p:cNvPicPr>
          <p:nvPr/>
        </p:nvPicPr>
        <p:blipFill>
          <a:blip r:embed="rId2"/>
          <a:stretch>
            <a:fillRect/>
          </a:stretch>
        </p:blipFill>
        <p:spPr>
          <a:xfrm>
            <a:off x="376551" y="3543063"/>
            <a:ext cx="8465318" cy="1839477"/>
          </a:xfrm>
          <a:prstGeom prst="rect">
            <a:avLst/>
          </a:prstGeom>
        </p:spPr>
      </p:pic>
      <p:sp>
        <p:nvSpPr>
          <p:cNvPr id="6" name="TextBox 5"/>
          <p:cNvSpPr txBox="1"/>
          <p:nvPr/>
        </p:nvSpPr>
        <p:spPr>
          <a:xfrm>
            <a:off x="376551" y="5771736"/>
            <a:ext cx="8294952" cy="584775"/>
          </a:xfrm>
          <a:prstGeom prst="rect">
            <a:avLst/>
          </a:prstGeom>
          <a:noFill/>
        </p:spPr>
        <p:txBody>
          <a:bodyPr wrap="square" rtlCol="0">
            <a:spAutoFit/>
          </a:bodyPr>
          <a:lstStyle/>
          <a:p>
            <a:r>
              <a:rPr lang="en-GB" sz="3200" b="1" dirty="0"/>
              <a:t>R</a:t>
            </a:r>
            <a:r>
              <a:rPr lang="en-GB" sz="2800" dirty="0"/>
              <a:t>eal  </a:t>
            </a:r>
            <a:r>
              <a:rPr lang="en-GB" sz="3200" b="1" dirty="0"/>
              <a:t>M</a:t>
            </a:r>
            <a:r>
              <a:rPr lang="en-GB" sz="2800" dirty="0"/>
              <a:t>agic         </a:t>
            </a:r>
            <a:r>
              <a:rPr lang="en-GB" sz="3200" b="1" dirty="0"/>
              <a:t>I</a:t>
            </a:r>
            <a:r>
              <a:rPr lang="en-GB" sz="2800" dirty="0"/>
              <a:t>s        </a:t>
            </a:r>
            <a:r>
              <a:rPr lang="en-GB" sz="3200" b="1" dirty="0"/>
              <a:t>V</a:t>
            </a:r>
            <a:r>
              <a:rPr lang="en-GB" sz="2800" dirty="0"/>
              <a:t>ery    </a:t>
            </a:r>
            <a:r>
              <a:rPr lang="en-GB" sz="3200" b="1" dirty="0"/>
              <a:t>U</a:t>
            </a:r>
            <a:r>
              <a:rPr lang="en-GB" sz="2800" dirty="0"/>
              <a:t>nusual </a:t>
            </a:r>
            <a:r>
              <a:rPr lang="en-GB" sz="2800" dirty="0" err="1"/>
              <a:t>e</a:t>
            </a:r>
            <a:r>
              <a:rPr lang="en-GB" sz="3200" b="1" dirty="0" err="1"/>
              <a:t>X</a:t>
            </a:r>
            <a:r>
              <a:rPr lang="en-GB" sz="2800" dirty="0" err="1"/>
              <a:t>treme</a:t>
            </a:r>
            <a:r>
              <a:rPr lang="en-GB" sz="2800" dirty="0"/>
              <a:t>  </a:t>
            </a:r>
            <a:r>
              <a:rPr lang="en-GB" sz="3200" b="1" dirty="0"/>
              <a:t>G</a:t>
            </a:r>
            <a:r>
              <a:rPr lang="en-GB" sz="2800" dirty="0"/>
              <a:t>ift</a:t>
            </a:r>
          </a:p>
        </p:txBody>
      </p:sp>
    </p:spTree>
    <p:extLst>
      <p:ext uri="{BB962C8B-B14F-4D97-AF65-F5344CB8AC3E}">
        <p14:creationId xmlns:p14="http://schemas.microsoft.com/office/powerpoint/2010/main" val="30218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981" y="841829"/>
            <a:ext cx="8616811" cy="4818742"/>
          </a:xfrm>
          <a:prstGeom prst="rect">
            <a:avLst/>
          </a:prstGeom>
        </p:spPr>
      </p:pic>
    </p:spTree>
    <p:extLst>
      <p:ext uri="{BB962C8B-B14F-4D97-AF65-F5344CB8AC3E}">
        <p14:creationId xmlns:p14="http://schemas.microsoft.com/office/powerpoint/2010/main" val="97140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6.2.2 Properties of electromagnetic waves 1</a:t>
            </a:r>
          </a:p>
        </p:txBody>
      </p:sp>
      <p:sp>
        <p:nvSpPr>
          <p:cNvPr id="2" name="Rectangle 1"/>
          <p:cNvSpPr/>
          <p:nvPr/>
        </p:nvSpPr>
        <p:spPr>
          <a:xfrm>
            <a:off x="485774" y="688925"/>
            <a:ext cx="8429625" cy="830997"/>
          </a:xfrm>
          <a:prstGeom prst="rect">
            <a:avLst/>
          </a:prstGeom>
        </p:spPr>
        <p:txBody>
          <a:bodyPr wrap="square">
            <a:spAutoFit/>
          </a:bodyPr>
          <a:lstStyle/>
          <a:p>
            <a:r>
              <a:rPr lang="en-GB" sz="2400" dirty="0"/>
              <a:t>(HT only) Different substances may </a:t>
            </a:r>
            <a:r>
              <a:rPr lang="en-GB" sz="2400" b="1" dirty="0"/>
              <a:t>absorb</a:t>
            </a:r>
            <a:r>
              <a:rPr lang="en-GB" sz="2400" dirty="0"/>
              <a:t>, </a:t>
            </a:r>
            <a:r>
              <a:rPr lang="en-GB" sz="2400" b="1" dirty="0"/>
              <a:t>transmit</a:t>
            </a:r>
            <a:r>
              <a:rPr lang="en-GB" sz="2400" dirty="0"/>
              <a:t>, </a:t>
            </a:r>
            <a:r>
              <a:rPr lang="en-GB" sz="2400" b="1" dirty="0"/>
              <a:t>refract</a:t>
            </a:r>
            <a:r>
              <a:rPr lang="en-GB" sz="2400" dirty="0"/>
              <a:t> or </a:t>
            </a:r>
            <a:r>
              <a:rPr lang="en-GB" sz="2400" b="1" dirty="0"/>
              <a:t>reflect</a:t>
            </a:r>
            <a:r>
              <a:rPr lang="en-GB" sz="2400" dirty="0"/>
              <a:t> electromagnetic waves in ways that vary with wavelength.</a:t>
            </a:r>
          </a:p>
        </p:txBody>
      </p:sp>
      <p:sp>
        <p:nvSpPr>
          <p:cNvPr id="5" name="Rectangle 4"/>
          <p:cNvSpPr/>
          <p:nvPr/>
        </p:nvSpPr>
        <p:spPr>
          <a:xfrm>
            <a:off x="485774" y="1685627"/>
            <a:ext cx="8429625" cy="830997"/>
          </a:xfrm>
          <a:prstGeom prst="rect">
            <a:avLst/>
          </a:prstGeom>
        </p:spPr>
        <p:txBody>
          <a:bodyPr wrap="square">
            <a:spAutoFit/>
          </a:bodyPr>
          <a:lstStyle/>
          <a:p>
            <a:r>
              <a:rPr lang="en-GB" sz="2400" dirty="0"/>
              <a:t>(HT only) Some effects, for example </a:t>
            </a:r>
            <a:r>
              <a:rPr lang="en-GB" sz="2400" b="1" dirty="0"/>
              <a:t>refraction</a:t>
            </a:r>
            <a:r>
              <a:rPr lang="en-GB" sz="2400" dirty="0"/>
              <a:t>, are due to the </a:t>
            </a:r>
            <a:r>
              <a:rPr lang="en-GB" sz="2400" b="1" dirty="0"/>
              <a:t>difference in velocity </a:t>
            </a:r>
            <a:r>
              <a:rPr lang="en-GB" sz="2400" dirty="0"/>
              <a:t>of the waves in different substances.</a:t>
            </a:r>
          </a:p>
        </p:txBody>
      </p:sp>
      <p:pic>
        <p:nvPicPr>
          <p:cNvPr id="6" name="Picture 13" descr="ANd9GcT5CnrHdROIcztD8HPxXcuMGJbyZmbIQtUWsvcn77vnCFj4vmwS6Q"/>
          <p:cNvPicPr>
            <a:picLocks noChangeAspect="1" noChangeArrowheads="1"/>
          </p:cNvPicPr>
          <p:nvPr/>
        </p:nvPicPr>
        <p:blipFill>
          <a:blip r:embed="rId2" cstate="print"/>
          <a:srcRect/>
          <a:stretch>
            <a:fillRect/>
          </a:stretch>
        </p:blipFill>
        <p:spPr bwMode="auto">
          <a:xfrm rot="2677646">
            <a:off x="5503085" y="3432650"/>
            <a:ext cx="3061619" cy="2254945"/>
          </a:xfrm>
          <a:prstGeom prst="rect">
            <a:avLst/>
          </a:prstGeom>
          <a:noFill/>
          <a:ln w="28575">
            <a:solidFill>
              <a:srgbClr val="002060"/>
            </a:solidFill>
            <a:miter lim="800000"/>
            <a:headEnd/>
            <a:tailEnd/>
          </a:ln>
        </p:spPr>
      </p:pic>
      <p:sp>
        <p:nvSpPr>
          <p:cNvPr id="7" name="TextBox 6"/>
          <p:cNvSpPr txBox="1"/>
          <p:nvPr/>
        </p:nvSpPr>
        <p:spPr>
          <a:xfrm>
            <a:off x="828675" y="3625591"/>
            <a:ext cx="4607217" cy="2308324"/>
          </a:xfrm>
          <a:prstGeom prst="rect">
            <a:avLst/>
          </a:prstGeom>
          <a:solidFill>
            <a:schemeClr val="bg1"/>
          </a:solidFill>
          <a:ln w="31750">
            <a:solidFill>
              <a:srgbClr val="002060"/>
            </a:solidFill>
          </a:ln>
        </p:spPr>
        <p:txBody>
          <a:bodyPr wrap="square" rtlCol="0">
            <a:spAutoFit/>
          </a:bodyPr>
          <a:lstStyle/>
          <a:p>
            <a:pPr algn="ctr"/>
            <a:r>
              <a:rPr lang="en-GB" sz="2400" dirty="0"/>
              <a:t>(HT only) Students should be able to use wave front diagrams to</a:t>
            </a:r>
          </a:p>
          <a:p>
            <a:pPr algn="ctr"/>
            <a:r>
              <a:rPr lang="en-GB" sz="2400" dirty="0"/>
              <a:t>explain refraction in terms of the change of speed that happens</a:t>
            </a:r>
          </a:p>
          <a:p>
            <a:pPr algn="ctr"/>
            <a:r>
              <a:rPr lang="en-GB" sz="2400" dirty="0"/>
              <a:t>when a wave travels from one medium to a different medium.</a:t>
            </a:r>
          </a:p>
        </p:txBody>
      </p:sp>
    </p:spTree>
    <p:extLst>
      <p:ext uri="{BB962C8B-B14F-4D97-AF65-F5344CB8AC3E}">
        <p14:creationId xmlns:p14="http://schemas.microsoft.com/office/powerpoint/2010/main" val="31888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glass-block-refraction"/>
          <p:cNvPicPr>
            <a:picLocks noChangeAspect="1" noChangeArrowheads="1"/>
          </p:cNvPicPr>
          <p:nvPr/>
        </p:nvPicPr>
        <p:blipFill>
          <a:blip r:embed="rId4" cstate="print"/>
          <a:srcRect/>
          <a:stretch>
            <a:fillRect/>
          </a:stretch>
        </p:blipFill>
        <p:spPr bwMode="auto">
          <a:xfrm>
            <a:off x="723900" y="872104"/>
            <a:ext cx="3695700" cy="3556274"/>
          </a:xfrm>
          <a:prstGeom prst="rect">
            <a:avLst/>
          </a:prstGeom>
          <a:noFill/>
          <a:ln w="9525">
            <a:solidFill>
              <a:srgbClr val="FF0000"/>
            </a:solidFill>
            <a:miter lim="800000"/>
            <a:headEnd/>
            <a:tailEnd/>
          </a:ln>
        </p:spPr>
      </p:pic>
      <p:sp>
        <p:nvSpPr>
          <p:cNvPr id="3" name="Rectangle 2"/>
          <p:cNvSpPr/>
          <p:nvPr/>
        </p:nvSpPr>
        <p:spPr>
          <a:xfrm>
            <a:off x="87085" y="3828213"/>
            <a:ext cx="2334144" cy="1107996"/>
          </a:xfrm>
          <a:prstGeom prst="rect">
            <a:avLst/>
          </a:prstGeom>
          <a:solidFill>
            <a:schemeClr val="bg1"/>
          </a:solidFill>
          <a:ln>
            <a:solidFill>
              <a:srgbClr val="C00000"/>
            </a:solidFill>
          </a:ln>
        </p:spPr>
        <p:txBody>
          <a:bodyPr wrap="square">
            <a:spAutoFit/>
          </a:bodyPr>
          <a:lstStyle/>
          <a:p>
            <a:pPr>
              <a:spcBef>
                <a:spcPct val="50000"/>
              </a:spcBef>
            </a:pPr>
            <a:r>
              <a:rPr lang="en-GB" sz="1600" dirty="0"/>
              <a:t>Label a diagram with incident ray, refracted ray, angle of incidence and angle of refraction</a:t>
            </a:r>
            <a:r>
              <a:rPr lang="en-GB" dirty="0"/>
              <a:t>.</a:t>
            </a:r>
          </a:p>
        </p:txBody>
      </p:sp>
      <p:sp>
        <p:nvSpPr>
          <p:cNvPr id="4" name="TextBox 3"/>
          <p:cNvSpPr txBox="1"/>
          <p:nvPr/>
        </p:nvSpPr>
        <p:spPr>
          <a:xfrm>
            <a:off x="344488" y="872104"/>
            <a:ext cx="950912" cy="461665"/>
          </a:xfrm>
          <a:prstGeom prst="rect">
            <a:avLst/>
          </a:prstGeom>
          <a:solidFill>
            <a:srgbClr val="C00000"/>
          </a:solidFill>
        </p:spPr>
        <p:txBody>
          <a:bodyPr wrap="square" rtlCol="0">
            <a:spAutoFit/>
          </a:bodyPr>
          <a:lstStyle/>
          <a:p>
            <a:r>
              <a:rPr lang="en-GB" sz="1200" b="1" dirty="0">
                <a:solidFill>
                  <a:schemeClr val="bg1"/>
                </a:solidFill>
              </a:rPr>
              <a:t>INCIDENT RAY</a:t>
            </a:r>
          </a:p>
        </p:txBody>
      </p:sp>
      <p:sp>
        <p:nvSpPr>
          <p:cNvPr id="15" name="TextBox 14"/>
          <p:cNvSpPr txBox="1"/>
          <p:nvPr/>
        </p:nvSpPr>
        <p:spPr>
          <a:xfrm>
            <a:off x="2895600" y="2495491"/>
            <a:ext cx="990600" cy="461665"/>
          </a:xfrm>
          <a:prstGeom prst="rect">
            <a:avLst/>
          </a:prstGeom>
          <a:solidFill>
            <a:srgbClr val="C00000"/>
          </a:solidFill>
        </p:spPr>
        <p:txBody>
          <a:bodyPr wrap="square" rtlCol="0">
            <a:spAutoFit/>
          </a:bodyPr>
          <a:lstStyle/>
          <a:p>
            <a:r>
              <a:rPr lang="en-GB" sz="1200" b="1" dirty="0">
                <a:solidFill>
                  <a:schemeClr val="bg1"/>
                </a:solidFill>
              </a:rPr>
              <a:t>REFRACTED RAY</a:t>
            </a:r>
          </a:p>
        </p:txBody>
      </p:sp>
      <p:cxnSp>
        <p:nvCxnSpPr>
          <p:cNvPr id="8" name="Straight Connector 7"/>
          <p:cNvCxnSpPr/>
          <p:nvPr/>
        </p:nvCxnSpPr>
        <p:spPr>
          <a:xfrm flipH="1" flipV="1">
            <a:off x="1169988" y="1239859"/>
            <a:ext cx="381000" cy="307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13013" y="2708028"/>
            <a:ext cx="381000" cy="307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9117047">
            <a:off x="1689868" y="1526108"/>
            <a:ext cx="457200" cy="168701"/>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rot="9497486">
            <a:off x="2085855" y="2186169"/>
            <a:ext cx="457200" cy="168701"/>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981075" y="2070464"/>
            <a:ext cx="1164678" cy="461665"/>
          </a:xfrm>
          <a:prstGeom prst="rect">
            <a:avLst/>
          </a:prstGeom>
          <a:solidFill>
            <a:srgbClr val="C00000"/>
          </a:solidFill>
        </p:spPr>
        <p:txBody>
          <a:bodyPr wrap="square" rtlCol="0">
            <a:spAutoFit/>
          </a:bodyPr>
          <a:lstStyle/>
          <a:p>
            <a:r>
              <a:rPr lang="en-GB" sz="1200" b="1" dirty="0">
                <a:solidFill>
                  <a:schemeClr val="bg1"/>
                </a:solidFill>
              </a:rPr>
              <a:t>ANGLE OF REFRACTION</a:t>
            </a:r>
          </a:p>
        </p:txBody>
      </p:sp>
      <p:sp>
        <p:nvSpPr>
          <p:cNvPr id="22" name="TextBox 21"/>
          <p:cNvSpPr txBox="1"/>
          <p:nvPr/>
        </p:nvSpPr>
        <p:spPr>
          <a:xfrm>
            <a:off x="2145753" y="1307644"/>
            <a:ext cx="1245147" cy="461665"/>
          </a:xfrm>
          <a:prstGeom prst="rect">
            <a:avLst/>
          </a:prstGeom>
          <a:solidFill>
            <a:srgbClr val="C00000"/>
          </a:solidFill>
        </p:spPr>
        <p:txBody>
          <a:bodyPr wrap="square" rtlCol="0">
            <a:spAutoFit/>
          </a:bodyPr>
          <a:lstStyle/>
          <a:p>
            <a:r>
              <a:rPr lang="en-GB" sz="1200" b="1" dirty="0">
                <a:solidFill>
                  <a:schemeClr val="bg1"/>
                </a:solidFill>
              </a:rPr>
              <a:t>ANGLE OF INCIDENCE</a:t>
            </a:r>
          </a:p>
        </p:txBody>
      </p:sp>
      <p:sp>
        <p:nvSpPr>
          <p:cNvPr id="26" name="TextBox 25"/>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6.2.2 Properties of electromagnetic waves 1</a:t>
            </a:r>
          </a:p>
        </p:txBody>
      </p:sp>
      <p:sp>
        <p:nvSpPr>
          <p:cNvPr id="5" name="Rectangle 4"/>
          <p:cNvSpPr/>
          <p:nvPr/>
        </p:nvSpPr>
        <p:spPr>
          <a:xfrm>
            <a:off x="4572000" y="553997"/>
            <a:ext cx="4572000" cy="1200329"/>
          </a:xfrm>
          <a:prstGeom prst="rect">
            <a:avLst/>
          </a:prstGeom>
        </p:spPr>
        <p:txBody>
          <a:bodyPr>
            <a:spAutoFit/>
          </a:bodyPr>
          <a:lstStyle/>
          <a:p>
            <a:r>
              <a:rPr lang="en-GB" sz="2400" dirty="0"/>
              <a:t>Refraction is the change of direction of a wave that happens at an interface.</a:t>
            </a:r>
          </a:p>
        </p:txBody>
      </p:sp>
      <p:sp>
        <p:nvSpPr>
          <p:cNvPr id="10" name="Rectangle 9"/>
          <p:cNvSpPr/>
          <p:nvPr/>
        </p:nvSpPr>
        <p:spPr>
          <a:xfrm>
            <a:off x="4572000" y="1754326"/>
            <a:ext cx="4572000" cy="4081117"/>
          </a:xfrm>
          <a:prstGeom prst="rect">
            <a:avLst/>
          </a:prstGeom>
        </p:spPr>
        <p:txBody>
          <a:bodyPr>
            <a:spAutoFit/>
          </a:bodyPr>
          <a:lstStyle/>
          <a:p>
            <a:pPr>
              <a:lnSpc>
                <a:spcPct val="90000"/>
              </a:lnSpc>
              <a:defRPr/>
            </a:pPr>
            <a:r>
              <a:rPr lang="en-GB" sz="2400" dirty="0">
                <a:cs typeface="Aharoni" pitchFamily="2" charset="-79"/>
              </a:rPr>
              <a:t>The ray of light is refracted </a:t>
            </a:r>
          </a:p>
          <a:p>
            <a:pPr>
              <a:lnSpc>
                <a:spcPct val="90000"/>
              </a:lnSpc>
              <a:defRPr/>
            </a:pPr>
            <a:r>
              <a:rPr lang="en-GB" sz="2400" b="1" i="1" dirty="0">
                <a:solidFill>
                  <a:srgbClr val="FF0000"/>
                </a:solidFill>
                <a:cs typeface="Aharoni" pitchFamily="2" charset="-79"/>
              </a:rPr>
              <a:t>(away from/towards)</a:t>
            </a:r>
            <a:r>
              <a:rPr lang="en-GB" sz="2400" b="1" dirty="0">
                <a:solidFill>
                  <a:srgbClr val="FF0000"/>
                </a:solidFill>
                <a:cs typeface="Aharoni" pitchFamily="2" charset="-79"/>
              </a:rPr>
              <a:t> </a:t>
            </a:r>
            <a:r>
              <a:rPr lang="en-GB" sz="2400" dirty="0">
                <a:cs typeface="Aharoni" pitchFamily="2" charset="-79"/>
              </a:rPr>
              <a:t>the normal when it goes into a glass block. </a:t>
            </a:r>
          </a:p>
          <a:p>
            <a:pPr>
              <a:lnSpc>
                <a:spcPct val="90000"/>
              </a:lnSpc>
              <a:defRPr/>
            </a:pPr>
            <a:endParaRPr lang="en-GB" sz="2400" dirty="0">
              <a:cs typeface="Aharoni" pitchFamily="2" charset="-79"/>
            </a:endParaRPr>
          </a:p>
          <a:p>
            <a:pPr>
              <a:lnSpc>
                <a:spcPct val="90000"/>
              </a:lnSpc>
              <a:defRPr/>
            </a:pPr>
            <a:r>
              <a:rPr lang="en-GB" sz="2400" dirty="0">
                <a:cs typeface="Aharoni" pitchFamily="2" charset="-79"/>
              </a:rPr>
              <a:t>The ray of light is refracted </a:t>
            </a:r>
          </a:p>
          <a:p>
            <a:pPr>
              <a:lnSpc>
                <a:spcPct val="90000"/>
              </a:lnSpc>
              <a:defRPr/>
            </a:pPr>
            <a:r>
              <a:rPr lang="en-GB" sz="2400" b="1" i="1" dirty="0">
                <a:solidFill>
                  <a:srgbClr val="FF0000"/>
                </a:solidFill>
                <a:cs typeface="Aharoni" pitchFamily="2" charset="-79"/>
              </a:rPr>
              <a:t>(away from/towards)</a:t>
            </a:r>
            <a:r>
              <a:rPr lang="en-GB" sz="2400" b="1" dirty="0">
                <a:solidFill>
                  <a:srgbClr val="FF0000"/>
                </a:solidFill>
                <a:cs typeface="Aharoni" pitchFamily="2" charset="-79"/>
              </a:rPr>
              <a:t> </a:t>
            </a:r>
            <a:r>
              <a:rPr lang="en-GB" sz="2400" dirty="0">
                <a:cs typeface="Aharoni" pitchFamily="2" charset="-79"/>
              </a:rPr>
              <a:t>the normal when it comes out of a glass block.</a:t>
            </a:r>
          </a:p>
          <a:p>
            <a:pPr>
              <a:lnSpc>
                <a:spcPct val="90000"/>
              </a:lnSpc>
              <a:defRPr/>
            </a:pPr>
            <a:endParaRPr lang="en-GB" sz="2400" dirty="0">
              <a:cs typeface="Aharoni" pitchFamily="2" charset="-79"/>
            </a:endParaRPr>
          </a:p>
          <a:p>
            <a:pPr>
              <a:lnSpc>
                <a:spcPct val="90000"/>
              </a:lnSpc>
              <a:defRPr/>
            </a:pPr>
            <a:r>
              <a:rPr lang="en-GB" sz="2400" dirty="0">
                <a:cs typeface="Aharoni" pitchFamily="2" charset="-79"/>
              </a:rPr>
              <a:t>The ray coming in and out of the glass block is </a:t>
            </a:r>
            <a:r>
              <a:rPr lang="en-GB" sz="2400" i="1" dirty="0">
                <a:solidFill>
                  <a:srgbClr val="FF0000"/>
                </a:solidFill>
                <a:cs typeface="Aharoni" pitchFamily="2" charset="-79"/>
              </a:rPr>
              <a:t>(</a:t>
            </a:r>
            <a:r>
              <a:rPr lang="en-GB" sz="2400" b="1" i="1" dirty="0">
                <a:solidFill>
                  <a:srgbClr val="FF0000"/>
                </a:solidFill>
                <a:cs typeface="Aharoni" pitchFamily="2" charset="-79"/>
              </a:rPr>
              <a:t>refracted/reflected)</a:t>
            </a:r>
            <a:r>
              <a:rPr lang="en-GB" sz="2400" i="1" dirty="0">
                <a:cs typeface="Aharoni" pitchFamily="2" charset="-79"/>
              </a:rPr>
              <a:t> </a:t>
            </a:r>
            <a:r>
              <a:rPr lang="en-GB" sz="2400" dirty="0">
                <a:cs typeface="Aharoni" pitchFamily="2" charset="-79"/>
              </a:rPr>
              <a:t>because the ray changes </a:t>
            </a:r>
            <a:r>
              <a:rPr lang="en-GB" sz="2400" b="1" i="1" dirty="0">
                <a:solidFill>
                  <a:srgbClr val="FF0000"/>
                </a:solidFill>
                <a:cs typeface="Aharoni" pitchFamily="2" charset="-79"/>
              </a:rPr>
              <a:t>(amplitude/velocity)</a:t>
            </a:r>
          </a:p>
        </p:txBody>
      </p:sp>
      <p:sp>
        <p:nvSpPr>
          <p:cNvPr id="12" name="Rectangle 11"/>
          <p:cNvSpPr/>
          <p:nvPr/>
        </p:nvSpPr>
        <p:spPr>
          <a:xfrm>
            <a:off x="4676775" y="2103184"/>
            <a:ext cx="1556600" cy="3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202244" y="3459091"/>
            <a:ext cx="1198681" cy="3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676775" y="5436507"/>
            <a:ext cx="1525469" cy="3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727768" y="4759852"/>
            <a:ext cx="1184412" cy="3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076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1" grpId="0" animBg="1"/>
      <p:bldP spid="22" grpId="0" animBg="1"/>
      <p:bldP spid="12"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138773"/>
          </a:xfrm>
          <a:prstGeom prst="rect">
            <a:avLst/>
          </a:prstGeom>
          <a:solidFill>
            <a:schemeClr val="accent5">
              <a:lumMod val="40000"/>
              <a:lumOff val="60000"/>
            </a:schemeClr>
          </a:solidFill>
        </p:spPr>
        <p:txBody>
          <a:bodyPr wrap="square" rtlCol="0">
            <a:spAutoFit/>
          </a:bodyPr>
          <a:lstStyle/>
          <a:p>
            <a:pPr algn="ctr"/>
            <a:r>
              <a:rPr lang="en-GB" sz="2800" b="1" dirty="0"/>
              <a:t>6.2.2 Properties of electromagnetic waves 1</a:t>
            </a:r>
          </a:p>
          <a:p>
            <a:pPr algn="ctr"/>
            <a:r>
              <a:rPr lang="en-GB" sz="2000" b="1" dirty="0"/>
              <a:t>Required practical activity 21 (Physics 9): </a:t>
            </a:r>
            <a:r>
              <a:rPr lang="en-GB" sz="2000" dirty="0"/>
              <a:t>investigate how the amount of infrared radiation absorbed or radiated by a surface depends on the nature of that surface.</a:t>
            </a:r>
          </a:p>
        </p:txBody>
      </p:sp>
      <p:pic>
        <p:nvPicPr>
          <p:cNvPr id="3" name="Picture 2" descr="T:\GCSE Science Reform\Science Practical Handbook\SPH_P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3556" y="1657350"/>
            <a:ext cx="5576888" cy="2362199"/>
          </a:xfrm>
          <a:prstGeom prst="rect">
            <a:avLst/>
          </a:prstGeom>
          <a:noFill/>
          <a:ln>
            <a:noFill/>
          </a:ln>
        </p:spPr>
      </p:pic>
      <p:sp>
        <p:nvSpPr>
          <p:cNvPr id="2" name="TextBox 1"/>
          <p:cNvSpPr txBox="1"/>
          <p:nvPr/>
        </p:nvSpPr>
        <p:spPr>
          <a:xfrm>
            <a:off x="785813" y="4688537"/>
            <a:ext cx="8043862" cy="461665"/>
          </a:xfrm>
          <a:prstGeom prst="rect">
            <a:avLst/>
          </a:prstGeom>
          <a:noFill/>
        </p:spPr>
        <p:txBody>
          <a:bodyPr wrap="square" rtlCol="0">
            <a:spAutoFit/>
          </a:bodyPr>
          <a:lstStyle/>
          <a:p>
            <a:r>
              <a:rPr lang="en-GB" sz="2400" dirty="0"/>
              <a:t>Matt black because the matt black surface is the best emitter.</a:t>
            </a:r>
          </a:p>
        </p:txBody>
      </p:sp>
      <p:sp>
        <p:nvSpPr>
          <p:cNvPr id="5" name="TextBox 4"/>
          <p:cNvSpPr txBox="1"/>
          <p:nvPr/>
        </p:nvSpPr>
        <p:spPr>
          <a:xfrm>
            <a:off x="785813" y="4146650"/>
            <a:ext cx="4557712" cy="461665"/>
          </a:xfrm>
          <a:prstGeom prst="rect">
            <a:avLst/>
          </a:prstGeom>
          <a:noFill/>
        </p:spPr>
        <p:txBody>
          <a:bodyPr wrap="square" rtlCol="0">
            <a:spAutoFit/>
          </a:bodyPr>
          <a:lstStyle/>
          <a:p>
            <a:r>
              <a:rPr lang="en-GB" sz="2400" dirty="0"/>
              <a:t>Which surface will be the hottest?</a:t>
            </a:r>
          </a:p>
        </p:txBody>
      </p:sp>
      <p:sp>
        <p:nvSpPr>
          <p:cNvPr id="6" name="TextBox 5"/>
          <p:cNvSpPr txBox="1"/>
          <p:nvPr/>
        </p:nvSpPr>
        <p:spPr>
          <a:xfrm>
            <a:off x="785813" y="5819190"/>
            <a:ext cx="7922758" cy="830997"/>
          </a:xfrm>
          <a:prstGeom prst="rect">
            <a:avLst/>
          </a:prstGeom>
          <a:noFill/>
        </p:spPr>
        <p:txBody>
          <a:bodyPr wrap="square" rtlCol="0">
            <a:spAutoFit/>
          </a:bodyPr>
          <a:lstStyle/>
          <a:p>
            <a:r>
              <a:rPr lang="en-GB" sz="2400" dirty="0"/>
              <a:t>The shiny silver surface is the worst emitter and the worst absorber.  The shiny silver surface is the best reflector.</a:t>
            </a:r>
          </a:p>
        </p:txBody>
      </p:sp>
      <p:sp>
        <p:nvSpPr>
          <p:cNvPr id="7" name="TextBox 6"/>
          <p:cNvSpPr txBox="1"/>
          <p:nvPr/>
        </p:nvSpPr>
        <p:spPr>
          <a:xfrm>
            <a:off x="785813" y="5134649"/>
            <a:ext cx="7620000" cy="461665"/>
          </a:xfrm>
          <a:prstGeom prst="rect">
            <a:avLst/>
          </a:prstGeom>
          <a:noFill/>
        </p:spPr>
        <p:txBody>
          <a:bodyPr wrap="square" rtlCol="0">
            <a:spAutoFit/>
          </a:bodyPr>
          <a:lstStyle/>
          <a:p>
            <a:r>
              <a:rPr lang="en-GB" sz="2400" dirty="0"/>
              <a:t>Matt black is also the best absorber and the worst reflector.</a:t>
            </a:r>
          </a:p>
        </p:txBody>
      </p:sp>
    </p:spTree>
    <p:extLst>
      <p:ext uri="{BB962C8B-B14F-4D97-AF65-F5344CB8AC3E}">
        <p14:creationId xmlns:p14="http://schemas.microsoft.com/office/powerpoint/2010/main" val="30313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508" y="232229"/>
            <a:ext cx="7984378" cy="6323370"/>
          </a:xfrm>
          <a:prstGeom prst="rect">
            <a:avLst/>
          </a:prstGeom>
        </p:spPr>
      </p:pic>
    </p:spTree>
    <p:extLst>
      <p:ext uri="{BB962C8B-B14F-4D97-AF65-F5344CB8AC3E}">
        <p14:creationId xmlns:p14="http://schemas.microsoft.com/office/powerpoint/2010/main" val="19955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651" y="1132114"/>
            <a:ext cx="8663280" cy="4100730"/>
          </a:xfrm>
          <a:prstGeom prst="rect">
            <a:avLst/>
          </a:prstGeom>
        </p:spPr>
      </p:pic>
    </p:spTree>
    <p:extLst>
      <p:ext uri="{BB962C8B-B14F-4D97-AF65-F5344CB8AC3E}">
        <p14:creationId xmlns:p14="http://schemas.microsoft.com/office/powerpoint/2010/main" val="53714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6.2.3 Properties of electromagnetic waves 2</a:t>
            </a:r>
          </a:p>
        </p:txBody>
      </p:sp>
      <p:pic>
        <p:nvPicPr>
          <p:cNvPr id="3" name="Picture 2" descr="http://revisionworld.com/sites/revisionworld.com/files/imce/radio-wav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467" y="1149810"/>
            <a:ext cx="3472359" cy="24127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42875" y="640680"/>
            <a:ext cx="2536613" cy="1938992"/>
          </a:xfrm>
          <a:prstGeom prst="rect">
            <a:avLst/>
          </a:prstGeom>
          <a:ln>
            <a:solidFill>
              <a:schemeClr val="tx1"/>
            </a:solidFill>
          </a:ln>
        </p:spPr>
        <p:txBody>
          <a:bodyPr wrap="square">
            <a:spAutoFit/>
          </a:bodyPr>
          <a:lstStyle/>
          <a:p>
            <a:r>
              <a:rPr lang="en-GB" sz="2400" dirty="0"/>
              <a:t>(HT only) Radio waves can be produced by oscillations in electrical circuits.</a:t>
            </a:r>
          </a:p>
        </p:txBody>
      </p:sp>
      <p:sp>
        <p:nvSpPr>
          <p:cNvPr id="5" name="Rectangle 4"/>
          <p:cNvSpPr/>
          <p:nvPr/>
        </p:nvSpPr>
        <p:spPr>
          <a:xfrm>
            <a:off x="4572000" y="3773286"/>
            <a:ext cx="4492837" cy="2677656"/>
          </a:xfrm>
          <a:prstGeom prst="rect">
            <a:avLst/>
          </a:prstGeom>
          <a:ln>
            <a:solidFill>
              <a:schemeClr val="tx1"/>
            </a:solidFill>
          </a:ln>
        </p:spPr>
        <p:txBody>
          <a:bodyPr wrap="square">
            <a:spAutoFit/>
          </a:bodyPr>
          <a:lstStyle/>
          <a:p>
            <a:r>
              <a:rPr lang="en-GB" sz="2400" dirty="0"/>
              <a:t>(HT only) When radio waves are absorbed they may create an</a:t>
            </a:r>
          </a:p>
          <a:p>
            <a:r>
              <a:rPr lang="en-GB" sz="2400" dirty="0"/>
              <a:t>alternating current with the same frequency as the radio wave itself,</a:t>
            </a:r>
          </a:p>
          <a:p>
            <a:r>
              <a:rPr lang="en-GB" sz="2400" dirty="0"/>
              <a:t>so radio waves can themselves induce oscillations in an electrical</a:t>
            </a:r>
          </a:p>
          <a:p>
            <a:r>
              <a:rPr lang="en-GB" sz="2400" dirty="0"/>
              <a:t>circuit.</a:t>
            </a:r>
          </a:p>
        </p:txBody>
      </p:sp>
    </p:spTree>
    <p:extLst>
      <p:ext uri="{BB962C8B-B14F-4D97-AF65-F5344CB8AC3E}">
        <p14:creationId xmlns:p14="http://schemas.microsoft.com/office/powerpoint/2010/main" val="372276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6.2.3 Properties of electromagnetic waves 2</a:t>
            </a:r>
          </a:p>
        </p:txBody>
      </p:sp>
      <p:pic>
        <p:nvPicPr>
          <p:cNvPr id="3" name="Picture 12" descr="http://www.supermanhomepage.com/images/LexFiles/gamm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290" y="2762917"/>
            <a:ext cx="7274093" cy="3152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3873" y="628566"/>
            <a:ext cx="7943850" cy="1200329"/>
          </a:xfrm>
          <a:prstGeom prst="rect">
            <a:avLst/>
          </a:prstGeom>
        </p:spPr>
        <p:txBody>
          <a:bodyPr wrap="square">
            <a:spAutoFit/>
          </a:bodyPr>
          <a:lstStyle/>
          <a:p>
            <a:r>
              <a:rPr lang="en-GB" sz="2400" dirty="0"/>
              <a:t>Changes in atoms and the nuclei of atoms can result in electromagnetic waves being generated or absorbed over a wide frequency range. </a:t>
            </a:r>
          </a:p>
        </p:txBody>
      </p:sp>
      <p:sp>
        <p:nvSpPr>
          <p:cNvPr id="5" name="Rectangle 4"/>
          <p:cNvSpPr/>
          <p:nvPr/>
        </p:nvSpPr>
        <p:spPr>
          <a:xfrm>
            <a:off x="423872" y="1934241"/>
            <a:ext cx="8320077" cy="461665"/>
          </a:xfrm>
          <a:prstGeom prst="rect">
            <a:avLst/>
          </a:prstGeom>
        </p:spPr>
        <p:txBody>
          <a:bodyPr wrap="square">
            <a:spAutoFit/>
          </a:bodyPr>
          <a:lstStyle/>
          <a:p>
            <a:r>
              <a:rPr lang="en-GB" sz="2400" dirty="0"/>
              <a:t>Gamma rays originate from changes in the nucleus of an atom.</a:t>
            </a:r>
          </a:p>
        </p:txBody>
      </p:sp>
    </p:spTree>
    <p:extLst>
      <p:ext uri="{BB962C8B-B14F-4D97-AF65-F5344CB8AC3E}">
        <p14:creationId xmlns:p14="http://schemas.microsoft.com/office/powerpoint/2010/main" val="30096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6.2.3 Properties of electromagnetic waves 2</a:t>
            </a:r>
          </a:p>
        </p:txBody>
      </p:sp>
      <p:sp>
        <p:nvSpPr>
          <p:cNvPr id="3" name="Rectangle 2"/>
          <p:cNvSpPr/>
          <p:nvPr/>
        </p:nvSpPr>
        <p:spPr>
          <a:xfrm>
            <a:off x="178593" y="649367"/>
            <a:ext cx="8786813" cy="5847755"/>
          </a:xfrm>
          <a:prstGeom prst="rect">
            <a:avLst/>
          </a:prstGeom>
          <a:ln>
            <a:solidFill>
              <a:schemeClr val="tx1"/>
            </a:solidFill>
          </a:ln>
        </p:spPr>
        <p:txBody>
          <a:bodyPr wrap="square">
            <a:spAutoFit/>
          </a:bodyPr>
          <a:lstStyle/>
          <a:p>
            <a:endParaRPr lang="en-GB" sz="1400" dirty="0">
              <a:ea typeface="ArialMT"/>
              <a:cs typeface="Times New Roman" panose="02020603050405020304" pitchFamily="18" charset="0"/>
            </a:endParaRPr>
          </a:p>
          <a:p>
            <a:r>
              <a:rPr lang="en-GB" sz="2400" dirty="0">
                <a:ea typeface="ArialMT"/>
                <a:cs typeface="Times New Roman" panose="02020603050405020304" pitchFamily="18" charset="0"/>
              </a:rPr>
              <a:t>__________________ waves, X-rays and  ___________ rays can have hazardous effects on human body tissue. </a:t>
            </a:r>
          </a:p>
          <a:p>
            <a:endParaRPr lang="en-GB" sz="2400" dirty="0">
              <a:ea typeface="ArialMT"/>
              <a:cs typeface="Times New Roman" panose="02020603050405020304" pitchFamily="18" charset="0"/>
            </a:endParaRPr>
          </a:p>
          <a:p>
            <a:r>
              <a:rPr lang="en-GB" sz="2400" dirty="0">
                <a:ea typeface="ArialMT"/>
                <a:cs typeface="Times New Roman" panose="02020603050405020304" pitchFamily="18" charset="0"/>
              </a:rPr>
              <a:t>The effects depend on the type of radiation and the  ___________ of the dose. </a:t>
            </a:r>
          </a:p>
          <a:p>
            <a:endParaRPr lang="en-GB" sz="2400" dirty="0">
              <a:ea typeface="ArialMT"/>
              <a:cs typeface="Times New Roman" panose="02020603050405020304" pitchFamily="18" charset="0"/>
            </a:endParaRPr>
          </a:p>
          <a:p>
            <a:r>
              <a:rPr lang="en-GB" sz="2400" dirty="0">
                <a:ea typeface="ArialMT"/>
                <a:cs typeface="Times New Roman" panose="02020603050405020304" pitchFamily="18" charset="0"/>
              </a:rPr>
              <a:t>Radiation dose (in </a:t>
            </a:r>
            <a:r>
              <a:rPr lang="en-GB" sz="2400" dirty="0" err="1">
                <a:ea typeface="ArialMT"/>
                <a:cs typeface="Times New Roman" panose="02020603050405020304" pitchFamily="18" charset="0"/>
              </a:rPr>
              <a:t>sieverts</a:t>
            </a:r>
            <a:r>
              <a:rPr lang="en-GB" sz="2400" dirty="0">
                <a:ea typeface="ArialMT"/>
                <a:cs typeface="Times New Roman" panose="02020603050405020304" pitchFamily="18" charset="0"/>
              </a:rPr>
              <a:t>) is a measure of the risk of harm resulting from an exposure of the body to the radiation. </a:t>
            </a:r>
          </a:p>
          <a:p>
            <a:r>
              <a:rPr lang="en-GB" sz="2400" dirty="0">
                <a:ea typeface="ArialMT"/>
                <a:cs typeface="Times New Roman" panose="02020603050405020304" pitchFamily="18" charset="0"/>
              </a:rPr>
              <a:t>___________ </a:t>
            </a:r>
            <a:r>
              <a:rPr lang="en-GB" sz="2400" dirty="0" err="1">
                <a:ea typeface="ArialMT"/>
                <a:cs typeface="Times New Roman" panose="02020603050405020304" pitchFamily="18" charset="0"/>
              </a:rPr>
              <a:t>millisieverts</a:t>
            </a:r>
            <a:r>
              <a:rPr lang="en-GB" sz="2400" dirty="0">
                <a:ea typeface="ArialMT"/>
                <a:cs typeface="Times New Roman" panose="02020603050405020304" pitchFamily="18" charset="0"/>
              </a:rPr>
              <a:t> (</a:t>
            </a:r>
            <a:r>
              <a:rPr lang="en-GB" sz="2400" dirty="0" err="1">
                <a:ea typeface="ArialMT"/>
                <a:cs typeface="Times New Roman" panose="02020603050405020304" pitchFamily="18" charset="0"/>
              </a:rPr>
              <a:t>mSv</a:t>
            </a:r>
            <a:r>
              <a:rPr lang="en-GB" sz="2400" dirty="0">
                <a:ea typeface="ArialMT"/>
                <a:cs typeface="Times New Roman" panose="02020603050405020304" pitchFamily="18" charset="0"/>
              </a:rPr>
              <a:t>) = 1 </a:t>
            </a:r>
            <a:r>
              <a:rPr lang="en-GB" sz="2400" dirty="0" err="1">
                <a:ea typeface="ArialMT"/>
                <a:cs typeface="Times New Roman" panose="02020603050405020304" pitchFamily="18" charset="0"/>
              </a:rPr>
              <a:t>sievert</a:t>
            </a:r>
            <a:r>
              <a:rPr lang="en-GB" sz="2400" dirty="0">
                <a:ea typeface="ArialMT"/>
                <a:cs typeface="Times New Roman" panose="02020603050405020304" pitchFamily="18" charset="0"/>
              </a:rPr>
              <a:t> </a:t>
            </a:r>
            <a:r>
              <a:rPr lang="en-GB" sz="2400" dirty="0" err="1">
                <a:ea typeface="ArialMT"/>
                <a:cs typeface="Times New Roman" panose="02020603050405020304" pitchFamily="18" charset="0"/>
              </a:rPr>
              <a:t>Sv</a:t>
            </a:r>
            <a:r>
              <a:rPr lang="en-GB" sz="2400" dirty="0">
                <a:ea typeface="ArialMT"/>
                <a:cs typeface="Times New Roman" panose="02020603050405020304" pitchFamily="18" charset="0"/>
              </a:rPr>
              <a:t>)</a:t>
            </a:r>
            <a:endParaRPr lang="en-GB" sz="2400" dirty="0">
              <a:ea typeface="Calibri" panose="020F0502020204030204" pitchFamily="34" charset="0"/>
              <a:cs typeface="Times New Roman" panose="02020603050405020304" pitchFamily="18" charset="0"/>
            </a:endParaRPr>
          </a:p>
          <a:p>
            <a:endParaRPr lang="en-GB" sz="2400" dirty="0">
              <a:ea typeface="ArialMT"/>
              <a:cs typeface="Times New Roman" panose="02020603050405020304" pitchFamily="18" charset="0"/>
            </a:endParaRPr>
          </a:p>
          <a:p>
            <a:r>
              <a:rPr lang="en-GB" sz="2400" dirty="0">
                <a:ea typeface="ArialMT"/>
                <a:cs typeface="Times New Roman" panose="02020603050405020304" pitchFamily="18" charset="0"/>
              </a:rPr>
              <a:t>Ultraviolet waves can cause skin to age prematurely and increase the risk of skin __________.</a:t>
            </a:r>
            <a:endParaRPr lang="en-GB" sz="2400" dirty="0">
              <a:ea typeface="Calibri" panose="020F0502020204030204" pitchFamily="34" charset="0"/>
              <a:cs typeface="Times New Roman" panose="02020603050405020304" pitchFamily="18" charset="0"/>
            </a:endParaRPr>
          </a:p>
          <a:p>
            <a:endParaRPr lang="en-GB" sz="2400" dirty="0">
              <a:ea typeface="ArialMT"/>
            </a:endParaRPr>
          </a:p>
          <a:p>
            <a:r>
              <a:rPr lang="en-GB" sz="2400" dirty="0">
                <a:ea typeface="ArialMT"/>
              </a:rPr>
              <a:t>X-rays and gamma rays are ionising radiation that can cause the mutation of genes and _____________.</a:t>
            </a:r>
            <a:endParaRPr lang="en-GB" sz="2400" dirty="0"/>
          </a:p>
        </p:txBody>
      </p:sp>
    </p:spTree>
    <p:extLst>
      <p:ext uri="{BB962C8B-B14F-4D97-AF65-F5344CB8AC3E}">
        <p14:creationId xmlns:p14="http://schemas.microsoft.com/office/powerpoint/2010/main" val="76842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6.2.3 Properties of electromagnetic waves 2</a:t>
            </a:r>
          </a:p>
        </p:txBody>
      </p:sp>
      <p:sp>
        <p:nvSpPr>
          <p:cNvPr id="3" name="Rectangle 2"/>
          <p:cNvSpPr/>
          <p:nvPr/>
        </p:nvSpPr>
        <p:spPr>
          <a:xfrm>
            <a:off x="178593" y="649367"/>
            <a:ext cx="8786813" cy="5847755"/>
          </a:xfrm>
          <a:prstGeom prst="rect">
            <a:avLst/>
          </a:prstGeom>
          <a:ln>
            <a:solidFill>
              <a:schemeClr val="tx1"/>
            </a:solidFill>
          </a:ln>
        </p:spPr>
        <p:txBody>
          <a:bodyPr wrap="square">
            <a:spAutoFit/>
          </a:bodyPr>
          <a:lstStyle/>
          <a:p>
            <a:endParaRPr lang="en-GB" sz="1400" dirty="0">
              <a:ea typeface="ArialMT"/>
              <a:cs typeface="Times New Roman" panose="02020603050405020304" pitchFamily="18" charset="0"/>
            </a:endParaRPr>
          </a:p>
          <a:p>
            <a:r>
              <a:rPr lang="en-GB" sz="2400" dirty="0">
                <a:ea typeface="ArialMT"/>
                <a:cs typeface="Times New Roman" panose="02020603050405020304" pitchFamily="18" charset="0"/>
              </a:rPr>
              <a:t>__________________ waves, X-rays and  ___________ rays can have hazardous effects on human body tissue. </a:t>
            </a:r>
          </a:p>
          <a:p>
            <a:endParaRPr lang="en-GB" sz="2400" dirty="0">
              <a:ea typeface="ArialMT"/>
              <a:cs typeface="Times New Roman" panose="02020603050405020304" pitchFamily="18" charset="0"/>
            </a:endParaRPr>
          </a:p>
          <a:p>
            <a:r>
              <a:rPr lang="en-GB" sz="2400" dirty="0">
                <a:ea typeface="ArialMT"/>
                <a:cs typeface="Times New Roman" panose="02020603050405020304" pitchFamily="18" charset="0"/>
              </a:rPr>
              <a:t>The effects depend on the type of radiation and the  ___________ of the dose. </a:t>
            </a:r>
          </a:p>
          <a:p>
            <a:endParaRPr lang="en-GB" sz="2400" dirty="0">
              <a:ea typeface="ArialMT"/>
              <a:cs typeface="Times New Roman" panose="02020603050405020304" pitchFamily="18" charset="0"/>
            </a:endParaRPr>
          </a:p>
          <a:p>
            <a:r>
              <a:rPr lang="en-GB" sz="2400" dirty="0">
                <a:ea typeface="ArialMT"/>
                <a:cs typeface="Times New Roman" panose="02020603050405020304" pitchFamily="18" charset="0"/>
              </a:rPr>
              <a:t>Radiation dose (in </a:t>
            </a:r>
            <a:r>
              <a:rPr lang="en-GB" sz="2400" dirty="0" err="1">
                <a:ea typeface="ArialMT"/>
                <a:cs typeface="Times New Roman" panose="02020603050405020304" pitchFamily="18" charset="0"/>
              </a:rPr>
              <a:t>sieverts</a:t>
            </a:r>
            <a:r>
              <a:rPr lang="en-GB" sz="2400" dirty="0">
                <a:ea typeface="ArialMT"/>
                <a:cs typeface="Times New Roman" panose="02020603050405020304" pitchFamily="18" charset="0"/>
              </a:rPr>
              <a:t>) is a measure of the risk of harm resulting from an exposure of the body to the radiation. </a:t>
            </a:r>
          </a:p>
          <a:p>
            <a:r>
              <a:rPr lang="en-GB" sz="2400" dirty="0">
                <a:ea typeface="ArialMT"/>
                <a:cs typeface="Times New Roman" panose="02020603050405020304" pitchFamily="18" charset="0"/>
              </a:rPr>
              <a:t>___________ </a:t>
            </a:r>
            <a:r>
              <a:rPr lang="en-GB" sz="2400" dirty="0" err="1">
                <a:ea typeface="ArialMT"/>
                <a:cs typeface="Times New Roman" panose="02020603050405020304" pitchFamily="18" charset="0"/>
              </a:rPr>
              <a:t>millisieverts</a:t>
            </a:r>
            <a:r>
              <a:rPr lang="en-GB" sz="2400" dirty="0">
                <a:ea typeface="ArialMT"/>
                <a:cs typeface="Times New Roman" panose="02020603050405020304" pitchFamily="18" charset="0"/>
              </a:rPr>
              <a:t> (</a:t>
            </a:r>
            <a:r>
              <a:rPr lang="en-GB" sz="2400" dirty="0" err="1">
                <a:ea typeface="ArialMT"/>
                <a:cs typeface="Times New Roman" panose="02020603050405020304" pitchFamily="18" charset="0"/>
              </a:rPr>
              <a:t>mSv</a:t>
            </a:r>
            <a:r>
              <a:rPr lang="en-GB" sz="2400" dirty="0">
                <a:ea typeface="ArialMT"/>
                <a:cs typeface="Times New Roman" panose="02020603050405020304" pitchFamily="18" charset="0"/>
              </a:rPr>
              <a:t>) = 1 </a:t>
            </a:r>
            <a:r>
              <a:rPr lang="en-GB" sz="2400" dirty="0" err="1">
                <a:ea typeface="ArialMT"/>
                <a:cs typeface="Times New Roman" panose="02020603050405020304" pitchFamily="18" charset="0"/>
              </a:rPr>
              <a:t>sievert</a:t>
            </a:r>
            <a:r>
              <a:rPr lang="en-GB" sz="2400" dirty="0">
                <a:ea typeface="ArialMT"/>
                <a:cs typeface="Times New Roman" panose="02020603050405020304" pitchFamily="18" charset="0"/>
              </a:rPr>
              <a:t> </a:t>
            </a:r>
            <a:r>
              <a:rPr lang="en-GB" sz="2400" dirty="0" err="1">
                <a:ea typeface="ArialMT"/>
                <a:cs typeface="Times New Roman" panose="02020603050405020304" pitchFamily="18" charset="0"/>
              </a:rPr>
              <a:t>Sv</a:t>
            </a:r>
            <a:r>
              <a:rPr lang="en-GB" sz="2400" dirty="0">
                <a:ea typeface="ArialMT"/>
                <a:cs typeface="Times New Roman" panose="02020603050405020304" pitchFamily="18" charset="0"/>
              </a:rPr>
              <a:t>)</a:t>
            </a:r>
            <a:endParaRPr lang="en-GB" sz="2400" dirty="0">
              <a:ea typeface="Calibri" panose="020F0502020204030204" pitchFamily="34" charset="0"/>
              <a:cs typeface="Times New Roman" panose="02020603050405020304" pitchFamily="18" charset="0"/>
            </a:endParaRPr>
          </a:p>
          <a:p>
            <a:endParaRPr lang="en-GB" sz="2400" dirty="0">
              <a:ea typeface="ArialMT"/>
              <a:cs typeface="Times New Roman" panose="02020603050405020304" pitchFamily="18" charset="0"/>
            </a:endParaRPr>
          </a:p>
          <a:p>
            <a:r>
              <a:rPr lang="en-GB" sz="2400" dirty="0">
                <a:ea typeface="ArialMT"/>
                <a:cs typeface="Times New Roman" panose="02020603050405020304" pitchFamily="18" charset="0"/>
              </a:rPr>
              <a:t>Ultraviolet waves can cause skin to age prematurely and increase the risk of skin __________.</a:t>
            </a:r>
            <a:endParaRPr lang="en-GB" sz="2400" dirty="0">
              <a:ea typeface="Calibri" panose="020F0502020204030204" pitchFamily="34" charset="0"/>
              <a:cs typeface="Times New Roman" panose="02020603050405020304" pitchFamily="18" charset="0"/>
            </a:endParaRPr>
          </a:p>
          <a:p>
            <a:endParaRPr lang="en-GB" sz="2400" dirty="0">
              <a:ea typeface="ArialMT"/>
            </a:endParaRPr>
          </a:p>
          <a:p>
            <a:r>
              <a:rPr lang="en-GB" sz="2400" dirty="0">
                <a:ea typeface="ArialMT"/>
              </a:rPr>
              <a:t>X-rays and gamma rays are ionising radiation that can cause the mutation of genes and _____________.</a:t>
            </a:r>
            <a:endParaRPr lang="en-GB" sz="2400" dirty="0"/>
          </a:p>
        </p:txBody>
      </p:sp>
      <p:sp>
        <p:nvSpPr>
          <p:cNvPr id="2" name="TextBox 1"/>
          <p:cNvSpPr txBox="1"/>
          <p:nvPr/>
        </p:nvSpPr>
        <p:spPr>
          <a:xfrm>
            <a:off x="250030" y="839830"/>
            <a:ext cx="2803347" cy="461665"/>
          </a:xfrm>
          <a:prstGeom prst="rect">
            <a:avLst/>
          </a:prstGeom>
          <a:solidFill>
            <a:schemeClr val="bg1"/>
          </a:solidFill>
        </p:spPr>
        <p:txBody>
          <a:bodyPr wrap="square" rtlCol="0">
            <a:spAutoFit/>
          </a:bodyPr>
          <a:lstStyle/>
          <a:p>
            <a:pPr algn="ctr"/>
            <a:r>
              <a:rPr lang="en-GB" sz="2400" b="1" u="sng" dirty="0"/>
              <a:t>Ultraviolet</a:t>
            </a:r>
          </a:p>
        </p:txBody>
      </p:sp>
      <p:sp>
        <p:nvSpPr>
          <p:cNvPr id="5" name="TextBox 4"/>
          <p:cNvSpPr txBox="1"/>
          <p:nvPr/>
        </p:nvSpPr>
        <p:spPr>
          <a:xfrm>
            <a:off x="250030" y="3824288"/>
            <a:ext cx="1721645" cy="461665"/>
          </a:xfrm>
          <a:prstGeom prst="rect">
            <a:avLst/>
          </a:prstGeom>
          <a:solidFill>
            <a:schemeClr val="bg1"/>
          </a:solidFill>
        </p:spPr>
        <p:txBody>
          <a:bodyPr wrap="square" rtlCol="0">
            <a:spAutoFit/>
          </a:bodyPr>
          <a:lstStyle/>
          <a:p>
            <a:pPr algn="ctr"/>
            <a:r>
              <a:rPr lang="en-GB" sz="2400" b="1" dirty="0"/>
              <a:t>1000</a:t>
            </a:r>
          </a:p>
        </p:txBody>
      </p:sp>
      <p:sp>
        <p:nvSpPr>
          <p:cNvPr id="6" name="TextBox 5"/>
          <p:cNvSpPr txBox="1"/>
          <p:nvPr/>
        </p:nvSpPr>
        <p:spPr>
          <a:xfrm>
            <a:off x="6780495" y="1927950"/>
            <a:ext cx="2025254" cy="461665"/>
          </a:xfrm>
          <a:prstGeom prst="rect">
            <a:avLst/>
          </a:prstGeom>
          <a:solidFill>
            <a:schemeClr val="bg1"/>
          </a:solidFill>
        </p:spPr>
        <p:txBody>
          <a:bodyPr wrap="square" rtlCol="0">
            <a:spAutoFit/>
          </a:bodyPr>
          <a:lstStyle/>
          <a:p>
            <a:pPr algn="ctr"/>
            <a:r>
              <a:rPr lang="en-GB" sz="2400" b="1" u="sng" dirty="0"/>
              <a:t>size</a:t>
            </a:r>
          </a:p>
        </p:txBody>
      </p:sp>
      <p:sp>
        <p:nvSpPr>
          <p:cNvPr id="7" name="TextBox 6"/>
          <p:cNvSpPr txBox="1"/>
          <p:nvPr/>
        </p:nvSpPr>
        <p:spPr>
          <a:xfrm>
            <a:off x="5367953" y="839830"/>
            <a:ext cx="1773076" cy="461665"/>
          </a:xfrm>
          <a:prstGeom prst="rect">
            <a:avLst/>
          </a:prstGeom>
          <a:solidFill>
            <a:schemeClr val="bg1"/>
          </a:solidFill>
        </p:spPr>
        <p:txBody>
          <a:bodyPr wrap="square" rtlCol="0">
            <a:spAutoFit/>
          </a:bodyPr>
          <a:lstStyle/>
          <a:p>
            <a:pPr algn="ctr"/>
            <a:r>
              <a:rPr lang="en-GB" sz="2400" b="1" u="sng" dirty="0"/>
              <a:t>gamma</a:t>
            </a:r>
          </a:p>
        </p:txBody>
      </p:sp>
      <p:sp>
        <p:nvSpPr>
          <p:cNvPr id="8" name="TextBox 7"/>
          <p:cNvSpPr txBox="1"/>
          <p:nvPr/>
        </p:nvSpPr>
        <p:spPr>
          <a:xfrm>
            <a:off x="3053377" y="6035456"/>
            <a:ext cx="2016037" cy="461665"/>
          </a:xfrm>
          <a:prstGeom prst="rect">
            <a:avLst/>
          </a:prstGeom>
          <a:solidFill>
            <a:schemeClr val="bg1"/>
          </a:solidFill>
        </p:spPr>
        <p:txBody>
          <a:bodyPr wrap="square" rtlCol="0">
            <a:spAutoFit/>
          </a:bodyPr>
          <a:lstStyle/>
          <a:p>
            <a:pPr algn="ctr"/>
            <a:r>
              <a:rPr lang="en-GB" sz="2400" b="1" u="sng" dirty="0"/>
              <a:t>cancer</a:t>
            </a:r>
          </a:p>
        </p:txBody>
      </p:sp>
      <p:sp>
        <p:nvSpPr>
          <p:cNvPr id="9" name="TextBox 8"/>
          <p:cNvSpPr txBox="1"/>
          <p:nvPr/>
        </p:nvSpPr>
        <p:spPr>
          <a:xfrm>
            <a:off x="1651703" y="4929872"/>
            <a:ext cx="1700213" cy="461665"/>
          </a:xfrm>
          <a:prstGeom prst="rect">
            <a:avLst/>
          </a:prstGeom>
          <a:solidFill>
            <a:schemeClr val="bg1"/>
          </a:solidFill>
        </p:spPr>
        <p:txBody>
          <a:bodyPr wrap="square" rtlCol="0">
            <a:spAutoFit/>
          </a:bodyPr>
          <a:lstStyle/>
          <a:p>
            <a:pPr algn="ctr"/>
            <a:r>
              <a:rPr lang="en-GB" sz="2400" b="1" u="sng" dirty="0"/>
              <a:t>cancer</a:t>
            </a:r>
          </a:p>
        </p:txBody>
      </p:sp>
    </p:spTree>
    <p:extLst>
      <p:ext uri="{BB962C8B-B14F-4D97-AF65-F5344CB8AC3E}">
        <p14:creationId xmlns:p14="http://schemas.microsoft.com/office/powerpoint/2010/main" val="40643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815661"/>
            <a:ext cx="7920880" cy="830997"/>
          </a:xfrm>
          <a:prstGeom prst="rect">
            <a:avLst/>
          </a:prstGeom>
          <a:noFill/>
        </p:spPr>
        <p:txBody>
          <a:bodyPr wrap="square" rtlCol="0">
            <a:spAutoFit/>
          </a:bodyPr>
          <a:lstStyle/>
          <a:p>
            <a:r>
              <a:rPr lang="en-GB" sz="2400" u="sng" dirty="0"/>
              <a:t>The Sievert </a:t>
            </a:r>
            <a:r>
              <a:rPr lang="en-GB" sz="2400" dirty="0"/>
              <a:t>is a measure of the human response to radiation.  It links the type of radiation and the type of tissue.</a:t>
            </a:r>
          </a:p>
        </p:txBody>
      </p:sp>
      <p:sp>
        <p:nvSpPr>
          <p:cNvPr id="4" name="TextBox 3"/>
          <p:cNvSpPr txBox="1"/>
          <p:nvPr/>
        </p:nvSpPr>
        <p:spPr>
          <a:xfrm>
            <a:off x="107504" y="2276872"/>
            <a:ext cx="3168352" cy="646331"/>
          </a:xfrm>
          <a:prstGeom prst="rect">
            <a:avLst/>
          </a:prstGeom>
          <a:noFill/>
          <a:ln w="57150">
            <a:solidFill>
              <a:schemeClr val="tx1"/>
            </a:solidFill>
          </a:ln>
        </p:spPr>
        <p:txBody>
          <a:bodyPr wrap="square" rtlCol="0">
            <a:spAutoFit/>
          </a:bodyPr>
          <a:lstStyle/>
          <a:p>
            <a:r>
              <a:rPr lang="en-GB" dirty="0"/>
              <a:t>Radiation dose is measured in Joules per kilogram (the </a:t>
            </a:r>
            <a:r>
              <a:rPr lang="en-GB" dirty="0" err="1"/>
              <a:t>Gray</a:t>
            </a:r>
            <a:r>
              <a:rPr lang="en-GB" dirty="0"/>
              <a:t>)</a:t>
            </a:r>
          </a:p>
        </p:txBody>
      </p:sp>
      <p:sp>
        <p:nvSpPr>
          <p:cNvPr id="5" name="TextBox 4"/>
          <p:cNvSpPr txBox="1"/>
          <p:nvPr/>
        </p:nvSpPr>
        <p:spPr>
          <a:xfrm>
            <a:off x="3419872" y="2153762"/>
            <a:ext cx="432048" cy="769441"/>
          </a:xfrm>
          <a:prstGeom prst="rect">
            <a:avLst/>
          </a:prstGeom>
          <a:noFill/>
        </p:spPr>
        <p:txBody>
          <a:bodyPr wrap="square" rtlCol="0">
            <a:spAutoFit/>
          </a:bodyPr>
          <a:lstStyle/>
          <a:p>
            <a:r>
              <a:rPr lang="en-GB" sz="4400" dirty="0"/>
              <a:t>×</a:t>
            </a:r>
          </a:p>
        </p:txBody>
      </p:sp>
      <p:sp>
        <p:nvSpPr>
          <p:cNvPr id="7" name="TextBox 6"/>
          <p:cNvSpPr txBox="1"/>
          <p:nvPr/>
        </p:nvSpPr>
        <p:spPr>
          <a:xfrm>
            <a:off x="3995936" y="2276872"/>
            <a:ext cx="2232248" cy="646331"/>
          </a:xfrm>
          <a:prstGeom prst="rect">
            <a:avLst/>
          </a:prstGeom>
          <a:noFill/>
          <a:ln w="57150">
            <a:solidFill>
              <a:schemeClr val="tx1"/>
            </a:solidFill>
          </a:ln>
        </p:spPr>
        <p:txBody>
          <a:bodyPr wrap="square" rtlCol="0">
            <a:spAutoFit/>
          </a:bodyPr>
          <a:lstStyle/>
          <a:p>
            <a:r>
              <a:rPr lang="en-GB" dirty="0"/>
              <a:t>Weighting factor for the type of radiation</a:t>
            </a:r>
          </a:p>
        </p:txBody>
      </p:sp>
      <p:sp>
        <p:nvSpPr>
          <p:cNvPr id="8" name="TextBox 7"/>
          <p:cNvSpPr txBox="1"/>
          <p:nvPr/>
        </p:nvSpPr>
        <p:spPr>
          <a:xfrm>
            <a:off x="6228184" y="2153762"/>
            <a:ext cx="432048" cy="769441"/>
          </a:xfrm>
          <a:prstGeom prst="rect">
            <a:avLst/>
          </a:prstGeom>
          <a:noFill/>
        </p:spPr>
        <p:txBody>
          <a:bodyPr wrap="square" rtlCol="0">
            <a:spAutoFit/>
          </a:bodyPr>
          <a:lstStyle/>
          <a:p>
            <a:r>
              <a:rPr lang="en-GB" sz="4400" dirty="0"/>
              <a:t>×</a:t>
            </a:r>
          </a:p>
        </p:txBody>
      </p:sp>
      <p:sp>
        <p:nvSpPr>
          <p:cNvPr id="9" name="TextBox 8"/>
          <p:cNvSpPr txBox="1"/>
          <p:nvPr/>
        </p:nvSpPr>
        <p:spPr>
          <a:xfrm>
            <a:off x="6730418" y="2276871"/>
            <a:ext cx="2232248" cy="923330"/>
          </a:xfrm>
          <a:prstGeom prst="rect">
            <a:avLst/>
          </a:prstGeom>
          <a:noFill/>
          <a:ln w="57150">
            <a:solidFill>
              <a:schemeClr val="tx1"/>
            </a:solidFill>
          </a:ln>
        </p:spPr>
        <p:txBody>
          <a:bodyPr wrap="square" rtlCol="0">
            <a:spAutoFit/>
          </a:bodyPr>
          <a:lstStyle/>
          <a:p>
            <a:r>
              <a:rPr lang="en-GB" dirty="0"/>
              <a:t>Weighting factor for the type of human tissue</a:t>
            </a:r>
          </a:p>
        </p:txBody>
      </p:sp>
      <p:sp>
        <p:nvSpPr>
          <p:cNvPr id="10" name="TextBox 9"/>
          <p:cNvSpPr txBox="1"/>
          <p:nvPr/>
        </p:nvSpPr>
        <p:spPr>
          <a:xfrm>
            <a:off x="936507" y="3383413"/>
            <a:ext cx="7126970" cy="1077218"/>
          </a:xfrm>
          <a:prstGeom prst="rect">
            <a:avLst/>
          </a:prstGeom>
          <a:noFill/>
          <a:ln w="57150">
            <a:solidFill>
              <a:schemeClr val="tx1"/>
            </a:solidFill>
          </a:ln>
        </p:spPr>
        <p:txBody>
          <a:bodyPr wrap="square" rtlCol="0">
            <a:spAutoFit/>
          </a:bodyPr>
          <a:lstStyle/>
          <a:p>
            <a:r>
              <a:rPr lang="en-GB" sz="3200" dirty="0"/>
              <a:t>= Effective equivalent dose in Joules per kilogram (the Sievert)</a:t>
            </a:r>
          </a:p>
        </p:txBody>
      </p:sp>
      <p:sp>
        <p:nvSpPr>
          <p:cNvPr id="11" name="TextBox 10"/>
          <p:cNvSpPr txBox="1"/>
          <p:nvPr/>
        </p:nvSpPr>
        <p:spPr>
          <a:xfrm>
            <a:off x="3995936" y="2276872"/>
            <a:ext cx="2232248" cy="646331"/>
          </a:xfrm>
          <a:prstGeom prst="rect">
            <a:avLst/>
          </a:prstGeom>
          <a:solidFill>
            <a:schemeClr val="accent1">
              <a:lumMod val="20000"/>
              <a:lumOff val="80000"/>
            </a:schemeClr>
          </a:solidFill>
          <a:ln w="57150">
            <a:solidFill>
              <a:schemeClr val="tx1"/>
            </a:solidFill>
          </a:ln>
        </p:spPr>
        <p:txBody>
          <a:bodyPr wrap="square" rtlCol="0">
            <a:spAutoFit/>
          </a:bodyPr>
          <a:lstStyle/>
          <a:p>
            <a:r>
              <a:rPr lang="en-GB" dirty="0"/>
              <a:t>1 for X-rays and </a:t>
            </a:r>
          </a:p>
          <a:p>
            <a:r>
              <a:rPr lang="en-GB" dirty="0"/>
              <a:t>Gamma rays.</a:t>
            </a:r>
          </a:p>
        </p:txBody>
      </p:sp>
      <p:sp>
        <p:nvSpPr>
          <p:cNvPr id="12" name="TextBox 11"/>
          <p:cNvSpPr txBox="1"/>
          <p:nvPr/>
        </p:nvSpPr>
        <p:spPr>
          <a:xfrm>
            <a:off x="6730418" y="2259975"/>
            <a:ext cx="2232248" cy="923330"/>
          </a:xfrm>
          <a:prstGeom prst="rect">
            <a:avLst/>
          </a:prstGeom>
          <a:solidFill>
            <a:schemeClr val="accent1">
              <a:lumMod val="20000"/>
              <a:lumOff val="80000"/>
            </a:schemeClr>
          </a:solidFill>
          <a:ln w="57150">
            <a:solidFill>
              <a:schemeClr val="tx1"/>
            </a:solidFill>
          </a:ln>
        </p:spPr>
        <p:txBody>
          <a:bodyPr wrap="square" rtlCol="0">
            <a:spAutoFit/>
          </a:bodyPr>
          <a:lstStyle/>
          <a:p>
            <a:r>
              <a:rPr lang="en-GB" dirty="0"/>
              <a:t>1 for whole body exposure, 0.01 for a finger.</a:t>
            </a:r>
          </a:p>
        </p:txBody>
      </p:sp>
      <p:sp>
        <p:nvSpPr>
          <p:cNvPr id="13" name="TextBox 12"/>
          <p:cNvSpPr txBox="1"/>
          <p:nvPr/>
        </p:nvSpPr>
        <p:spPr>
          <a:xfrm>
            <a:off x="251520" y="4643843"/>
            <a:ext cx="8711146" cy="1138773"/>
          </a:xfrm>
          <a:prstGeom prst="rect">
            <a:avLst/>
          </a:prstGeom>
          <a:solidFill>
            <a:schemeClr val="bg1"/>
          </a:solidFill>
          <a:ln w="57150">
            <a:noFill/>
          </a:ln>
        </p:spPr>
        <p:txBody>
          <a:bodyPr wrap="square" rtlCol="0">
            <a:spAutoFit/>
          </a:bodyPr>
          <a:lstStyle/>
          <a:p>
            <a:r>
              <a:rPr lang="en-GB" sz="2400" dirty="0"/>
              <a:t>1 Sievert gives us around a 5% chance of developing cancer.</a:t>
            </a:r>
          </a:p>
          <a:p>
            <a:r>
              <a:rPr lang="en-GB" sz="2400" dirty="0"/>
              <a:t>5 - 10 </a:t>
            </a:r>
            <a:r>
              <a:rPr lang="en-GB" sz="2400" dirty="0" err="1"/>
              <a:t>Sv</a:t>
            </a:r>
            <a:r>
              <a:rPr lang="en-GB" sz="2400" dirty="0"/>
              <a:t> would make you very ill and would not be survivable.</a:t>
            </a:r>
          </a:p>
          <a:p>
            <a:r>
              <a:rPr lang="en-GB" sz="2000" dirty="0"/>
              <a:t>2.5 × 10</a:t>
            </a:r>
            <a:r>
              <a:rPr lang="en-GB" sz="2000" baseline="30000" dirty="0"/>
              <a:t>-6</a:t>
            </a:r>
            <a:r>
              <a:rPr lang="en-GB" sz="2000" dirty="0"/>
              <a:t> </a:t>
            </a:r>
            <a:r>
              <a:rPr lang="en-GB" sz="2000" dirty="0" err="1"/>
              <a:t>Sv</a:t>
            </a:r>
            <a:r>
              <a:rPr lang="en-GB" sz="2000" dirty="0"/>
              <a:t> (2.5 </a:t>
            </a:r>
            <a:r>
              <a:rPr lang="en-GB" sz="2000" dirty="0">
                <a:sym typeface="Symbol" panose="05050102010706020507" pitchFamily="18" charset="2"/>
              </a:rPr>
              <a:t></a:t>
            </a:r>
            <a:r>
              <a:rPr lang="en-GB" sz="2000" dirty="0" err="1">
                <a:sym typeface="Symbol" panose="05050102010706020507" pitchFamily="18" charset="2"/>
              </a:rPr>
              <a:t>Sv</a:t>
            </a:r>
            <a:r>
              <a:rPr lang="en-GB" sz="2000" dirty="0">
                <a:sym typeface="Symbol" panose="05050102010706020507" pitchFamily="18" charset="2"/>
              </a:rPr>
              <a:t>) </a:t>
            </a:r>
            <a:r>
              <a:rPr lang="en-GB" sz="2000" dirty="0"/>
              <a:t>is the average per year due to background radiation.</a:t>
            </a:r>
          </a:p>
        </p:txBody>
      </p:sp>
      <p:sp>
        <p:nvSpPr>
          <p:cNvPr id="19" name="TextBox 18"/>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6.2.3 Properties of electromagnetic waves 2</a:t>
            </a:r>
          </a:p>
        </p:txBody>
      </p:sp>
      <p:sp>
        <p:nvSpPr>
          <p:cNvPr id="6" name="Rectangle 5"/>
          <p:cNvSpPr/>
          <p:nvPr/>
        </p:nvSpPr>
        <p:spPr>
          <a:xfrm>
            <a:off x="0" y="6427113"/>
            <a:ext cx="9144000" cy="430887"/>
          </a:xfrm>
          <a:prstGeom prst="rect">
            <a:avLst/>
          </a:prstGeom>
          <a:solidFill>
            <a:schemeClr val="accent5">
              <a:lumMod val="20000"/>
              <a:lumOff val="80000"/>
            </a:schemeClr>
          </a:solidFill>
        </p:spPr>
        <p:txBody>
          <a:bodyPr wrap="square">
            <a:spAutoFit/>
          </a:bodyPr>
          <a:lstStyle/>
          <a:p>
            <a:r>
              <a:rPr lang="en-GB" sz="1100" dirty="0"/>
              <a:t>Students will not be required to recall the unit of radiation dose.</a:t>
            </a:r>
          </a:p>
          <a:p>
            <a:r>
              <a:rPr lang="en-GB" sz="1100" dirty="0"/>
              <a:t>Students should be able to draw conclusions from given data about the risks and consequences of exposure to radiation.</a:t>
            </a:r>
          </a:p>
        </p:txBody>
      </p:sp>
    </p:spTree>
    <p:extLst>
      <p:ext uri="{BB962C8B-B14F-4D97-AF65-F5344CB8AC3E}">
        <p14:creationId xmlns:p14="http://schemas.microsoft.com/office/powerpoint/2010/main" val="6373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258" y="595085"/>
            <a:ext cx="8708333" cy="3962399"/>
          </a:xfrm>
          <a:prstGeom prst="rect">
            <a:avLst/>
          </a:prstGeom>
        </p:spPr>
      </p:pic>
    </p:spTree>
    <p:extLst>
      <p:ext uri="{BB962C8B-B14F-4D97-AF65-F5344CB8AC3E}">
        <p14:creationId xmlns:p14="http://schemas.microsoft.com/office/powerpoint/2010/main" val="576935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ectromagnetic Spectrum">
            <a:extLst>
              <a:ext uri="{FF2B5EF4-FFF2-40B4-BE49-F238E27FC236}">
                <a16:creationId xmlns:a16="http://schemas.microsoft.com/office/drawing/2014/main" id="{B0E2B6DB-EEE7-40B7-A85C-6BB5A3EBE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728"/>
            <a:ext cx="9124538" cy="520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0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6.2.4 Uses and applications of electromagnetic waves</a:t>
            </a:r>
          </a:p>
        </p:txBody>
      </p:sp>
      <p:sp>
        <p:nvSpPr>
          <p:cNvPr id="4" name="Rectangle 3"/>
          <p:cNvSpPr/>
          <p:nvPr/>
        </p:nvSpPr>
        <p:spPr>
          <a:xfrm>
            <a:off x="188686" y="725997"/>
            <a:ext cx="8824685" cy="4154984"/>
          </a:xfrm>
          <a:prstGeom prst="rect">
            <a:avLst/>
          </a:prstGeom>
        </p:spPr>
        <p:txBody>
          <a:bodyPr wrap="square">
            <a:spAutoFit/>
          </a:bodyPr>
          <a:lstStyle/>
          <a:p>
            <a:r>
              <a:rPr lang="en-GB" sz="2400" dirty="0"/>
              <a:t>Electromagnetic waves have many practical applications. </a:t>
            </a:r>
          </a:p>
          <a:p>
            <a:r>
              <a:rPr lang="en-GB" sz="2400" dirty="0"/>
              <a:t>For example:</a:t>
            </a:r>
          </a:p>
          <a:p>
            <a:pPr>
              <a:lnSpc>
                <a:spcPct val="150000"/>
              </a:lnSpc>
            </a:pPr>
            <a:r>
              <a:rPr lang="en-GB" sz="2400" dirty="0"/>
              <a:t>• radio waves – television and radio</a:t>
            </a:r>
          </a:p>
          <a:p>
            <a:pPr>
              <a:lnSpc>
                <a:spcPct val="150000"/>
              </a:lnSpc>
            </a:pPr>
            <a:r>
              <a:rPr lang="en-GB" sz="2400" dirty="0"/>
              <a:t>• microwaves – satellite communications, cooking food</a:t>
            </a:r>
          </a:p>
          <a:p>
            <a:pPr>
              <a:lnSpc>
                <a:spcPct val="150000"/>
              </a:lnSpc>
            </a:pPr>
            <a:r>
              <a:rPr lang="en-GB" sz="2400" dirty="0"/>
              <a:t>• infrared – electrical heaters, cooking food, infrared cameras</a:t>
            </a:r>
          </a:p>
          <a:p>
            <a:pPr>
              <a:lnSpc>
                <a:spcPct val="150000"/>
              </a:lnSpc>
            </a:pPr>
            <a:r>
              <a:rPr lang="en-GB" sz="2400" dirty="0"/>
              <a:t>• visible light – fibre optic communications</a:t>
            </a:r>
          </a:p>
          <a:p>
            <a:pPr>
              <a:lnSpc>
                <a:spcPct val="150000"/>
              </a:lnSpc>
            </a:pPr>
            <a:r>
              <a:rPr lang="fr-FR" sz="2400" dirty="0"/>
              <a:t>• ultraviolet – </a:t>
            </a:r>
            <a:r>
              <a:rPr lang="fr-FR" sz="2400" dirty="0" err="1"/>
              <a:t>energy</a:t>
            </a:r>
            <a:r>
              <a:rPr lang="fr-FR" sz="2400" dirty="0"/>
              <a:t> efficient </a:t>
            </a:r>
            <a:r>
              <a:rPr lang="fr-FR" sz="2400" dirty="0" err="1"/>
              <a:t>lamps</a:t>
            </a:r>
            <a:r>
              <a:rPr lang="fr-FR" sz="2400" dirty="0"/>
              <a:t>, </a:t>
            </a:r>
            <a:r>
              <a:rPr lang="fr-FR" sz="2400" dirty="0" err="1"/>
              <a:t>sun</a:t>
            </a:r>
            <a:r>
              <a:rPr lang="fr-FR" sz="2400" dirty="0"/>
              <a:t> </a:t>
            </a:r>
            <a:r>
              <a:rPr lang="fr-FR" sz="2400" dirty="0" err="1"/>
              <a:t>tanning</a:t>
            </a:r>
            <a:endParaRPr lang="fr-FR" sz="2400" dirty="0"/>
          </a:p>
          <a:p>
            <a:pPr>
              <a:lnSpc>
                <a:spcPct val="150000"/>
              </a:lnSpc>
            </a:pPr>
            <a:r>
              <a:rPr lang="en-GB" sz="2400" dirty="0"/>
              <a:t>• X-rays and gamma rays – medical imaging and treatments.</a:t>
            </a:r>
          </a:p>
        </p:txBody>
      </p:sp>
    </p:spTree>
    <p:extLst>
      <p:ext uri="{BB962C8B-B14F-4D97-AF65-F5344CB8AC3E}">
        <p14:creationId xmlns:p14="http://schemas.microsoft.com/office/powerpoint/2010/main" val="45969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6.1.1 Transverse and longitudinal waves – </a:t>
            </a:r>
            <a:r>
              <a:rPr lang="en-GB" sz="2000" b="1" dirty="0"/>
              <a:t>both transfer energy</a:t>
            </a:r>
          </a:p>
        </p:txBody>
      </p:sp>
      <p:sp>
        <p:nvSpPr>
          <p:cNvPr id="5" name="Content Placeholder 2"/>
          <p:cNvSpPr txBox="1">
            <a:spLocks/>
          </p:cNvSpPr>
          <p:nvPr/>
        </p:nvSpPr>
        <p:spPr>
          <a:xfrm>
            <a:off x="216023" y="722581"/>
            <a:ext cx="4355977" cy="54979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GB" sz="3200" b="1" u="sng" dirty="0"/>
              <a:t>Transverse waves</a:t>
            </a:r>
          </a:p>
          <a:p>
            <a:pPr algn="l"/>
            <a:r>
              <a:rPr lang="en-GB" dirty="0"/>
              <a:t>The oscillation (vibrations) of a transverse wave are perpendicular to the direction of energy transfer. </a:t>
            </a:r>
          </a:p>
          <a:p>
            <a:pPr algn="l"/>
            <a:endParaRPr lang="en-GB" dirty="0"/>
          </a:p>
          <a:p>
            <a:pPr algn="l"/>
            <a:endParaRPr lang="en-GB" dirty="0"/>
          </a:p>
          <a:p>
            <a:pPr algn="l"/>
            <a:endParaRPr lang="en-GB" dirty="0"/>
          </a:p>
          <a:p>
            <a:pPr algn="l"/>
            <a:endParaRPr lang="en-GB" dirty="0"/>
          </a:p>
          <a:p>
            <a:pPr algn="l"/>
            <a:endParaRPr lang="en-GB" dirty="0"/>
          </a:p>
          <a:p>
            <a:pPr algn="l"/>
            <a:r>
              <a:rPr lang="en-GB" dirty="0"/>
              <a:t>E.g. seismic S-waves, gamma,   X-rays, UV, Visible, </a:t>
            </a:r>
            <a:r>
              <a:rPr lang="en-GB" dirty="0">
                <a:latin typeface="Times New Roman" panose="02020603050405020304" pitchFamily="18" charset="0"/>
                <a:cs typeface="Times New Roman" panose="02020603050405020304" pitchFamily="18" charset="0"/>
              </a:rPr>
              <a:t>IR, </a:t>
            </a:r>
            <a:r>
              <a:rPr lang="en-GB" dirty="0">
                <a:cs typeface="Times New Roman" panose="02020603050405020304" pitchFamily="18" charset="0"/>
              </a:rPr>
              <a:t>Microwaves, Radio waves.</a:t>
            </a:r>
            <a:endParaRPr lang="en-GB" dirty="0"/>
          </a:p>
        </p:txBody>
      </p:sp>
      <p:sp>
        <p:nvSpPr>
          <p:cNvPr id="6" name="Content Placeholder 2"/>
          <p:cNvSpPr txBox="1">
            <a:spLocks/>
          </p:cNvSpPr>
          <p:nvPr/>
        </p:nvSpPr>
        <p:spPr>
          <a:xfrm>
            <a:off x="4698268" y="722582"/>
            <a:ext cx="4355976" cy="54979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b="1" u="sng" dirty="0"/>
              <a:t>l</a:t>
            </a:r>
            <a:r>
              <a:rPr kumimoji="0" lang="en-GB" sz="3200" b="1" i="0" u="sng" strike="noStrike" kern="1200" cap="none" spc="0" normalizeH="0" baseline="0" noProof="0" dirty="0" err="1">
                <a:ln>
                  <a:noFill/>
                </a:ln>
                <a:solidFill>
                  <a:schemeClr val="dk1"/>
                </a:solidFill>
                <a:effectLst/>
                <a:uLnTx/>
                <a:uFillTx/>
                <a:latin typeface="+mn-lt"/>
                <a:ea typeface="+mn-ea"/>
                <a:cs typeface="+mn-cs"/>
              </a:rPr>
              <a:t>ongitudinal</a:t>
            </a:r>
            <a:r>
              <a:rPr kumimoji="0" lang="en-GB" sz="3200" b="1" i="0" u="sng" strike="noStrike" kern="1200" cap="none" spc="0" normalizeH="0" noProof="0" dirty="0">
                <a:ln>
                  <a:noFill/>
                </a:ln>
                <a:solidFill>
                  <a:schemeClr val="dk1"/>
                </a:solidFill>
                <a:effectLst/>
                <a:uLnTx/>
                <a:uFillTx/>
                <a:latin typeface="+mn-lt"/>
                <a:ea typeface="+mn-ea"/>
                <a:cs typeface="+mn-cs"/>
              </a:rPr>
              <a:t> </a:t>
            </a:r>
            <a:r>
              <a:rPr kumimoji="0" lang="en-GB" sz="3200" b="1" i="0" u="sng" strike="noStrike" kern="1200" cap="none" spc="0" normalizeH="0" baseline="0" noProof="0" dirty="0">
                <a:ln>
                  <a:noFill/>
                </a:ln>
                <a:solidFill>
                  <a:schemeClr val="dk1"/>
                </a:solidFill>
                <a:effectLst/>
                <a:uLnTx/>
                <a:uFillTx/>
                <a:latin typeface="+mn-lt"/>
                <a:ea typeface="+mn-ea"/>
                <a:cs typeface="+mn-cs"/>
              </a:rPr>
              <a:t>waves</a:t>
            </a:r>
          </a:p>
          <a:p>
            <a:pPr marR="0" lvl="0" algn="l" defTabSz="914400" rtl="0" eaLnBrk="1" fontAlgn="auto" latinLnBrk="0" hangingPunct="1">
              <a:lnSpc>
                <a:spcPct val="100000"/>
              </a:lnSpc>
              <a:spcBef>
                <a:spcPct val="20000"/>
              </a:spcBef>
              <a:spcAft>
                <a:spcPts val="0"/>
              </a:spcAft>
              <a:buClrTx/>
              <a:buSzTx/>
              <a:tabLst/>
              <a:defRPr/>
            </a:pPr>
            <a:r>
              <a:rPr lang="en-GB" sz="2400" dirty="0"/>
              <a:t>The oscillations (vibrations) of a longitudinal wave are parallel to the direction of energy transfer.</a:t>
            </a:r>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marR="0" lvl="0" algn="l" defTabSz="914400" rtl="0" eaLnBrk="1" fontAlgn="auto" latinLnBrk="0" hangingPunct="1">
              <a:lnSpc>
                <a:spcPct val="100000"/>
              </a:lnSpc>
              <a:spcBef>
                <a:spcPct val="20000"/>
              </a:spcBef>
              <a:spcAft>
                <a:spcPts val="0"/>
              </a:spcAft>
              <a:buClrTx/>
              <a:buSzTx/>
              <a:tabLst/>
              <a:defRPr/>
            </a:pPr>
            <a:endParaRPr lang="en-GB" sz="2400" dirty="0"/>
          </a:p>
          <a:p>
            <a:pPr>
              <a:spcBef>
                <a:spcPct val="20000"/>
              </a:spcBef>
              <a:defRPr/>
            </a:pPr>
            <a:r>
              <a:rPr lang="en-GB" sz="2400" dirty="0"/>
              <a:t>E.g. sound, ultrasound, </a:t>
            </a:r>
          </a:p>
          <a:p>
            <a:pPr>
              <a:spcBef>
                <a:spcPct val="20000"/>
              </a:spcBef>
              <a:defRPr/>
            </a:pPr>
            <a:r>
              <a:rPr lang="en-GB" sz="2400" dirty="0"/>
              <a:t>seismic P-waves.</a:t>
            </a:r>
            <a:endParaRPr kumimoji="0" lang="en-GB" sz="24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Picture 2" descr="http://t3.gstatic.com/images?q=tbn:ANd9GcTaZJ-ypqKFWwDmNOiWLVvCqBO5EUY-g1nNa4oDjo_nvWW1KIWtEQ">
            <a:hlinkClick r:id="rId3"/>
          </p:cNvPr>
          <p:cNvPicPr>
            <a:picLocks noChangeAspect="1" noChangeArrowheads="1"/>
          </p:cNvPicPr>
          <p:nvPr/>
        </p:nvPicPr>
        <p:blipFill>
          <a:blip r:embed="rId4" cstate="print"/>
          <a:srcRect/>
          <a:stretch>
            <a:fillRect/>
          </a:stretch>
        </p:blipFill>
        <p:spPr bwMode="auto">
          <a:xfrm>
            <a:off x="321796" y="2653260"/>
            <a:ext cx="4144431" cy="2232248"/>
          </a:xfrm>
          <a:prstGeom prst="rect">
            <a:avLst/>
          </a:prstGeom>
          <a:noFill/>
        </p:spPr>
      </p:pic>
      <p:pic>
        <p:nvPicPr>
          <p:cNvPr id="8" name="Picture 2"/>
          <p:cNvPicPr>
            <a:picLocks noChangeAspect="1" noChangeArrowheads="1"/>
          </p:cNvPicPr>
          <p:nvPr/>
        </p:nvPicPr>
        <p:blipFill>
          <a:blip r:embed="rId5" cstate="print"/>
          <a:srcRect l="30413" t="23265" r="15841" b="29485"/>
          <a:stretch>
            <a:fillRect/>
          </a:stretch>
        </p:blipFill>
        <p:spPr bwMode="auto">
          <a:xfrm>
            <a:off x="4903934" y="2970804"/>
            <a:ext cx="3956731" cy="2174028"/>
          </a:xfrm>
          <a:prstGeom prst="rect">
            <a:avLst/>
          </a:prstGeom>
          <a:noFill/>
          <a:ln w="9525">
            <a:noFill/>
            <a:miter lim="800000"/>
            <a:headEnd/>
            <a:tailEnd/>
          </a:ln>
        </p:spPr>
      </p:pic>
      <p:pic>
        <p:nvPicPr>
          <p:cNvPr id="1026" name="Picture 2" descr="http://www.daviddarling.info/images2/longitudinal_wav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598" y="2818148"/>
            <a:ext cx="4087316" cy="24793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65433" y="748836"/>
            <a:ext cx="4221646" cy="1889748"/>
          </a:xfrm>
          <a:prstGeom prst="rect">
            <a:avLst/>
          </a:prstGeom>
          <a:solidFill>
            <a:schemeClr val="bg1"/>
          </a:solidFill>
        </p:spPr>
        <p:txBody>
          <a:bodyPr wrap="square">
            <a:spAutoFit/>
          </a:bodyPr>
          <a:lstStyle/>
          <a:p>
            <a:pPr marL="342900" lvl="0" indent="-342900">
              <a:spcBef>
                <a:spcPct val="20000"/>
              </a:spcBef>
              <a:defRPr/>
            </a:pPr>
            <a:r>
              <a:rPr lang="en-GB" sz="3600" b="1" u="sng" dirty="0">
                <a:solidFill>
                  <a:srgbClr val="FF0000"/>
                </a:solidFill>
              </a:rPr>
              <a:t>l</a:t>
            </a:r>
            <a:r>
              <a:rPr lang="en-GB" sz="3200" b="1" u="sng" dirty="0">
                <a:solidFill>
                  <a:schemeClr val="dk1"/>
                </a:solidFill>
              </a:rPr>
              <a:t>ongitudina</a:t>
            </a:r>
            <a:r>
              <a:rPr lang="en-GB" sz="3600" b="1" u="sng" dirty="0">
                <a:solidFill>
                  <a:srgbClr val="FF0000"/>
                </a:solidFill>
              </a:rPr>
              <a:t>l</a:t>
            </a:r>
            <a:r>
              <a:rPr lang="en-GB" sz="3200" b="1" u="sng" dirty="0">
                <a:solidFill>
                  <a:schemeClr val="dk1"/>
                </a:solidFill>
              </a:rPr>
              <a:t> waves</a:t>
            </a:r>
          </a:p>
          <a:p>
            <a:pPr lvl="0">
              <a:spcBef>
                <a:spcPct val="20000"/>
              </a:spcBef>
              <a:defRPr/>
            </a:pPr>
            <a:r>
              <a:rPr lang="en-GB" sz="2400" dirty="0"/>
              <a:t>The oscillations (vibrations) of a longitudinal wave are para</a:t>
            </a:r>
            <a:r>
              <a:rPr lang="en-GB" sz="2800" b="1" dirty="0">
                <a:solidFill>
                  <a:srgbClr val="FF0000"/>
                </a:solidFill>
              </a:rPr>
              <a:t>ll</a:t>
            </a:r>
            <a:r>
              <a:rPr lang="en-GB" sz="2400" dirty="0"/>
              <a:t>e</a:t>
            </a:r>
            <a:r>
              <a:rPr lang="en-GB" sz="2800" b="1" dirty="0">
                <a:solidFill>
                  <a:srgbClr val="FF0000"/>
                </a:solidFill>
              </a:rPr>
              <a:t>l</a:t>
            </a:r>
            <a:r>
              <a:rPr lang="en-GB" sz="2400" dirty="0"/>
              <a:t> to the direction of energy transfer</a:t>
            </a:r>
            <a:r>
              <a:rPr lang="en-GB" dirty="0"/>
              <a:t>. </a:t>
            </a:r>
            <a:r>
              <a:rPr lang="en-GB" dirty="0">
                <a:solidFill>
                  <a:schemeClr val="dk1"/>
                </a:solidFill>
              </a:rPr>
              <a:t> </a:t>
            </a:r>
          </a:p>
        </p:txBody>
      </p:sp>
      <p:sp>
        <p:nvSpPr>
          <p:cNvPr id="11" name="TextBox 10"/>
          <p:cNvSpPr txBox="1"/>
          <p:nvPr/>
        </p:nvSpPr>
        <p:spPr>
          <a:xfrm>
            <a:off x="1643874" y="663103"/>
            <a:ext cx="360609" cy="584775"/>
          </a:xfrm>
          <a:prstGeom prst="rect">
            <a:avLst/>
          </a:prstGeom>
          <a:noFill/>
        </p:spPr>
        <p:txBody>
          <a:bodyPr wrap="square" rtlCol="0" anchor="ctr">
            <a:spAutoFit/>
          </a:bodyPr>
          <a:lstStyle/>
          <a:p>
            <a:r>
              <a:rPr lang="en-GB" sz="3200" b="1" dirty="0">
                <a:solidFill>
                  <a:srgbClr val="C00000"/>
                </a:solidFill>
              </a:rPr>
              <a:t>s</a:t>
            </a:r>
          </a:p>
        </p:txBody>
      </p:sp>
      <p:sp>
        <p:nvSpPr>
          <p:cNvPr id="13" name="TextBox 12"/>
          <p:cNvSpPr txBox="1"/>
          <p:nvPr/>
        </p:nvSpPr>
        <p:spPr>
          <a:xfrm rot="2939384">
            <a:off x="1989949" y="1148581"/>
            <a:ext cx="404063" cy="923330"/>
          </a:xfrm>
          <a:prstGeom prst="rect">
            <a:avLst/>
          </a:prstGeom>
          <a:solidFill>
            <a:schemeClr val="bg1"/>
          </a:solidFill>
        </p:spPr>
        <p:txBody>
          <a:bodyPr wrap="square" rtlCol="0">
            <a:spAutoFit/>
          </a:bodyPr>
          <a:lstStyle/>
          <a:p>
            <a:r>
              <a:rPr lang="en-GB" sz="5400" b="1" dirty="0">
                <a:solidFill>
                  <a:srgbClr val="C00000"/>
                </a:solidFill>
              </a:rPr>
              <a:t>s</a:t>
            </a:r>
          </a:p>
        </p:txBody>
      </p:sp>
      <p:sp>
        <p:nvSpPr>
          <p:cNvPr id="14" name="TextBox 13"/>
          <p:cNvSpPr txBox="1"/>
          <p:nvPr/>
        </p:nvSpPr>
        <p:spPr>
          <a:xfrm rot="5400000">
            <a:off x="2829933" y="2528538"/>
            <a:ext cx="404063" cy="1569660"/>
          </a:xfrm>
          <a:prstGeom prst="rect">
            <a:avLst/>
          </a:prstGeom>
          <a:solidFill>
            <a:schemeClr val="bg1"/>
          </a:solidFill>
        </p:spPr>
        <p:txBody>
          <a:bodyPr wrap="square" rtlCol="0">
            <a:spAutoFit/>
          </a:bodyPr>
          <a:lstStyle/>
          <a:p>
            <a:r>
              <a:rPr lang="en-GB" sz="9600" b="1" dirty="0">
                <a:solidFill>
                  <a:srgbClr val="C00000"/>
                </a:solidFill>
              </a:rPr>
              <a:t>s</a:t>
            </a:r>
          </a:p>
        </p:txBody>
      </p:sp>
      <p:sp>
        <p:nvSpPr>
          <p:cNvPr id="10" name="Rectangle 9"/>
          <p:cNvSpPr/>
          <p:nvPr/>
        </p:nvSpPr>
        <p:spPr>
          <a:xfrm>
            <a:off x="246472" y="748836"/>
            <a:ext cx="4250203" cy="2123658"/>
          </a:xfrm>
          <a:prstGeom prst="rect">
            <a:avLst/>
          </a:prstGeom>
          <a:solidFill>
            <a:schemeClr val="bg1"/>
          </a:solidFill>
        </p:spPr>
        <p:txBody>
          <a:bodyPr wrap="square">
            <a:spAutoFit/>
          </a:bodyPr>
          <a:lstStyle/>
          <a:p>
            <a:r>
              <a:rPr lang="en-GB" sz="3600" b="1" u="sng" dirty="0">
                <a:solidFill>
                  <a:srgbClr val="FF0000"/>
                </a:solidFill>
              </a:rPr>
              <a:t>T</a:t>
            </a:r>
            <a:r>
              <a:rPr lang="en-GB" sz="3200" b="1" u="sng" dirty="0"/>
              <a:t>ransver</a:t>
            </a:r>
            <a:r>
              <a:rPr lang="en-GB" sz="3200" b="1" u="sng" dirty="0">
                <a:solidFill>
                  <a:srgbClr val="FF0000"/>
                </a:solidFill>
              </a:rPr>
              <a:t>s</a:t>
            </a:r>
            <a:r>
              <a:rPr lang="en-GB" sz="3200" b="1" u="sng" dirty="0"/>
              <a:t>e waves</a:t>
            </a:r>
          </a:p>
          <a:p>
            <a:r>
              <a:rPr lang="en-GB" sz="2400" dirty="0"/>
              <a:t>The oscillation (vibrations) of a transverse wave are </a:t>
            </a:r>
            <a:r>
              <a:rPr lang="en-GB" sz="2400" b="1" dirty="0">
                <a:solidFill>
                  <a:srgbClr val="FF0000"/>
                </a:solidFill>
              </a:rPr>
              <a:t>perpendicular</a:t>
            </a:r>
            <a:r>
              <a:rPr lang="en-GB" sz="2400" dirty="0"/>
              <a:t> to the direction of energy transfer. </a:t>
            </a:r>
          </a:p>
        </p:txBody>
      </p:sp>
      <p:pic>
        <p:nvPicPr>
          <p:cNvPr id="15" name="Picture 2" descr="http://t3.gstatic.com/images?q=tbn:ANd9GcTaZJ-ypqKFWwDmNOiWLVvCqBO5EUY-g1nNa4oDjo_nvWW1KIWtEQ">
            <a:hlinkClick r:id="rId3"/>
          </p:cNvPr>
          <p:cNvPicPr>
            <a:picLocks noChangeAspect="1" noChangeArrowheads="1"/>
          </p:cNvPicPr>
          <p:nvPr/>
        </p:nvPicPr>
        <p:blipFill>
          <a:blip r:embed="rId4" cstate="print"/>
          <a:srcRect/>
          <a:stretch>
            <a:fillRect/>
          </a:stretch>
        </p:blipFill>
        <p:spPr bwMode="auto">
          <a:xfrm>
            <a:off x="321796" y="2818148"/>
            <a:ext cx="4144431" cy="2232248"/>
          </a:xfrm>
          <a:prstGeom prst="rect">
            <a:avLst/>
          </a:prstGeom>
          <a:noFill/>
        </p:spPr>
      </p:pic>
    </p:spTree>
    <p:extLst>
      <p:ext uri="{BB962C8B-B14F-4D97-AF65-F5344CB8AC3E}">
        <p14:creationId xmlns:p14="http://schemas.microsoft.com/office/powerpoint/2010/main" val="29649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anim calcmode="lin" valueType="num">
                                      <p:cBhvr>
                                        <p:cTn id="55" dur="1000" fill="hold"/>
                                        <p:tgtEl>
                                          <p:spTgt spid="1026"/>
                                        </p:tgtEl>
                                        <p:attrNameLst>
                                          <p:attrName>ppt_x</p:attrName>
                                        </p:attrNameLst>
                                      </p:cBhvr>
                                      <p:tavLst>
                                        <p:tav tm="0">
                                          <p:val>
                                            <p:strVal val="#ppt_x"/>
                                          </p:val>
                                        </p:tav>
                                        <p:tav tm="100000">
                                          <p:val>
                                            <p:strVal val="#ppt_x"/>
                                          </p:val>
                                        </p:tav>
                                      </p:tavLst>
                                    </p:anim>
                                    <p:anim calcmode="lin" valueType="num">
                                      <p:cBhvr>
                                        <p:cTn id="5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p:bldP spid="13" grpId="0" animBg="1"/>
      <p:bldP spid="1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057275" y="1606550"/>
            <a:ext cx="7858125" cy="1508125"/>
          </a:xfrm>
          <a:prstGeom prst="roundRect">
            <a:avLst/>
          </a:prstGeom>
          <a:solidFill>
            <a:srgbClr val="FF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4" name="Straight Connector 43"/>
          <p:cNvCxnSpPr/>
          <p:nvPr/>
        </p:nvCxnSpPr>
        <p:spPr>
          <a:xfrm>
            <a:off x="1285875" y="2324100"/>
            <a:ext cx="74295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71450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p:cNvSpPr/>
          <p:nvPr/>
        </p:nvSpPr>
        <p:spPr>
          <a:xfrm>
            <a:off x="18954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46"/>
          <p:cNvSpPr/>
          <p:nvPr/>
        </p:nvSpPr>
        <p:spPr>
          <a:xfrm>
            <a:off x="207486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Oval 47"/>
          <p:cNvSpPr/>
          <p:nvPr/>
        </p:nvSpPr>
        <p:spPr>
          <a:xfrm>
            <a:off x="225583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Oval 48"/>
          <p:cNvSpPr/>
          <p:nvPr/>
        </p:nvSpPr>
        <p:spPr>
          <a:xfrm>
            <a:off x="24368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 name="Oval 49"/>
          <p:cNvSpPr/>
          <p:nvPr/>
        </p:nvSpPr>
        <p:spPr>
          <a:xfrm>
            <a:off x="261620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Oval 50"/>
          <p:cNvSpPr/>
          <p:nvPr/>
        </p:nvSpPr>
        <p:spPr>
          <a:xfrm>
            <a:off x="27971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Oval 51"/>
          <p:cNvSpPr/>
          <p:nvPr/>
        </p:nvSpPr>
        <p:spPr>
          <a:xfrm>
            <a:off x="297656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 name="Oval 52"/>
          <p:cNvSpPr/>
          <p:nvPr/>
        </p:nvSpPr>
        <p:spPr>
          <a:xfrm>
            <a:off x="315753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Oval 53"/>
          <p:cNvSpPr/>
          <p:nvPr/>
        </p:nvSpPr>
        <p:spPr>
          <a:xfrm>
            <a:off x="33385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Oval 54"/>
          <p:cNvSpPr/>
          <p:nvPr/>
        </p:nvSpPr>
        <p:spPr>
          <a:xfrm>
            <a:off x="351790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Oval 55"/>
          <p:cNvSpPr/>
          <p:nvPr/>
        </p:nvSpPr>
        <p:spPr>
          <a:xfrm>
            <a:off x="36988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 name="Oval 56"/>
          <p:cNvSpPr/>
          <p:nvPr/>
        </p:nvSpPr>
        <p:spPr>
          <a:xfrm>
            <a:off x="387985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Oval 57"/>
          <p:cNvSpPr/>
          <p:nvPr/>
        </p:nvSpPr>
        <p:spPr>
          <a:xfrm>
            <a:off x="405923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Oval 58"/>
          <p:cNvSpPr/>
          <p:nvPr/>
        </p:nvSpPr>
        <p:spPr>
          <a:xfrm>
            <a:off x="42402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Oval 59"/>
          <p:cNvSpPr/>
          <p:nvPr/>
        </p:nvSpPr>
        <p:spPr>
          <a:xfrm>
            <a:off x="4419600" y="2252663"/>
            <a:ext cx="142875" cy="142875"/>
          </a:xfrm>
          <a:prstGeom prst="ellipse">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Oval 60"/>
          <p:cNvSpPr/>
          <p:nvPr/>
        </p:nvSpPr>
        <p:spPr>
          <a:xfrm>
            <a:off x="46005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Oval 61"/>
          <p:cNvSpPr/>
          <p:nvPr/>
        </p:nvSpPr>
        <p:spPr>
          <a:xfrm>
            <a:off x="478155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Oval 62"/>
          <p:cNvSpPr/>
          <p:nvPr/>
        </p:nvSpPr>
        <p:spPr>
          <a:xfrm>
            <a:off x="496093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Oval 63"/>
          <p:cNvSpPr/>
          <p:nvPr/>
        </p:nvSpPr>
        <p:spPr>
          <a:xfrm>
            <a:off x="51419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Oval 64"/>
          <p:cNvSpPr/>
          <p:nvPr/>
        </p:nvSpPr>
        <p:spPr>
          <a:xfrm>
            <a:off x="532288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Oval 65"/>
          <p:cNvSpPr/>
          <p:nvPr/>
        </p:nvSpPr>
        <p:spPr>
          <a:xfrm>
            <a:off x="55022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Oval 66"/>
          <p:cNvSpPr/>
          <p:nvPr/>
        </p:nvSpPr>
        <p:spPr>
          <a:xfrm>
            <a:off x="568325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 name="Oval 67"/>
          <p:cNvSpPr/>
          <p:nvPr/>
        </p:nvSpPr>
        <p:spPr>
          <a:xfrm>
            <a:off x="586263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 name="Oval 68"/>
          <p:cNvSpPr/>
          <p:nvPr/>
        </p:nvSpPr>
        <p:spPr>
          <a:xfrm>
            <a:off x="60436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0" name="Oval 69"/>
          <p:cNvSpPr/>
          <p:nvPr/>
        </p:nvSpPr>
        <p:spPr>
          <a:xfrm>
            <a:off x="622458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Oval 70"/>
          <p:cNvSpPr/>
          <p:nvPr/>
        </p:nvSpPr>
        <p:spPr>
          <a:xfrm>
            <a:off x="64039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Oval 71"/>
          <p:cNvSpPr/>
          <p:nvPr/>
        </p:nvSpPr>
        <p:spPr>
          <a:xfrm>
            <a:off x="658495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Oval 72"/>
          <p:cNvSpPr/>
          <p:nvPr/>
        </p:nvSpPr>
        <p:spPr>
          <a:xfrm>
            <a:off x="676592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Oval 73"/>
          <p:cNvSpPr/>
          <p:nvPr/>
        </p:nvSpPr>
        <p:spPr>
          <a:xfrm>
            <a:off x="69453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Oval 75"/>
          <p:cNvSpPr/>
          <p:nvPr/>
        </p:nvSpPr>
        <p:spPr>
          <a:xfrm>
            <a:off x="712628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Oval 77"/>
          <p:cNvSpPr/>
          <p:nvPr/>
        </p:nvSpPr>
        <p:spPr>
          <a:xfrm>
            <a:off x="730567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 name="Oval 81"/>
          <p:cNvSpPr/>
          <p:nvPr/>
        </p:nvSpPr>
        <p:spPr>
          <a:xfrm>
            <a:off x="7486650"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Oval 82"/>
          <p:cNvSpPr/>
          <p:nvPr/>
        </p:nvSpPr>
        <p:spPr>
          <a:xfrm>
            <a:off x="7667625"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Oval 83"/>
          <p:cNvSpPr/>
          <p:nvPr/>
        </p:nvSpPr>
        <p:spPr>
          <a:xfrm>
            <a:off x="7847013"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Oval 84"/>
          <p:cNvSpPr/>
          <p:nvPr/>
        </p:nvSpPr>
        <p:spPr>
          <a:xfrm>
            <a:off x="8027988" y="22526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4" name="TextBox 113"/>
          <p:cNvSpPr txBox="1"/>
          <p:nvPr/>
        </p:nvSpPr>
        <p:spPr>
          <a:xfrm>
            <a:off x="7929586" y="2571744"/>
            <a:ext cx="857256"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dirty="0"/>
              <a:t>Start</a:t>
            </a:r>
          </a:p>
        </p:txBody>
      </p:sp>
      <p:sp>
        <p:nvSpPr>
          <p:cNvPr id="115" name="Freeform 114"/>
          <p:cNvSpPr/>
          <p:nvPr/>
        </p:nvSpPr>
        <p:spPr>
          <a:xfrm>
            <a:off x="1000125" y="2214563"/>
            <a:ext cx="671513" cy="382587"/>
          </a:xfrm>
          <a:custGeom>
            <a:avLst/>
            <a:gdLst>
              <a:gd name="connsiteX0" fmla="*/ 142504 w 3099460"/>
              <a:gd name="connsiteY0" fmla="*/ 249382 h 1793174"/>
              <a:gd name="connsiteX1" fmla="*/ 1116281 w 3099460"/>
              <a:gd name="connsiteY1" fmla="*/ 285008 h 1793174"/>
              <a:gd name="connsiteX2" fmla="*/ 1900052 w 3099460"/>
              <a:gd name="connsiteY2" fmla="*/ 0 h 1793174"/>
              <a:gd name="connsiteX3" fmla="*/ 2755075 w 3099460"/>
              <a:gd name="connsiteY3" fmla="*/ 486889 h 1793174"/>
              <a:gd name="connsiteX4" fmla="*/ 2256312 w 3099460"/>
              <a:gd name="connsiteY4" fmla="*/ 498764 h 1793174"/>
              <a:gd name="connsiteX5" fmla="*/ 1971304 w 3099460"/>
              <a:gd name="connsiteY5" fmla="*/ 332509 h 1793174"/>
              <a:gd name="connsiteX6" fmla="*/ 2280062 w 3099460"/>
              <a:gd name="connsiteY6" fmla="*/ 510639 h 1793174"/>
              <a:gd name="connsiteX7" fmla="*/ 2838203 w 3099460"/>
              <a:gd name="connsiteY7" fmla="*/ 498764 h 1793174"/>
              <a:gd name="connsiteX8" fmla="*/ 2968831 w 3099460"/>
              <a:gd name="connsiteY8" fmla="*/ 629393 h 1793174"/>
              <a:gd name="connsiteX9" fmla="*/ 2897579 w 3099460"/>
              <a:gd name="connsiteY9" fmla="*/ 843148 h 1793174"/>
              <a:gd name="connsiteX10" fmla="*/ 1935678 w 3099460"/>
              <a:gd name="connsiteY10" fmla="*/ 855024 h 1793174"/>
              <a:gd name="connsiteX11" fmla="*/ 2897579 w 3099460"/>
              <a:gd name="connsiteY11" fmla="*/ 855024 h 1793174"/>
              <a:gd name="connsiteX12" fmla="*/ 3099460 w 3099460"/>
              <a:gd name="connsiteY12" fmla="*/ 1021278 h 1793174"/>
              <a:gd name="connsiteX13" fmla="*/ 2968831 w 3099460"/>
              <a:gd name="connsiteY13" fmla="*/ 1235034 h 1793174"/>
              <a:gd name="connsiteX14" fmla="*/ 1959429 w 3099460"/>
              <a:gd name="connsiteY14" fmla="*/ 1175658 h 1793174"/>
              <a:gd name="connsiteX15" fmla="*/ 2850078 w 3099460"/>
              <a:gd name="connsiteY15" fmla="*/ 1235034 h 1793174"/>
              <a:gd name="connsiteX16" fmla="*/ 2968831 w 3099460"/>
              <a:gd name="connsiteY16" fmla="*/ 1413164 h 1793174"/>
              <a:gd name="connsiteX17" fmla="*/ 2826327 w 3099460"/>
              <a:gd name="connsiteY17" fmla="*/ 1603169 h 1793174"/>
              <a:gd name="connsiteX18" fmla="*/ 1923803 w 3099460"/>
              <a:gd name="connsiteY18" fmla="*/ 1460665 h 1793174"/>
              <a:gd name="connsiteX19" fmla="*/ 2588821 w 3099460"/>
              <a:gd name="connsiteY19" fmla="*/ 1567543 h 1793174"/>
              <a:gd name="connsiteX20" fmla="*/ 2588821 w 3099460"/>
              <a:gd name="connsiteY20" fmla="*/ 1710047 h 1793174"/>
              <a:gd name="connsiteX21" fmla="*/ 2422566 w 3099460"/>
              <a:gd name="connsiteY21" fmla="*/ 1793174 h 1793174"/>
              <a:gd name="connsiteX22" fmla="*/ 1436914 w 3099460"/>
              <a:gd name="connsiteY22" fmla="*/ 1650670 h 1793174"/>
              <a:gd name="connsiteX23" fmla="*/ 997527 w 3099460"/>
              <a:gd name="connsiteY23" fmla="*/ 1448790 h 1793174"/>
              <a:gd name="connsiteX24" fmla="*/ 0 w 3099460"/>
              <a:gd name="connsiteY24" fmla="*/ 1425039 h 1793174"/>
              <a:gd name="connsiteX25" fmla="*/ 142504 w 3099460"/>
              <a:gd name="connsiteY25" fmla="*/ 249382 h 1793174"/>
              <a:gd name="connsiteX0" fmla="*/ 142504 w 3099460"/>
              <a:gd name="connsiteY0" fmla="*/ 283029 h 1826821"/>
              <a:gd name="connsiteX1" fmla="*/ 1116281 w 3099460"/>
              <a:gd name="connsiteY1" fmla="*/ 318655 h 1826821"/>
              <a:gd name="connsiteX2" fmla="*/ 1900052 w 3099460"/>
              <a:gd name="connsiteY2" fmla="*/ 33647 h 1826821"/>
              <a:gd name="connsiteX3" fmla="*/ 2755075 w 3099460"/>
              <a:gd name="connsiteY3" fmla="*/ 520536 h 1826821"/>
              <a:gd name="connsiteX4" fmla="*/ 2256312 w 3099460"/>
              <a:gd name="connsiteY4" fmla="*/ 532411 h 1826821"/>
              <a:gd name="connsiteX5" fmla="*/ 1971304 w 3099460"/>
              <a:gd name="connsiteY5" fmla="*/ 366156 h 1826821"/>
              <a:gd name="connsiteX6" fmla="*/ 2280062 w 3099460"/>
              <a:gd name="connsiteY6" fmla="*/ 544286 h 1826821"/>
              <a:gd name="connsiteX7" fmla="*/ 2838203 w 3099460"/>
              <a:gd name="connsiteY7" fmla="*/ 532411 h 1826821"/>
              <a:gd name="connsiteX8" fmla="*/ 2968831 w 3099460"/>
              <a:gd name="connsiteY8" fmla="*/ 663040 h 1826821"/>
              <a:gd name="connsiteX9" fmla="*/ 2897579 w 3099460"/>
              <a:gd name="connsiteY9" fmla="*/ 876795 h 1826821"/>
              <a:gd name="connsiteX10" fmla="*/ 1935678 w 3099460"/>
              <a:gd name="connsiteY10" fmla="*/ 888671 h 1826821"/>
              <a:gd name="connsiteX11" fmla="*/ 2897579 w 3099460"/>
              <a:gd name="connsiteY11" fmla="*/ 888671 h 1826821"/>
              <a:gd name="connsiteX12" fmla="*/ 3099460 w 3099460"/>
              <a:gd name="connsiteY12" fmla="*/ 1054925 h 1826821"/>
              <a:gd name="connsiteX13" fmla="*/ 2968831 w 3099460"/>
              <a:gd name="connsiteY13" fmla="*/ 1268681 h 1826821"/>
              <a:gd name="connsiteX14" fmla="*/ 1959429 w 3099460"/>
              <a:gd name="connsiteY14" fmla="*/ 1209305 h 1826821"/>
              <a:gd name="connsiteX15" fmla="*/ 2850078 w 3099460"/>
              <a:gd name="connsiteY15" fmla="*/ 1268681 h 1826821"/>
              <a:gd name="connsiteX16" fmla="*/ 2968831 w 3099460"/>
              <a:gd name="connsiteY16" fmla="*/ 1446811 h 1826821"/>
              <a:gd name="connsiteX17" fmla="*/ 2826327 w 3099460"/>
              <a:gd name="connsiteY17" fmla="*/ 1636816 h 1826821"/>
              <a:gd name="connsiteX18" fmla="*/ 1923803 w 3099460"/>
              <a:gd name="connsiteY18" fmla="*/ 1494312 h 1826821"/>
              <a:gd name="connsiteX19" fmla="*/ 2588821 w 3099460"/>
              <a:gd name="connsiteY19" fmla="*/ 1601190 h 1826821"/>
              <a:gd name="connsiteX20" fmla="*/ 2588821 w 3099460"/>
              <a:gd name="connsiteY20" fmla="*/ 1743694 h 1826821"/>
              <a:gd name="connsiteX21" fmla="*/ 2422566 w 3099460"/>
              <a:gd name="connsiteY21" fmla="*/ 1826821 h 1826821"/>
              <a:gd name="connsiteX22" fmla="*/ 1436914 w 3099460"/>
              <a:gd name="connsiteY22" fmla="*/ 1684317 h 1826821"/>
              <a:gd name="connsiteX23" fmla="*/ 997527 w 3099460"/>
              <a:gd name="connsiteY23" fmla="*/ 1482437 h 1826821"/>
              <a:gd name="connsiteX24" fmla="*/ 0 w 3099460"/>
              <a:gd name="connsiteY24" fmla="*/ 1458686 h 1826821"/>
              <a:gd name="connsiteX25" fmla="*/ 142504 w 3099460"/>
              <a:gd name="connsiteY25" fmla="*/ 283029 h 1826821"/>
              <a:gd name="connsiteX0" fmla="*/ 142504 w 3099460"/>
              <a:gd name="connsiteY0" fmla="*/ 283029 h 1826821"/>
              <a:gd name="connsiteX1" fmla="*/ 1116281 w 3099460"/>
              <a:gd name="connsiteY1" fmla="*/ 318655 h 1826821"/>
              <a:gd name="connsiteX2" fmla="*/ 1900052 w 3099460"/>
              <a:gd name="connsiteY2" fmla="*/ 33647 h 1826821"/>
              <a:gd name="connsiteX3" fmla="*/ 2755075 w 3099460"/>
              <a:gd name="connsiteY3" fmla="*/ 520536 h 1826821"/>
              <a:gd name="connsiteX4" fmla="*/ 2256312 w 3099460"/>
              <a:gd name="connsiteY4" fmla="*/ 532411 h 1826821"/>
              <a:gd name="connsiteX5" fmla="*/ 1971304 w 3099460"/>
              <a:gd name="connsiteY5" fmla="*/ 366156 h 1826821"/>
              <a:gd name="connsiteX6" fmla="*/ 2280062 w 3099460"/>
              <a:gd name="connsiteY6" fmla="*/ 544286 h 1826821"/>
              <a:gd name="connsiteX7" fmla="*/ 2838203 w 3099460"/>
              <a:gd name="connsiteY7" fmla="*/ 532411 h 1826821"/>
              <a:gd name="connsiteX8" fmla="*/ 2968831 w 3099460"/>
              <a:gd name="connsiteY8" fmla="*/ 663040 h 1826821"/>
              <a:gd name="connsiteX9" fmla="*/ 2897579 w 3099460"/>
              <a:gd name="connsiteY9" fmla="*/ 876795 h 1826821"/>
              <a:gd name="connsiteX10" fmla="*/ 1935678 w 3099460"/>
              <a:gd name="connsiteY10" fmla="*/ 888671 h 1826821"/>
              <a:gd name="connsiteX11" fmla="*/ 2897579 w 3099460"/>
              <a:gd name="connsiteY11" fmla="*/ 888671 h 1826821"/>
              <a:gd name="connsiteX12" fmla="*/ 3099460 w 3099460"/>
              <a:gd name="connsiteY12" fmla="*/ 1054925 h 1826821"/>
              <a:gd name="connsiteX13" fmla="*/ 2968831 w 3099460"/>
              <a:gd name="connsiteY13" fmla="*/ 1268681 h 1826821"/>
              <a:gd name="connsiteX14" fmla="*/ 1959429 w 3099460"/>
              <a:gd name="connsiteY14" fmla="*/ 1209305 h 1826821"/>
              <a:gd name="connsiteX15" fmla="*/ 2850078 w 3099460"/>
              <a:gd name="connsiteY15" fmla="*/ 1268681 h 1826821"/>
              <a:gd name="connsiteX16" fmla="*/ 2968831 w 3099460"/>
              <a:gd name="connsiteY16" fmla="*/ 1446811 h 1826821"/>
              <a:gd name="connsiteX17" fmla="*/ 2826327 w 3099460"/>
              <a:gd name="connsiteY17" fmla="*/ 1636816 h 1826821"/>
              <a:gd name="connsiteX18" fmla="*/ 1923803 w 3099460"/>
              <a:gd name="connsiteY18" fmla="*/ 1494312 h 1826821"/>
              <a:gd name="connsiteX19" fmla="*/ 2588821 w 3099460"/>
              <a:gd name="connsiteY19" fmla="*/ 1601190 h 1826821"/>
              <a:gd name="connsiteX20" fmla="*/ 2588821 w 3099460"/>
              <a:gd name="connsiteY20" fmla="*/ 1743694 h 1826821"/>
              <a:gd name="connsiteX21" fmla="*/ 2422566 w 3099460"/>
              <a:gd name="connsiteY21" fmla="*/ 1826821 h 1826821"/>
              <a:gd name="connsiteX22" fmla="*/ 1436914 w 3099460"/>
              <a:gd name="connsiteY22" fmla="*/ 1684317 h 1826821"/>
              <a:gd name="connsiteX23" fmla="*/ 997527 w 3099460"/>
              <a:gd name="connsiteY23" fmla="*/ 1482437 h 1826821"/>
              <a:gd name="connsiteX24" fmla="*/ 0 w 3099460"/>
              <a:gd name="connsiteY24" fmla="*/ 1458686 h 1826821"/>
              <a:gd name="connsiteX25" fmla="*/ 142504 w 3099460"/>
              <a:gd name="connsiteY25" fmla="*/ 283029 h 1826821"/>
              <a:gd name="connsiteX0" fmla="*/ 142504 w 3158836"/>
              <a:gd name="connsiteY0" fmla="*/ 283029 h 1826821"/>
              <a:gd name="connsiteX1" fmla="*/ 1116281 w 3158836"/>
              <a:gd name="connsiteY1" fmla="*/ 318655 h 1826821"/>
              <a:gd name="connsiteX2" fmla="*/ 1900052 w 3158836"/>
              <a:gd name="connsiteY2" fmla="*/ 33647 h 1826821"/>
              <a:gd name="connsiteX3" fmla="*/ 2755075 w 3158836"/>
              <a:gd name="connsiteY3" fmla="*/ 520536 h 1826821"/>
              <a:gd name="connsiteX4" fmla="*/ 2256312 w 3158836"/>
              <a:gd name="connsiteY4" fmla="*/ 532411 h 1826821"/>
              <a:gd name="connsiteX5" fmla="*/ 1971304 w 3158836"/>
              <a:gd name="connsiteY5" fmla="*/ 366156 h 1826821"/>
              <a:gd name="connsiteX6" fmla="*/ 2280062 w 3158836"/>
              <a:gd name="connsiteY6" fmla="*/ 544286 h 1826821"/>
              <a:gd name="connsiteX7" fmla="*/ 2838203 w 3158836"/>
              <a:gd name="connsiteY7" fmla="*/ 532411 h 1826821"/>
              <a:gd name="connsiteX8" fmla="*/ 2968831 w 3158836"/>
              <a:gd name="connsiteY8" fmla="*/ 663040 h 1826821"/>
              <a:gd name="connsiteX9" fmla="*/ 2897579 w 3158836"/>
              <a:gd name="connsiteY9" fmla="*/ 876795 h 1826821"/>
              <a:gd name="connsiteX10" fmla="*/ 1935678 w 3158836"/>
              <a:gd name="connsiteY10" fmla="*/ 888671 h 1826821"/>
              <a:gd name="connsiteX11" fmla="*/ 2897579 w 3158836"/>
              <a:gd name="connsiteY11" fmla="*/ 888671 h 1826821"/>
              <a:gd name="connsiteX12" fmla="*/ 3099460 w 3158836"/>
              <a:gd name="connsiteY12" fmla="*/ 1054925 h 1826821"/>
              <a:gd name="connsiteX13" fmla="*/ 2968831 w 3158836"/>
              <a:gd name="connsiteY13" fmla="*/ 1268681 h 1826821"/>
              <a:gd name="connsiteX14" fmla="*/ 1959429 w 3158836"/>
              <a:gd name="connsiteY14" fmla="*/ 1209305 h 1826821"/>
              <a:gd name="connsiteX15" fmla="*/ 2850078 w 3158836"/>
              <a:gd name="connsiteY15" fmla="*/ 1268681 h 1826821"/>
              <a:gd name="connsiteX16" fmla="*/ 2968831 w 3158836"/>
              <a:gd name="connsiteY16" fmla="*/ 1446811 h 1826821"/>
              <a:gd name="connsiteX17" fmla="*/ 2826327 w 3158836"/>
              <a:gd name="connsiteY17" fmla="*/ 1636816 h 1826821"/>
              <a:gd name="connsiteX18" fmla="*/ 1923803 w 3158836"/>
              <a:gd name="connsiteY18" fmla="*/ 1494312 h 1826821"/>
              <a:gd name="connsiteX19" fmla="*/ 2588821 w 3158836"/>
              <a:gd name="connsiteY19" fmla="*/ 1601190 h 1826821"/>
              <a:gd name="connsiteX20" fmla="*/ 2588821 w 3158836"/>
              <a:gd name="connsiteY20" fmla="*/ 1743694 h 1826821"/>
              <a:gd name="connsiteX21" fmla="*/ 2422566 w 3158836"/>
              <a:gd name="connsiteY21" fmla="*/ 1826821 h 1826821"/>
              <a:gd name="connsiteX22" fmla="*/ 1436914 w 3158836"/>
              <a:gd name="connsiteY22" fmla="*/ 1684317 h 1826821"/>
              <a:gd name="connsiteX23" fmla="*/ 997527 w 3158836"/>
              <a:gd name="connsiteY23" fmla="*/ 1482437 h 1826821"/>
              <a:gd name="connsiteX24" fmla="*/ 0 w 3158836"/>
              <a:gd name="connsiteY24" fmla="*/ 1458686 h 1826821"/>
              <a:gd name="connsiteX25" fmla="*/ 142504 w 3158836"/>
              <a:gd name="connsiteY25" fmla="*/ 283029 h 1826821"/>
              <a:gd name="connsiteX0" fmla="*/ 142504 w 3158836"/>
              <a:gd name="connsiteY0" fmla="*/ 283029 h 1826821"/>
              <a:gd name="connsiteX1" fmla="*/ 1116281 w 3158836"/>
              <a:gd name="connsiteY1" fmla="*/ 318655 h 1826821"/>
              <a:gd name="connsiteX2" fmla="*/ 1900052 w 3158836"/>
              <a:gd name="connsiteY2" fmla="*/ 33647 h 1826821"/>
              <a:gd name="connsiteX3" fmla="*/ 2755075 w 3158836"/>
              <a:gd name="connsiteY3" fmla="*/ 520536 h 1826821"/>
              <a:gd name="connsiteX4" fmla="*/ 2256312 w 3158836"/>
              <a:gd name="connsiteY4" fmla="*/ 532411 h 1826821"/>
              <a:gd name="connsiteX5" fmla="*/ 1971304 w 3158836"/>
              <a:gd name="connsiteY5" fmla="*/ 366156 h 1826821"/>
              <a:gd name="connsiteX6" fmla="*/ 2280062 w 3158836"/>
              <a:gd name="connsiteY6" fmla="*/ 544286 h 1826821"/>
              <a:gd name="connsiteX7" fmla="*/ 2838203 w 3158836"/>
              <a:gd name="connsiteY7" fmla="*/ 532411 h 1826821"/>
              <a:gd name="connsiteX8" fmla="*/ 2968831 w 3158836"/>
              <a:gd name="connsiteY8" fmla="*/ 663040 h 1826821"/>
              <a:gd name="connsiteX9" fmla="*/ 2897579 w 3158836"/>
              <a:gd name="connsiteY9" fmla="*/ 876795 h 1826821"/>
              <a:gd name="connsiteX10" fmla="*/ 1935678 w 3158836"/>
              <a:gd name="connsiteY10" fmla="*/ 888671 h 1826821"/>
              <a:gd name="connsiteX11" fmla="*/ 2897579 w 3158836"/>
              <a:gd name="connsiteY11" fmla="*/ 888671 h 1826821"/>
              <a:gd name="connsiteX12" fmla="*/ 3099460 w 3158836"/>
              <a:gd name="connsiteY12" fmla="*/ 1054925 h 1826821"/>
              <a:gd name="connsiteX13" fmla="*/ 2968831 w 3158836"/>
              <a:gd name="connsiteY13" fmla="*/ 1268681 h 1826821"/>
              <a:gd name="connsiteX14" fmla="*/ 1959429 w 3158836"/>
              <a:gd name="connsiteY14" fmla="*/ 1209305 h 1826821"/>
              <a:gd name="connsiteX15" fmla="*/ 2850078 w 3158836"/>
              <a:gd name="connsiteY15" fmla="*/ 1268681 h 1826821"/>
              <a:gd name="connsiteX16" fmla="*/ 2956956 w 3158836"/>
              <a:gd name="connsiteY16" fmla="*/ 1432526 h 1826821"/>
              <a:gd name="connsiteX17" fmla="*/ 2826327 w 3158836"/>
              <a:gd name="connsiteY17" fmla="*/ 1636816 h 1826821"/>
              <a:gd name="connsiteX18" fmla="*/ 1923803 w 3158836"/>
              <a:gd name="connsiteY18" fmla="*/ 1494312 h 1826821"/>
              <a:gd name="connsiteX19" fmla="*/ 2588821 w 3158836"/>
              <a:gd name="connsiteY19" fmla="*/ 1601190 h 1826821"/>
              <a:gd name="connsiteX20" fmla="*/ 2588821 w 3158836"/>
              <a:gd name="connsiteY20" fmla="*/ 1743694 h 1826821"/>
              <a:gd name="connsiteX21" fmla="*/ 2422566 w 3158836"/>
              <a:gd name="connsiteY21" fmla="*/ 1826821 h 1826821"/>
              <a:gd name="connsiteX22" fmla="*/ 1436914 w 3158836"/>
              <a:gd name="connsiteY22" fmla="*/ 1684317 h 1826821"/>
              <a:gd name="connsiteX23" fmla="*/ 997527 w 3158836"/>
              <a:gd name="connsiteY23" fmla="*/ 1482437 h 1826821"/>
              <a:gd name="connsiteX24" fmla="*/ 0 w 3158836"/>
              <a:gd name="connsiteY24" fmla="*/ 1458686 h 1826821"/>
              <a:gd name="connsiteX25" fmla="*/ 142504 w 3158836"/>
              <a:gd name="connsiteY25" fmla="*/ 283029 h 1826821"/>
              <a:gd name="connsiteX0" fmla="*/ 142504 w 3158836"/>
              <a:gd name="connsiteY0" fmla="*/ 283029 h 1826821"/>
              <a:gd name="connsiteX1" fmla="*/ 1116281 w 3158836"/>
              <a:gd name="connsiteY1" fmla="*/ 318655 h 1826821"/>
              <a:gd name="connsiteX2" fmla="*/ 1900052 w 3158836"/>
              <a:gd name="connsiteY2" fmla="*/ 33647 h 1826821"/>
              <a:gd name="connsiteX3" fmla="*/ 2755075 w 3158836"/>
              <a:gd name="connsiteY3" fmla="*/ 520536 h 1826821"/>
              <a:gd name="connsiteX4" fmla="*/ 2256312 w 3158836"/>
              <a:gd name="connsiteY4" fmla="*/ 532411 h 1826821"/>
              <a:gd name="connsiteX5" fmla="*/ 1971304 w 3158836"/>
              <a:gd name="connsiteY5" fmla="*/ 366156 h 1826821"/>
              <a:gd name="connsiteX6" fmla="*/ 2280062 w 3158836"/>
              <a:gd name="connsiteY6" fmla="*/ 544286 h 1826821"/>
              <a:gd name="connsiteX7" fmla="*/ 2838203 w 3158836"/>
              <a:gd name="connsiteY7" fmla="*/ 532411 h 1826821"/>
              <a:gd name="connsiteX8" fmla="*/ 2968831 w 3158836"/>
              <a:gd name="connsiteY8" fmla="*/ 663040 h 1826821"/>
              <a:gd name="connsiteX9" fmla="*/ 2897579 w 3158836"/>
              <a:gd name="connsiteY9" fmla="*/ 876795 h 1826821"/>
              <a:gd name="connsiteX10" fmla="*/ 1935678 w 3158836"/>
              <a:gd name="connsiteY10" fmla="*/ 888671 h 1826821"/>
              <a:gd name="connsiteX11" fmla="*/ 2897579 w 3158836"/>
              <a:gd name="connsiteY11" fmla="*/ 888671 h 1826821"/>
              <a:gd name="connsiteX12" fmla="*/ 3099460 w 3158836"/>
              <a:gd name="connsiteY12" fmla="*/ 1054925 h 1826821"/>
              <a:gd name="connsiteX13" fmla="*/ 2968831 w 3158836"/>
              <a:gd name="connsiteY13" fmla="*/ 1268681 h 1826821"/>
              <a:gd name="connsiteX14" fmla="*/ 1959429 w 3158836"/>
              <a:gd name="connsiteY14" fmla="*/ 1209305 h 1826821"/>
              <a:gd name="connsiteX15" fmla="*/ 2850078 w 3158836"/>
              <a:gd name="connsiteY15" fmla="*/ 1268681 h 1826821"/>
              <a:gd name="connsiteX16" fmla="*/ 2956956 w 3158836"/>
              <a:gd name="connsiteY16" fmla="*/ 1432526 h 1826821"/>
              <a:gd name="connsiteX17" fmla="*/ 2826327 w 3158836"/>
              <a:gd name="connsiteY17" fmla="*/ 1636816 h 1826821"/>
              <a:gd name="connsiteX18" fmla="*/ 1923803 w 3158836"/>
              <a:gd name="connsiteY18" fmla="*/ 1494312 h 1826821"/>
              <a:gd name="connsiteX19" fmla="*/ 2588821 w 3158836"/>
              <a:gd name="connsiteY19" fmla="*/ 1601190 h 1826821"/>
              <a:gd name="connsiteX20" fmla="*/ 2588821 w 3158836"/>
              <a:gd name="connsiteY20" fmla="*/ 1743694 h 1826821"/>
              <a:gd name="connsiteX21" fmla="*/ 2422566 w 3158836"/>
              <a:gd name="connsiteY21" fmla="*/ 1826821 h 1826821"/>
              <a:gd name="connsiteX22" fmla="*/ 1436914 w 3158836"/>
              <a:gd name="connsiteY22" fmla="*/ 1684317 h 1826821"/>
              <a:gd name="connsiteX23" fmla="*/ 997527 w 3158836"/>
              <a:gd name="connsiteY23" fmla="*/ 1482437 h 1826821"/>
              <a:gd name="connsiteX24" fmla="*/ 0 w 3158836"/>
              <a:gd name="connsiteY24" fmla="*/ 1458686 h 1826821"/>
              <a:gd name="connsiteX25" fmla="*/ 142504 w 3158836"/>
              <a:gd name="connsiteY25" fmla="*/ 283029 h 1826821"/>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2968831 w 3158836"/>
              <a:gd name="connsiteY8" fmla="*/ 663040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2956956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2956956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3007756 w 3158836"/>
              <a:gd name="connsiteY16" fmla="*/ 1434112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3007756 w 3158836"/>
              <a:gd name="connsiteY16" fmla="*/ 1434112 h 1836717"/>
              <a:gd name="connsiteX17" fmla="*/ 2814080 w 3158836"/>
              <a:gd name="connsiteY17" fmla="*/ 1575402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3007756 w 3158836"/>
              <a:gd name="connsiteY16" fmla="*/ 1434112 h 1836717"/>
              <a:gd name="connsiteX17" fmla="*/ 2814080 w 3158836"/>
              <a:gd name="connsiteY17" fmla="*/ 1575402 h 1836717"/>
              <a:gd name="connsiteX18" fmla="*/ 1923803 w 3158836"/>
              <a:gd name="connsiteY18" fmla="*/ 1494312 h 1836717"/>
              <a:gd name="connsiteX19" fmla="*/ 2599766 w 3158836"/>
              <a:gd name="connsiteY19" fmla="*/ 1575402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588821 w 3158836"/>
              <a:gd name="connsiteY20" fmla="*/ 1743694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528328 w 3158836"/>
              <a:gd name="connsiteY15" fmla="*/ 1218212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77669"/>
              <a:gd name="connsiteY0" fmla="*/ 283029 h 1799612"/>
              <a:gd name="connsiteX1" fmla="*/ 1116281 w 3177669"/>
              <a:gd name="connsiteY1" fmla="*/ 318655 h 1799612"/>
              <a:gd name="connsiteX2" fmla="*/ 1900052 w 3177669"/>
              <a:gd name="connsiteY2" fmla="*/ 33647 h 1799612"/>
              <a:gd name="connsiteX3" fmla="*/ 2755075 w 3177669"/>
              <a:gd name="connsiteY3" fmla="*/ 520536 h 1799612"/>
              <a:gd name="connsiteX4" fmla="*/ 2256312 w 3177669"/>
              <a:gd name="connsiteY4" fmla="*/ 532411 h 1799612"/>
              <a:gd name="connsiteX5" fmla="*/ 1971304 w 3177669"/>
              <a:gd name="connsiteY5" fmla="*/ 366156 h 1799612"/>
              <a:gd name="connsiteX6" fmla="*/ 2280062 w 3177669"/>
              <a:gd name="connsiteY6" fmla="*/ 544286 h 1799612"/>
              <a:gd name="connsiteX7" fmla="*/ 2838203 w 3177669"/>
              <a:gd name="connsiteY7" fmla="*/ 532411 h 1799612"/>
              <a:gd name="connsiteX8" fmla="*/ 3028394 w 3177669"/>
              <a:gd name="connsiteY8" fmla="*/ 718146 h 1799612"/>
              <a:gd name="connsiteX9" fmla="*/ 2897579 w 3177669"/>
              <a:gd name="connsiteY9" fmla="*/ 876795 h 1799612"/>
              <a:gd name="connsiteX10" fmla="*/ 1935678 w 3177669"/>
              <a:gd name="connsiteY10" fmla="*/ 888671 h 1799612"/>
              <a:gd name="connsiteX11" fmla="*/ 2897579 w 3177669"/>
              <a:gd name="connsiteY11" fmla="*/ 888671 h 1799612"/>
              <a:gd name="connsiteX12" fmla="*/ 3128034 w 3177669"/>
              <a:gd name="connsiteY12" fmla="*/ 1054926 h 1799612"/>
              <a:gd name="connsiteX13" fmla="*/ 2599766 w 3177669"/>
              <a:gd name="connsiteY13" fmla="*/ 1218212 h 1799612"/>
              <a:gd name="connsiteX14" fmla="*/ 1959429 w 3177669"/>
              <a:gd name="connsiteY14" fmla="*/ 1209305 h 1799612"/>
              <a:gd name="connsiteX15" fmla="*/ 2528328 w 3177669"/>
              <a:gd name="connsiteY15" fmla="*/ 1218212 h 1799612"/>
              <a:gd name="connsiteX16" fmla="*/ 3007756 w 3177669"/>
              <a:gd name="connsiteY16" fmla="*/ 1434112 h 1799612"/>
              <a:gd name="connsiteX17" fmla="*/ 2814080 w 3177669"/>
              <a:gd name="connsiteY17" fmla="*/ 1575402 h 1799612"/>
              <a:gd name="connsiteX18" fmla="*/ 1923803 w 3177669"/>
              <a:gd name="connsiteY18" fmla="*/ 1494312 h 1799612"/>
              <a:gd name="connsiteX19" fmla="*/ 2599766 w 3177669"/>
              <a:gd name="connsiteY19" fmla="*/ 1575402 h 1799612"/>
              <a:gd name="connsiteX20" fmla="*/ 2671204 w 3177669"/>
              <a:gd name="connsiteY20" fmla="*/ 1718278 h 1799612"/>
              <a:gd name="connsiteX21" fmla="*/ 2385452 w 3177669"/>
              <a:gd name="connsiteY21" fmla="*/ 1789716 h 1799612"/>
              <a:gd name="connsiteX22" fmla="*/ 1436914 w 3177669"/>
              <a:gd name="connsiteY22" fmla="*/ 1684317 h 1799612"/>
              <a:gd name="connsiteX23" fmla="*/ 997527 w 3177669"/>
              <a:gd name="connsiteY23" fmla="*/ 1482437 h 1799612"/>
              <a:gd name="connsiteX24" fmla="*/ 0 w 3177669"/>
              <a:gd name="connsiteY24" fmla="*/ 1458686 h 1799612"/>
              <a:gd name="connsiteX25" fmla="*/ 142504 w 3177669"/>
              <a:gd name="connsiteY25" fmla="*/ 283029 h 1799612"/>
              <a:gd name="connsiteX0" fmla="*/ 142504 w 3139940"/>
              <a:gd name="connsiteY0" fmla="*/ 283029 h 1799612"/>
              <a:gd name="connsiteX1" fmla="*/ 1116281 w 3139940"/>
              <a:gd name="connsiteY1" fmla="*/ 318655 h 1799612"/>
              <a:gd name="connsiteX2" fmla="*/ 1900052 w 3139940"/>
              <a:gd name="connsiteY2" fmla="*/ 33647 h 1799612"/>
              <a:gd name="connsiteX3" fmla="*/ 2755075 w 3139940"/>
              <a:gd name="connsiteY3" fmla="*/ 520536 h 1799612"/>
              <a:gd name="connsiteX4" fmla="*/ 2256312 w 3139940"/>
              <a:gd name="connsiteY4" fmla="*/ 532411 h 1799612"/>
              <a:gd name="connsiteX5" fmla="*/ 1971304 w 3139940"/>
              <a:gd name="connsiteY5" fmla="*/ 366156 h 1799612"/>
              <a:gd name="connsiteX6" fmla="*/ 2280062 w 3139940"/>
              <a:gd name="connsiteY6" fmla="*/ 544286 h 1799612"/>
              <a:gd name="connsiteX7" fmla="*/ 2838203 w 3139940"/>
              <a:gd name="connsiteY7" fmla="*/ 532411 h 1799612"/>
              <a:gd name="connsiteX8" fmla="*/ 3028394 w 3139940"/>
              <a:gd name="connsiteY8" fmla="*/ 718146 h 1799612"/>
              <a:gd name="connsiteX9" fmla="*/ 2897579 w 3139940"/>
              <a:gd name="connsiteY9" fmla="*/ 876795 h 1799612"/>
              <a:gd name="connsiteX10" fmla="*/ 1935678 w 3139940"/>
              <a:gd name="connsiteY10" fmla="*/ 888671 h 1799612"/>
              <a:gd name="connsiteX11" fmla="*/ 2528328 w 3139940"/>
              <a:gd name="connsiteY11" fmla="*/ 861022 h 1799612"/>
              <a:gd name="connsiteX12" fmla="*/ 3128034 w 3139940"/>
              <a:gd name="connsiteY12" fmla="*/ 1054926 h 1799612"/>
              <a:gd name="connsiteX13" fmla="*/ 2599766 w 3139940"/>
              <a:gd name="connsiteY13" fmla="*/ 1218212 h 1799612"/>
              <a:gd name="connsiteX14" fmla="*/ 1959429 w 3139940"/>
              <a:gd name="connsiteY14" fmla="*/ 1209305 h 1799612"/>
              <a:gd name="connsiteX15" fmla="*/ 2528328 w 3139940"/>
              <a:gd name="connsiteY15" fmla="*/ 1218212 h 1799612"/>
              <a:gd name="connsiteX16" fmla="*/ 3007756 w 3139940"/>
              <a:gd name="connsiteY16" fmla="*/ 1434112 h 1799612"/>
              <a:gd name="connsiteX17" fmla="*/ 2814080 w 3139940"/>
              <a:gd name="connsiteY17" fmla="*/ 1575402 h 1799612"/>
              <a:gd name="connsiteX18" fmla="*/ 1923803 w 3139940"/>
              <a:gd name="connsiteY18" fmla="*/ 1494312 h 1799612"/>
              <a:gd name="connsiteX19" fmla="*/ 2599766 w 3139940"/>
              <a:gd name="connsiteY19" fmla="*/ 1575402 h 1799612"/>
              <a:gd name="connsiteX20" fmla="*/ 2671204 w 3139940"/>
              <a:gd name="connsiteY20" fmla="*/ 1718278 h 1799612"/>
              <a:gd name="connsiteX21" fmla="*/ 2385452 w 3139940"/>
              <a:gd name="connsiteY21" fmla="*/ 1789716 h 1799612"/>
              <a:gd name="connsiteX22" fmla="*/ 1436914 w 3139940"/>
              <a:gd name="connsiteY22" fmla="*/ 1684317 h 1799612"/>
              <a:gd name="connsiteX23" fmla="*/ 997527 w 3139940"/>
              <a:gd name="connsiteY23" fmla="*/ 1482437 h 1799612"/>
              <a:gd name="connsiteX24" fmla="*/ 0 w 3139940"/>
              <a:gd name="connsiteY24" fmla="*/ 1458686 h 1799612"/>
              <a:gd name="connsiteX25" fmla="*/ 142504 w 3139940"/>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3007756 w 3069771"/>
              <a:gd name="connsiteY16" fmla="*/ 1434112 h 1799612"/>
              <a:gd name="connsiteX17" fmla="*/ 2814080 w 3069771"/>
              <a:gd name="connsiteY17" fmla="*/ 1575402 h 1799612"/>
              <a:gd name="connsiteX18" fmla="*/ 1923803 w 3069771"/>
              <a:gd name="connsiteY18" fmla="*/ 1494312 h 1799612"/>
              <a:gd name="connsiteX19" fmla="*/ 2599766 w 3069771"/>
              <a:gd name="connsiteY19" fmla="*/ 157540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3007756 w 3069771"/>
              <a:gd name="connsiteY16" fmla="*/ 1434112 h 1799612"/>
              <a:gd name="connsiteX17" fmla="*/ 2814080 w 3069771"/>
              <a:gd name="connsiteY17" fmla="*/ 1575402 h 1799612"/>
              <a:gd name="connsiteX18" fmla="*/ 1923803 w 3069771"/>
              <a:gd name="connsiteY18" fmla="*/ 1494312 h 1799612"/>
              <a:gd name="connsiteX19" fmla="*/ 2347356 w 3069771"/>
              <a:gd name="connsiteY19" fmla="*/ 152301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3007756 w 3069771"/>
              <a:gd name="connsiteY16" fmla="*/ 1434112 h 1799612"/>
              <a:gd name="connsiteX17" fmla="*/ 2334656 w 3069771"/>
              <a:gd name="connsiteY17" fmla="*/ 1523012 h 1799612"/>
              <a:gd name="connsiteX18" fmla="*/ 1923803 w 3069771"/>
              <a:gd name="connsiteY18" fmla="*/ 1494312 h 1799612"/>
              <a:gd name="connsiteX19" fmla="*/ 2347356 w 3069771"/>
              <a:gd name="connsiteY19" fmla="*/ 152301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2644218 w 3069771"/>
              <a:gd name="connsiteY16" fmla="*/ 1435698 h 1799612"/>
              <a:gd name="connsiteX17" fmla="*/ 2334656 w 3069771"/>
              <a:gd name="connsiteY17" fmla="*/ 1523012 h 1799612"/>
              <a:gd name="connsiteX18" fmla="*/ 1923803 w 3069771"/>
              <a:gd name="connsiteY18" fmla="*/ 1494312 h 1799612"/>
              <a:gd name="connsiteX19" fmla="*/ 2347356 w 3069771"/>
              <a:gd name="connsiteY19" fmla="*/ 152301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53997"/>
              <a:gd name="connsiteX1" fmla="*/ 1116281 w 3069771"/>
              <a:gd name="connsiteY1" fmla="*/ 318655 h 1753997"/>
              <a:gd name="connsiteX2" fmla="*/ 1900052 w 3069771"/>
              <a:gd name="connsiteY2" fmla="*/ 33647 h 1753997"/>
              <a:gd name="connsiteX3" fmla="*/ 2755075 w 3069771"/>
              <a:gd name="connsiteY3" fmla="*/ 520536 h 1753997"/>
              <a:gd name="connsiteX4" fmla="*/ 2256312 w 3069771"/>
              <a:gd name="connsiteY4" fmla="*/ 532411 h 1753997"/>
              <a:gd name="connsiteX5" fmla="*/ 1971304 w 3069771"/>
              <a:gd name="connsiteY5" fmla="*/ 366156 h 1753997"/>
              <a:gd name="connsiteX6" fmla="*/ 2280062 w 3069771"/>
              <a:gd name="connsiteY6" fmla="*/ 544286 h 1753997"/>
              <a:gd name="connsiteX7" fmla="*/ 2838203 w 3069771"/>
              <a:gd name="connsiteY7" fmla="*/ 532411 h 1753997"/>
              <a:gd name="connsiteX8" fmla="*/ 3028394 w 3069771"/>
              <a:gd name="connsiteY8" fmla="*/ 718146 h 1753997"/>
              <a:gd name="connsiteX9" fmla="*/ 2897579 w 3069771"/>
              <a:gd name="connsiteY9" fmla="*/ 876795 h 1753997"/>
              <a:gd name="connsiteX10" fmla="*/ 1935678 w 3069771"/>
              <a:gd name="connsiteY10" fmla="*/ 888671 h 1753997"/>
              <a:gd name="connsiteX11" fmla="*/ 2528328 w 3069771"/>
              <a:gd name="connsiteY11" fmla="*/ 861022 h 1753997"/>
              <a:gd name="connsiteX12" fmla="*/ 2814080 w 3069771"/>
              <a:gd name="connsiteY12" fmla="*/ 1003898 h 1753997"/>
              <a:gd name="connsiteX13" fmla="*/ 2599766 w 3069771"/>
              <a:gd name="connsiteY13" fmla="*/ 1218212 h 1753997"/>
              <a:gd name="connsiteX14" fmla="*/ 1959429 w 3069771"/>
              <a:gd name="connsiteY14" fmla="*/ 1209305 h 1753997"/>
              <a:gd name="connsiteX15" fmla="*/ 2528328 w 3069771"/>
              <a:gd name="connsiteY15" fmla="*/ 1218212 h 1753997"/>
              <a:gd name="connsiteX16" fmla="*/ 2644218 w 3069771"/>
              <a:gd name="connsiteY16" fmla="*/ 1435698 h 1753997"/>
              <a:gd name="connsiteX17" fmla="*/ 2334656 w 3069771"/>
              <a:gd name="connsiteY17" fmla="*/ 1523012 h 1753997"/>
              <a:gd name="connsiteX18" fmla="*/ 1923803 w 3069771"/>
              <a:gd name="connsiteY18" fmla="*/ 1494312 h 1753997"/>
              <a:gd name="connsiteX19" fmla="*/ 2347356 w 3069771"/>
              <a:gd name="connsiteY19" fmla="*/ 1523012 h 1753997"/>
              <a:gd name="connsiteX20" fmla="*/ 2671204 w 3069771"/>
              <a:gd name="connsiteY20" fmla="*/ 1718278 h 1753997"/>
              <a:gd name="connsiteX21" fmla="*/ 1885387 w 3069771"/>
              <a:gd name="connsiteY21" fmla="*/ 1718278 h 1753997"/>
              <a:gd name="connsiteX22" fmla="*/ 1436914 w 3069771"/>
              <a:gd name="connsiteY22" fmla="*/ 1684317 h 1753997"/>
              <a:gd name="connsiteX23" fmla="*/ 997527 w 3069771"/>
              <a:gd name="connsiteY23" fmla="*/ 1482437 h 1753997"/>
              <a:gd name="connsiteX24" fmla="*/ 0 w 3069771"/>
              <a:gd name="connsiteY24" fmla="*/ 1458686 h 1753997"/>
              <a:gd name="connsiteX25" fmla="*/ 142504 w 3069771"/>
              <a:gd name="connsiteY25" fmla="*/ 283029 h 1753997"/>
              <a:gd name="connsiteX0" fmla="*/ 142504 w 3069771"/>
              <a:gd name="connsiteY0" fmla="*/ 283029 h 1753998"/>
              <a:gd name="connsiteX1" fmla="*/ 1116281 w 3069771"/>
              <a:gd name="connsiteY1" fmla="*/ 318655 h 1753998"/>
              <a:gd name="connsiteX2" fmla="*/ 1900052 w 3069771"/>
              <a:gd name="connsiteY2" fmla="*/ 33647 h 1753998"/>
              <a:gd name="connsiteX3" fmla="*/ 2755075 w 3069771"/>
              <a:gd name="connsiteY3" fmla="*/ 520536 h 1753998"/>
              <a:gd name="connsiteX4" fmla="*/ 2256312 w 3069771"/>
              <a:gd name="connsiteY4" fmla="*/ 532411 h 1753998"/>
              <a:gd name="connsiteX5" fmla="*/ 1971304 w 3069771"/>
              <a:gd name="connsiteY5" fmla="*/ 366156 h 1753998"/>
              <a:gd name="connsiteX6" fmla="*/ 2280062 w 3069771"/>
              <a:gd name="connsiteY6" fmla="*/ 544286 h 1753998"/>
              <a:gd name="connsiteX7" fmla="*/ 2838203 w 3069771"/>
              <a:gd name="connsiteY7" fmla="*/ 532411 h 1753998"/>
              <a:gd name="connsiteX8" fmla="*/ 3028394 w 3069771"/>
              <a:gd name="connsiteY8" fmla="*/ 718146 h 1753998"/>
              <a:gd name="connsiteX9" fmla="*/ 2897579 w 3069771"/>
              <a:gd name="connsiteY9" fmla="*/ 876795 h 1753998"/>
              <a:gd name="connsiteX10" fmla="*/ 1935678 w 3069771"/>
              <a:gd name="connsiteY10" fmla="*/ 888671 h 1753998"/>
              <a:gd name="connsiteX11" fmla="*/ 2528328 w 3069771"/>
              <a:gd name="connsiteY11" fmla="*/ 861022 h 1753998"/>
              <a:gd name="connsiteX12" fmla="*/ 2814080 w 3069771"/>
              <a:gd name="connsiteY12" fmla="*/ 1003898 h 1753998"/>
              <a:gd name="connsiteX13" fmla="*/ 2599766 w 3069771"/>
              <a:gd name="connsiteY13" fmla="*/ 1218212 h 1753998"/>
              <a:gd name="connsiteX14" fmla="*/ 1959429 w 3069771"/>
              <a:gd name="connsiteY14" fmla="*/ 1209305 h 1753998"/>
              <a:gd name="connsiteX15" fmla="*/ 2528328 w 3069771"/>
              <a:gd name="connsiteY15" fmla="*/ 1218212 h 1753998"/>
              <a:gd name="connsiteX16" fmla="*/ 2644218 w 3069771"/>
              <a:gd name="connsiteY16" fmla="*/ 1435698 h 1753998"/>
              <a:gd name="connsiteX17" fmla="*/ 2334656 w 3069771"/>
              <a:gd name="connsiteY17" fmla="*/ 1523012 h 1753998"/>
              <a:gd name="connsiteX18" fmla="*/ 1923803 w 3069771"/>
              <a:gd name="connsiteY18" fmla="*/ 1494312 h 1753998"/>
              <a:gd name="connsiteX19" fmla="*/ 2347356 w 3069771"/>
              <a:gd name="connsiteY19" fmla="*/ 1523012 h 1753998"/>
              <a:gd name="connsiteX20" fmla="*/ 2242577 w 3069771"/>
              <a:gd name="connsiteY20" fmla="*/ 1718279 h 1753998"/>
              <a:gd name="connsiteX21" fmla="*/ 1885387 w 3069771"/>
              <a:gd name="connsiteY21" fmla="*/ 1718278 h 1753998"/>
              <a:gd name="connsiteX22" fmla="*/ 1436914 w 3069771"/>
              <a:gd name="connsiteY22" fmla="*/ 1684317 h 1753998"/>
              <a:gd name="connsiteX23" fmla="*/ 997527 w 3069771"/>
              <a:gd name="connsiteY23" fmla="*/ 1482437 h 1753998"/>
              <a:gd name="connsiteX24" fmla="*/ 0 w 3069771"/>
              <a:gd name="connsiteY24" fmla="*/ 1458686 h 1753998"/>
              <a:gd name="connsiteX25" fmla="*/ 142504 w 3069771"/>
              <a:gd name="connsiteY25" fmla="*/ 283029 h 1753998"/>
              <a:gd name="connsiteX0" fmla="*/ 142504 w 3069771"/>
              <a:gd name="connsiteY0" fmla="*/ 283029 h 1753998"/>
              <a:gd name="connsiteX1" fmla="*/ 1116281 w 3069771"/>
              <a:gd name="connsiteY1" fmla="*/ 318655 h 1753998"/>
              <a:gd name="connsiteX2" fmla="*/ 1900052 w 3069771"/>
              <a:gd name="connsiteY2" fmla="*/ 33647 h 1753998"/>
              <a:gd name="connsiteX3" fmla="*/ 2755075 w 3069771"/>
              <a:gd name="connsiteY3" fmla="*/ 520536 h 1753998"/>
              <a:gd name="connsiteX4" fmla="*/ 2256312 w 3069771"/>
              <a:gd name="connsiteY4" fmla="*/ 532411 h 1753998"/>
              <a:gd name="connsiteX5" fmla="*/ 1971304 w 3069771"/>
              <a:gd name="connsiteY5" fmla="*/ 366156 h 1753998"/>
              <a:gd name="connsiteX6" fmla="*/ 2280062 w 3069771"/>
              <a:gd name="connsiteY6" fmla="*/ 544286 h 1753998"/>
              <a:gd name="connsiteX7" fmla="*/ 2838203 w 3069771"/>
              <a:gd name="connsiteY7" fmla="*/ 532411 h 1753998"/>
              <a:gd name="connsiteX8" fmla="*/ 3028394 w 3069771"/>
              <a:gd name="connsiteY8" fmla="*/ 718146 h 1753998"/>
              <a:gd name="connsiteX9" fmla="*/ 2897579 w 3069771"/>
              <a:gd name="connsiteY9" fmla="*/ 876795 h 1753998"/>
              <a:gd name="connsiteX10" fmla="*/ 1935678 w 3069771"/>
              <a:gd name="connsiteY10" fmla="*/ 888671 h 1753998"/>
              <a:gd name="connsiteX11" fmla="*/ 2528329 w 3069771"/>
              <a:gd name="connsiteY11" fmla="*/ 861022 h 1753998"/>
              <a:gd name="connsiteX12" fmla="*/ 2814080 w 3069771"/>
              <a:gd name="connsiteY12" fmla="*/ 1003898 h 1753998"/>
              <a:gd name="connsiteX13" fmla="*/ 2599766 w 3069771"/>
              <a:gd name="connsiteY13" fmla="*/ 1218212 h 1753998"/>
              <a:gd name="connsiteX14" fmla="*/ 1959429 w 3069771"/>
              <a:gd name="connsiteY14" fmla="*/ 1209305 h 1753998"/>
              <a:gd name="connsiteX15" fmla="*/ 2528328 w 3069771"/>
              <a:gd name="connsiteY15" fmla="*/ 1218212 h 1753998"/>
              <a:gd name="connsiteX16" fmla="*/ 2644218 w 3069771"/>
              <a:gd name="connsiteY16" fmla="*/ 1435698 h 1753998"/>
              <a:gd name="connsiteX17" fmla="*/ 2334656 w 3069771"/>
              <a:gd name="connsiteY17" fmla="*/ 1523012 h 1753998"/>
              <a:gd name="connsiteX18" fmla="*/ 1923803 w 3069771"/>
              <a:gd name="connsiteY18" fmla="*/ 1494312 h 1753998"/>
              <a:gd name="connsiteX19" fmla="*/ 2347356 w 3069771"/>
              <a:gd name="connsiteY19" fmla="*/ 1523012 h 1753998"/>
              <a:gd name="connsiteX20" fmla="*/ 2242577 w 3069771"/>
              <a:gd name="connsiteY20" fmla="*/ 1718279 h 1753998"/>
              <a:gd name="connsiteX21" fmla="*/ 1885387 w 3069771"/>
              <a:gd name="connsiteY21" fmla="*/ 1718278 h 1753998"/>
              <a:gd name="connsiteX22" fmla="*/ 1436914 w 3069771"/>
              <a:gd name="connsiteY22" fmla="*/ 1684317 h 1753998"/>
              <a:gd name="connsiteX23" fmla="*/ 997527 w 3069771"/>
              <a:gd name="connsiteY23" fmla="*/ 1482437 h 1753998"/>
              <a:gd name="connsiteX24" fmla="*/ 0 w 3069771"/>
              <a:gd name="connsiteY24" fmla="*/ 1458686 h 1753998"/>
              <a:gd name="connsiteX25" fmla="*/ 142504 w 3069771"/>
              <a:gd name="connsiteY25" fmla="*/ 283029 h 1753998"/>
              <a:gd name="connsiteX0" fmla="*/ 142504 w 3069771"/>
              <a:gd name="connsiteY0" fmla="*/ 283029 h 1753998"/>
              <a:gd name="connsiteX1" fmla="*/ 1116281 w 3069771"/>
              <a:gd name="connsiteY1" fmla="*/ 318655 h 1753998"/>
              <a:gd name="connsiteX2" fmla="*/ 1900052 w 3069771"/>
              <a:gd name="connsiteY2" fmla="*/ 33647 h 1753998"/>
              <a:gd name="connsiteX3" fmla="*/ 2755075 w 3069771"/>
              <a:gd name="connsiteY3" fmla="*/ 520536 h 1753998"/>
              <a:gd name="connsiteX4" fmla="*/ 2256312 w 3069771"/>
              <a:gd name="connsiteY4" fmla="*/ 532411 h 1753998"/>
              <a:gd name="connsiteX5" fmla="*/ 1971304 w 3069771"/>
              <a:gd name="connsiteY5" fmla="*/ 366156 h 1753998"/>
              <a:gd name="connsiteX6" fmla="*/ 2280062 w 3069771"/>
              <a:gd name="connsiteY6" fmla="*/ 544286 h 1753998"/>
              <a:gd name="connsiteX7" fmla="*/ 2838203 w 3069771"/>
              <a:gd name="connsiteY7" fmla="*/ 532411 h 1753998"/>
              <a:gd name="connsiteX8" fmla="*/ 3028394 w 3069771"/>
              <a:gd name="connsiteY8" fmla="*/ 718146 h 1753998"/>
              <a:gd name="connsiteX9" fmla="*/ 2897579 w 3069771"/>
              <a:gd name="connsiteY9" fmla="*/ 876795 h 1753998"/>
              <a:gd name="connsiteX10" fmla="*/ 1935678 w 3069771"/>
              <a:gd name="connsiteY10" fmla="*/ 888671 h 1753998"/>
              <a:gd name="connsiteX11" fmla="*/ 2528329 w 3069771"/>
              <a:gd name="connsiteY11" fmla="*/ 882454 h 1753998"/>
              <a:gd name="connsiteX12" fmla="*/ 2814080 w 3069771"/>
              <a:gd name="connsiteY12" fmla="*/ 1003898 h 1753998"/>
              <a:gd name="connsiteX13" fmla="*/ 2599766 w 3069771"/>
              <a:gd name="connsiteY13" fmla="*/ 1218212 h 1753998"/>
              <a:gd name="connsiteX14" fmla="*/ 1959429 w 3069771"/>
              <a:gd name="connsiteY14" fmla="*/ 1209305 h 1753998"/>
              <a:gd name="connsiteX15" fmla="*/ 2528328 w 3069771"/>
              <a:gd name="connsiteY15" fmla="*/ 1218212 h 1753998"/>
              <a:gd name="connsiteX16" fmla="*/ 2644218 w 3069771"/>
              <a:gd name="connsiteY16" fmla="*/ 1435698 h 1753998"/>
              <a:gd name="connsiteX17" fmla="*/ 2334656 w 3069771"/>
              <a:gd name="connsiteY17" fmla="*/ 1523012 h 1753998"/>
              <a:gd name="connsiteX18" fmla="*/ 1923803 w 3069771"/>
              <a:gd name="connsiteY18" fmla="*/ 1494312 h 1753998"/>
              <a:gd name="connsiteX19" fmla="*/ 2347356 w 3069771"/>
              <a:gd name="connsiteY19" fmla="*/ 1523012 h 1753998"/>
              <a:gd name="connsiteX20" fmla="*/ 2242577 w 3069771"/>
              <a:gd name="connsiteY20" fmla="*/ 1718279 h 1753998"/>
              <a:gd name="connsiteX21" fmla="*/ 1885387 w 3069771"/>
              <a:gd name="connsiteY21" fmla="*/ 1718278 h 1753998"/>
              <a:gd name="connsiteX22" fmla="*/ 1436914 w 3069771"/>
              <a:gd name="connsiteY22" fmla="*/ 1684317 h 1753998"/>
              <a:gd name="connsiteX23" fmla="*/ 997527 w 3069771"/>
              <a:gd name="connsiteY23" fmla="*/ 1482437 h 1753998"/>
              <a:gd name="connsiteX24" fmla="*/ 0 w 3069771"/>
              <a:gd name="connsiteY24" fmla="*/ 1458686 h 1753998"/>
              <a:gd name="connsiteX25" fmla="*/ 142504 w 3069771"/>
              <a:gd name="connsiteY25" fmla="*/ 283029 h 17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69771" h="1753998">
                <a:moveTo>
                  <a:pt x="142504" y="283029"/>
                </a:moveTo>
                <a:lnTo>
                  <a:pt x="1116281" y="318655"/>
                </a:lnTo>
                <a:cubicBezTo>
                  <a:pt x="1409206" y="277091"/>
                  <a:pt x="1626920" y="0"/>
                  <a:pt x="1900052" y="33647"/>
                </a:cubicBezTo>
                <a:cubicBezTo>
                  <a:pt x="2173184" y="67294"/>
                  <a:pt x="2844926" y="446945"/>
                  <a:pt x="2755075" y="520536"/>
                </a:cubicBezTo>
                <a:cubicBezTo>
                  <a:pt x="2643005" y="536997"/>
                  <a:pt x="2386941" y="558141"/>
                  <a:pt x="2256312" y="532411"/>
                </a:cubicBezTo>
                <a:lnTo>
                  <a:pt x="1971304" y="366156"/>
                </a:lnTo>
                <a:lnTo>
                  <a:pt x="2280062" y="544286"/>
                </a:lnTo>
                <a:lnTo>
                  <a:pt x="2838203" y="532411"/>
                </a:lnTo>
                <a:cubicBezTo>
                  <a:pt x="2952998" y="552203"/>
                  <a:pt x="3016909" y="654412"/>
                  <a:pt x="3028394" y="718146"/>
                </a:cubicBezTo>
                <a:cubicBezTo>
                  <a:pt x="3030226" y="774115"/>
                  <a:pt x="3069771" y="839190"/>
                  <a:pt x="2897579" y="876795"/>
                </a:cubicBezTo>
                <a:lnTo>
                  <a:pt x="1935678" y="888671"/>
                </a:lnTo>
                <a:lnTo>
                  <a:pt x="2528329" y="882454"/>
                </a:lnTo>
                <a:cubicBezTo>
                  <a:pt x="2722293" y="910163"/>
                  <a:pt x="2802174" y="947938"/>
                  <a:pt x="2814080" y="1003898"/>
                </a:cubicBezTo>
                <a:cubicBezTo>
                  <a:pt x="2825986" y="1059858"/>
                  <a:pt x="2789771" y="1192482"/>
                  <a:pt x="2599766" y="1218212"/>
                </a:cubicBezTo>
                <a:lnTo>
                  <a:pt x="1959429" y="1209305"/>
                </a:lnTo>
                <a:lnTo>
                  <a:pt x="2528328" y="1218212"/>
                </a:lnTo>
                <a:cubicBezTo>
                  <a:pt x="2694582" y="1255415"/>
                  <a:pt x="2676497" y="1384898"/>
                  <a:pt x="2644218" y="1435698"/>
                </a:cubicBezTo>
                <a:cubicBezTo>
                  <a:pt x="2611939" y="1486498"/>
                  <a:pt x="2506848" y="1512714"/>
                  <a:pt x="2334656" y="1523012"/>
                </a:cubicBezTo>
                <a:lnTo>
                  <a:pt x="1923803" y="1494312"/>
                </a:lnTo>
                <a:lnTo>
                  <a:pt x="2347356" y="1523012"/>
                </a:lnTo>
                <a:cubicBezTo>
                  <a:pt x="2458192" y="1564576"/>
                  <a:pt x="2271948" y="1695257"/>
                  <a:pt x="2242577" y="1718279"/>
                </a:cubicBezTo>
                <a:cubicBezTo>
                  <a:pt x="2206858" y="1753998"/>
                  <a:pt x="2077372" y="1728174"/>
                  <a:pt x="1885387" y="1718278"/>
                </a:cubicBezTo>
                <a:lnTo>
                  <a:pt x="1436914" y="1684317"/>
                </a:lnTo>
                <a:lnTo>
                  <a:pt x="997527" y="1482437"/>
                </a:lnTo>
                <a:lnTo>
                  <a:pt x="0" y="1458686"/>
                </a:lnTo>
                <a:lnTo>
                  <a:pt x="142504" y="283029"/>
                </a:lnTo>
                <a:close/>
              </a:path>
            </a:pathLst>
          </a:custGeom>
          <a:solidFill>
            <a:schemeClr val="accent6">
              <a:lumMod val="20000"/>
              <a:lumOff val="80000"/>
            </a:schemeClr>
          </a:solidFill>
          <a:ln w="127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8" name="Rounded Rectangle 117"/>
          <p:cNvSpPr/>
          <p:nvPr/>
        </p:nvSpPr>
        <p:spPr>
          <a:xfrm>
            <a:off x="1066800" y="4038600"/>
            <a:ext cx="7858125" cy="1285875"/>
          </a:xfrm>
          <a:prstGeom prst="roundRect">
            <a:avLst/>
          </a:prstGeom>
          <a:solidFill>
            <a:srgbClr val="FF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19" name="Straight Connector 118"/>
          <p:cNvCxnSpPr/>
          <p:nvPr/>
        </p:nvCxnSpPr>
        <p:spPr>
          <a:xfrm>
            <a:off x="1285875" y="4189413"/>
            <a:ext cx="7643813" cy="142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1738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1" name="Oval 120"/>
          <p:cNvSpPr/>
          <p:nvPr/>
        </p:nvSpPr>
        <p:spPr>
          <a:xfrm>
            <a:off x="20240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 name="Oval 121"/>
          <p:cNvSpPr/>
          <p:nvPr/>
        </p:nvSpPr>
        <p:spPr>
          <a:xfrm>
            <a:off x="23098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 name="Oval 122"/>
          <p:cNvSpPr/>
          <p:nvPr/>
        </p:nvSpPr>
        <p:spPr>
          <a:xfrm>
            <a:off x="25955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4" name="Oval 123"/>
          <p:cNvSpPr/>
          <p:nvPr/>
        </p:nvSpPr>
        <p:spPr>
          <a:xfrm>
            <a:off x="2881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Oval 124"/>
          <p:cNvSpPr/>
          <p:nvPr/>
        </p:nvSpPr>
        <p:spPr>
          <a:xfrm>
            <a:off x="31670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6" name="Oval 125"/>
          <p:cNvSpPr/>
          <p:nvPr/>
        </p:nvSpPr>
        <p:spPr>
          <a:xfrm>
            <a:off x="34528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7" name="Oval 126"/>
          <p:cNvSpPr/>
          <p:nvPr/>
        </p:nvSpPr>
        <p:spPr>
          <a:xfrm>
            <a:off x="37385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Oval 127"/>
          <p:cNvSpPr/>
          <p:nvPr/>
        </p:nvSpPr>
        <p:spPr>
          <a:xfrm>
            <a:off x="4024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9" name="Oval 128"/>
          <p:cNvSpPr/>
          <p:nvPr/>
        </p:nvSpPr>
        <p:spPr>
          <a:xfrm>
            <a:off x="43100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0" name="Oval 129"/>
          <p:cNvSpPr/>
          <p:nvPr/>
        </p:nvSpPr>
        <p:spPr>
          <a:xfrm>
            <a:off x="45958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Oval 130"/>
          <p:cNvSpPr/>
          <p:nvPr/>
        </p:nvSpPr>
        <p:spPr>
          <a:xfrm>
            <a:off x="4881563" y="4132263"/>
            <a:ext cx="142875" cy="142875"/>
          </a:xfrm>
          <a:prstGeom prst="ellipse">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2" name="Oval 131"/>
          <p:cNvSpPr/>
          <p:nvPr/>
        </p:nvSpPr>
        <p:spPr>
          <a:xfrm>
            <a:off x="5167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 name="Oval 132"/>
          <p:cNvSpPr/>
          <p:nvPr/>
        </p:nvSpPr>
        <p:spPr>
          <a:xfrm>
            <a:off x="54530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Oval 133"/>
          <p:cNvSpPr/>
          <p:nvPr/>
        </p:nvSpPr>
        <p:spPr>
          <a:xfrm>
            <a:off x="57388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5" name="Oval 134"/>
          <p:cNvSpPr/>
          <p:nvPr/>
        </p:nvSpPr>
        <p:spPr>
          <a:xfrm>
            <a:off x="60245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6" name="Oval 135"/>
          <p:cNvSpPr/>
          <p:nvPr/>
        </p:nvSpPr>
        <p:spPr>
          <a:xfrm>
            <a:off x="6310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Oval 136"/>
          <p:cNvSpPr/>
          <p:nvPr/>
        </p:nvSpPr>
        <p:spPr>
          <a:xfrm>
            <a:off x="65960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8" name="Oval 137"/>
          <p:cNvSpPr/>
          <p:nvPr/>
        </p:nvSpPr>
        <p:spPr>
          <a:xfrm>
            <a:off x="68818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9" name="Oval 138"/>
          <p:cNvSpPr/>
          <p:nvPr/>
        </p:nvSpPr>
        <p:spPr>
          <a:xfrm>
            <a:off x="71675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p:cNvSpPr txBox="1"/>
          <p:nvPr/>
        </p:nvSpPr>
        <p:spPr>
          <a:xfrm>
            <a:off x="7929586" y="4416990"/>
            <a:ext cx="857256"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dirty="0"/>
              <a:t>Start</a:t>
            </a:r>
          </a:p>
        </p:txBody>
      </p:sp>
      <p:sp>
        <p:nvSpPr>
          <p:cNvPr id="141" name="Freeform 140"/>
          <p:cNvSpPr/>
          <p:nvPr/>
        </p:nvSpPr>
        <p:spPr>
          <a:xfrm>
            <a:off x="1023938" y="4046538"/>
            <a:ext cx="671512" cy="382587"/>
          </a:xfrm>
          <a:custGeom>
            <a:avLst/>
            <a:gdLst>
              <a:gd name="connsiteX0" fmla="*/ 142504 w 3099460"/>
              <a:gd name="connsiteY0" fmla="*/ 249382 h 1793174"/>
              <a:gd name="connsiteX1" fmla="*/ 1116281 w 3099460"/>
              <a:gd name="connsiteY1" fmla="*/ 285008 h 1793174"/>
              <a:gd name="connsiteX2" fmla="*/ 1900052 w 3099460"/>
              <a:gd name="connsiteY2" fmla="*/ 0 h 1793174"/>
              <a:gd name="connsiteX3" fmla="*/ 2755075 w 3099460"/>
              <a:gd name="connsiteY3" fmla="*/ 486889 h 1793174"/>
              <a:gd name="connsiteX4" fmla="*/ 2256312 w 3099460"/>
              <a:gd name="connsiteY4" fmla="*/ 498764 h 1793174"/>
              <a:gd name="connsiteX5" fmla="*/ 1971304 w 3099460"/>
              <a:gd name="connsiteY5" fmla="*/ 332509 h 1793174"/>
              <a:gd name="connsiteX6" fmla="*/ 2280062 w 3099460"/>
              <a:gd name="connsiteY6" fmla="*/ 510639 h 1793174"/>
              <a:gd name="connsiteX7" fmla="*/ 2838203 w 3099460"/>
              <a:gd name="connsiteY7" fmla="*/ 498764 h 1793174"/>
              <a:gd name="connsiteX8" fmla="*/ 2968831 w 3099460"/>
              <a:gd name="connsiteY8" fmla="*/ 629393 h 1793174"/>
              <a:gd name="connsiteX9" fmla="*/ 2897579 w 3099460"/>
              <a:gd name="connsiteY9" fmla="*/ 843148 h 1793174"/>
              <a:gd name="connsiteX10" fmla="*/ 1935678 w 3099460"/>
              <a:gd name="connsiteY10" fmla="*/ 855024 h 1793174"/>
              <a:gd name="connsiteX11" fmla="*/ 2897579 w 3099460"/>
              <a:gd name="connsiteY11" fmla="*/ 855024 h 1793174"/>
              <a:gd name="connsiteX12" fmla="*/ 3099460 w 3099460"/>
              <a:gd name="connsiteY12" fmla="*/ 1021278 h 1793174"/>
              <a:gd name="connsiteX13" fmla="*/ 2968831 w 3099460"/>
              <a:gd name="connsiteY13" fmla="*/ 1235034 h 1793174"/>
              <a:gd name="connsiteX14" fmla="*/ 1959429 w 3099460"/>
              <a:gd name="connsiteY14" fmla="*/ 1175658 h 1793174"/>
              <a:gd name="connsiteX15" fmla="*/ 2850078 w 3099460"/>
              <a:gd name="connsiteY15" fmla="*/ 1235034 h 1793174"/>
              <a:gd name="connsiteX16" fmla="*/ 2968831 w 3099460"/>
              <a:gd name="connsiteY16" fmla="*/ 1413164 h 1793174"/>
              <a:gd name="connsiteX17" fmla="*/ 2826327 w 3099460"/>
              <a:gd name="connsiteY17" fmla="*/ 1603169 h 1793174"/>
              <a:gd name="connsiteX18" fmla="*/ 1923803 w 3099460"/>
              <a:gd name="connsiteY18" fmla="*/ 1460665 h 1793174"/>
              <a:gd name="connsiteX19" fmla="*/ 2588821 w 3099460"/>
              <a:gd name="connsiteY19" fmla="*/ 1567543 h 1793174"/>
              <a:gd name="connsiteX20" fmla="*/ 2588821 w 3099460"/>
              <a:gd name="connsiteY20" fmla="*/ 1710047 h 1793174"/>
              <a:gd name="connsiteX21" fmla="*/ 2422566 w 3099460"/>
              <a:gd name="connsiteY21" fmla="*/ 1793174 h 1793174"/>
              <a:gd name="connsiteX22" fmla="*/ 1436914 w 3099460"/>
              <a:gd name="connsiteY22" fmla="*/ 1650670 h 1793174"/>
              <a:gd name="connsiteX23" fmla="*/ 997527 w 3099460"/>
              <a:gd name="connsiteY23" fmla="*/ 1448790 h 1793174"/>
              <a:gd name="connsiteX24" fmla="*/ 0 w 3099460"/>
              <a:gd name="connsiteY24" fmla="*/ 1425039 h 1793174"/>
              <a:gd name="connsiteX25" fmla="*/ 142504 w 3099460"/>
              <a:gd name="connsiteY25" fmla="*/ 249382 h 1793174"/>
              <a:gd name="connsiteX0" fmla="*/ 142504 w 3099460"/>
              <a:gd name="connsiteY0" fmla="*/ 283029 h 1826821"/>
              <a:gd name="connsiteX1" fmla="*/ 1116281 w 3099460"/>
              <a:gd name="connsiteY1" fmla="*/ 318655 h 1826821"/>
              <a:gd name="connsiteX2" fmla="*/ 1900052 w 3099460"/>
              <a:gd name="connsiteY2" fmla="*/ 33647 h 1826821"/>
              <a:gd name="connsiteX3" fmla="*/ 2755075 w 3099460"/>
              <a:gd name="connsiteY3" fmla="*/ 520536 h 1826821"/>
              <a:gd name="connsiteX4" fmla="*/ 2256312 w 3099460"/>
              <a:gd name="connsiteY4" fmla="*/ 532411 h 1826821"/>
              <a:gd name="connsiteX5" fmla="*/ 1971304 w 3099460"/>
              <a:gd name="connsiteY5" fmla="*/ 366156 h 1826821"/>
              <a:gd name="connsiteX6" fmla="*/ 2280062 w 3099460"/>
              <a:gd name="connsiteY6" fmla="*/ 544286 h 1826821"/>
              <a:gd name="connsiteX7" fmla="*/ 2838203 w 3099460"/>
              <a:gd name="connsiteY7" fmla="*/ 532411 h 1826821"/>
              <a:gd name="connsiteX8" fmla="*/ 2968831 w 3099460"/>
              <a:gd name="connsiteY8" fmla="*/ 663040 h 1826821"/>
              <a:gd name="connsiteX9" fmla="*/ 2897579 w 3099460"/>
              <a:gd name="connsiteY9" fmla="*/ 876795 h 1826821"/>
              <a:gd name="connsiteX10" fmla="*/ 1935678 w 3099460"/>
              <a:gd name="connsiteY10" fmla="*/ 888671 h 1826821"/>
              <a:gd name="connsiteX11" fmla="*/ 2897579 w 3099460"/>
              <a:gd name="connsiteY11" fmla="*/ 888671 h 1826821"/>
              <a:gd name="connsiteX12" fmla="*/ 3099460 w 3099460"/>
              <a:gd name="connsiteY12" fmla="*/ 1054925 h 1826821"/>
              <a:gd name="connsiteX13" fmla="*/ 2968831 w 3099460"/>
              <a:gd name="connsiteY13" fmla="*/ 1268681 h 1826821"/>
              <a:gd name="connsiteX14" fmla="*/ 1959429 w 3099460"/>
              <a:gd name="connsiteY14" fmla="*/ 1209305 h 1826821"/>
              <a:gd name="connsiteX15" fmla="*/ 2850078 w 3099460"/>
              <a:gd name="connsiteY15" fmla="*/ 1268681 h 1826821"/>
              <a:gd name="connsiteX16" fmla="*/ 2968831 w 3099460"/>
              <a:gd name="connsiteY16" fmla="*/ 1446811 h 1826821"/>
              <a:gd name="connsiteX17" fmla="*/ 2826327 w 3099460"/>
              <a:gd name="connsiteY17" fmla="*/ 1636816 h 1826821"/>
              <a:gd name="connsiteX18" fmla="*/ 1923803 w 3099460"/>
              <a:gd name="connsiteY18" fmla="*/ 1494312 h 1826821"/>
              <a:gd name="connsiteX19" fmla="*/ 2588821 w 3099460"/>
              <a:gd name="connsiteY19" fmla="*/ 1601190 h 1826821"/>
              <a:gd name="connsiteX20" fmla="*/ 2588821 w 3099460"/>
              <a:gd name="connsiteY20" fmla="*/ 1743694 h 1826821"/>
              <a:gd name="connsiteX21" fmla="*/ 2422566 w 3099460"/>
              <a:gd name="connsiteY21" fmla="*/ 1826821 h 1826821"/>
              <a:gd name="connsiteX22" fmla="*/ 1436914 w 3099460"/>
              <a:gd name="connsiteY22" fmla="*/ 1684317 h 1826821"/>
              <a:gd name="connsiteX23" fmla="*/ 997527 w 3099460"/>
              <a:gd name="connsiteY23" fmla="*/ 1482437 h 1826821"/>
              <a:gd name="connsiteX24" fmla="*/ 0 w 3099460"/>
              <a:gd name="connsiteY24" fmla="*/ 1458686 h 1826821"/>
              <a:gd name="connsiteX25" fmla="*/ 142504 w 3099460"/>
              <a:gd name="connsiteY25" fmla="*/ 283029 h 1826821"/>
              <a:gd name="connsiteX0" fmla="*/ 142504 w 3099460"/>
              <a:gd name="connsiteY0" fmla="*/ 283029 h 1826821"/>
              <a:gd name="connsiteX1" fmla="*/ 1116281 w 3099460"/>
              <a:gd name="connsiteY1" fmla="*/ 318655 h 1826821"/>
              <a:gd name="connsiteX2" fmla="*/ 1900052 w 3099460"/>
              <a:gd name="connsiteY2" fmla="*/ 33647 h 1826821"/>
              <a:gd name="connsiteX3" fmla="*/ 2755075 w 3099460"/>
              <a:gd name="connsiteY3" fmla="*/ 520536 h 1826821"/>
              <a:gd name="connsiteX4" fmla="*/ 2256312 w 3099460"/>
              <a:gd name="connsiteY4" fmla="*/ 532411 h 1826821"/>
              <a:gd name="connsiteX5" fmla="*/ 1971304 w 3099460"/>
              <a:gd name="connsiteY5" fmla="*/ 366156 h 1826821"/>
              <a:gd name="connsiteX6" fmla="*/ 2280062 w 3099460"/>
              <a:gd name="connsiteY6" fmla="*/ 544286 h 1826821"/>
              <a:gd name="connsiteX7" fmla="*/ 2838203 w 3099460"/>
              <a:gd name="connsiteY7" fmla="*/ 532411 h 1826821"/>
              <a:gd name="connsiteX8" fmla="*/ 2968831 w 3099460"/>
              <a:gd name="connsiteY8" fmla="*/ 663040 h 1826821"/>
              <a:gd name="connsiteX9" fmla="*/ 2897579 w 3099460"/>
              <a:gd name="connsiteY9" fmla="*/ 876795 h 1826821"/>
              <a:gd name="connsiteX10" fmla="*/ 1935678 w 3099460"/>
              <a:gd name="connsiteY10" fmla="*/ 888671 h 1826821"/>
              <a:gd name="connsiteX11" fmla="*/ 2897579 w 3099460"/>
              <a:gd name="connsiteY11" fmla="*/ 888671 h 1826821"/>
              <a:gd name="connsiteX12" fmla="*/ 3099460 w 3099460"/>
              <a:gd name="connsiteY12" fmla="*/ 1054925 h 1826821"/>
              <a:gd name="connsiteX13" fmla="*/ 2968831 w 3099460"/>
              <a:gd name="connsiteY13" fmla="*/ 1268681 h 1826821"/>
              <a:gd name="connsiteX14" fmla="*/ 1959429 w 3099460"/>
              <a:gd name="connsiteY14" fmla="*/ 1209305 h 1826821"/>
              <a:gd name="connsiteX15" fmla="*/ 2850078 w 3099460"/>
              <a:gd name="connsiteY15" fmla="*/ 1268681 h 1826821"/>
              <a:gd name="connsiteX16" fmla="*/ 2968831 w 3099460"/>
              <a:gd name="connsiteY16" fmla="*/ 1446811 h 1826821"/>
              <a:gd name="connsiteX17" fmla="*/ 2826327 w 3099460"/>
              <a:gd name="connsiteY17" fmla="*/ 1636816 h 1826821"/>
              <a:gd name="connsiteX18" fmla="*/ 1923803 w 3099460"/>
              <a:gd name="connsiteY18" fmla="*/ 1494312 h 1826821"/>
              <a:gd name="connsiteX19" fmla="*/ 2588821 w 3099460"/>
              <a:gd name="connsiteY19" fmla="*/ 1601190 h 1826821"/>
              <a:gd name="connsiteX20" fmla="*/ 2588821 w 3099460"/>
              <a:gd name="connsiteY20" fmla="*/ 1743694 h 1826821"/>
              <a:gd name="connsiteX21" fmla="*/ 2422566 w 3099460"/>
              <a:gd name="connsiteY21" fmla="*/ 1826821 h 1826821"/>
              <a:gd name="connsiteX22" fmla="*/ 1436914 w 3099460"/>
              <a:gd name="connsiteY22" fmla="*/ 1684317 h 1826821"/>
              <a:gd name="connsiteX23" fmla="*/ 997527 w 3099460"/>
              <a:gd name="connsiteY23" fmla="*/ 1482437 h 1826821"/>
              <a:gd name="connsiteX24" fmla="*/ 0 w 3099460"/>
              <a:gd name="connsiteY24" fmla="*/ 1458686 h 1826821"/>
              <a:gd name="connsiteX25" fmla="*/ 142504 w 3099460"/>
              <a:gd name="connsiteY25" fmla="*/ 283029 h 1826821"/>
              <a:gd name="connsiteX0" fmla="*/ 142504 w 3158836"/>
              <a:gd name="connsiteY0" fmla="*/ 283029 h 1826821"/>
              <a:gd name="connsiteX1" fmla="*/ 1116281 w 3158836"/>
              <a:gd name="connsiteY1" fmla="*/ 318655 h 1826821"/>
              <a:gd name="connsiteX2" fmla="*/ 1900052 w 3158836"/>
              <a:gd name="connsiteY2" fmla="*/ 33647 h 1826821"/>
              <a:gd name="connsiteX3" fmla="*/ 2755075 w 3158836"/>
              <a:gd name="connsiteY3" fmla="*/ 520536 h 1826821"/>
              <a:gd name="connsiteX4" fmla="*/ 2256312 w 3158836"/>
              <a:gd name="connsiteY4" fmla="*/ 532411 h 1826821"/>
              <a:gd name="connsiteX5" fmla="*/ 1971304 w 3158836"/>
              <a:gd name="connsiteY5" fmla="*/ 366156 h 1826821"/>
              <a:gd name="connsiteX6" fmla="*/ 2280062 w 3158836"/>
              <a:gd name="connsiteY6" fmla="*/ 544286 h 1826821"/>
              <a:gd name="connsiteX7" fmla="*/ 2838203 w 3158836"/>
              <a:gd name="connsiteY7" fmla="*/ 532411 h 1826821"/>
              <a:gd name="connsiteX8" fmla="*/ 2968831 w 3158836"/>
              <a:gd name="connsiteY8" fmla="*/ 663040 h 1826821"/>
              <a:gd name="connsiteX9" fmla="*/ 2897579 w 3158836"/>
              <a:gd name="connsiteY9" fmla="*/ 876795 h 1826821"/>
              <a:gd name="connsiteX10" fmla="*/ 1935678 w 3158836"/>
              <a:gd name="connsiteY10" fmla="*/ 888671 h 1826821"/>
              <a:gd name="connsiteX11" fmla="*/ 2897579 w 3158836"/>
              <a:gd name="connsiteY11" fmla="*/ 888671 h 1826821"/>
              <a:gd name="connsiteX12" fmla="*/ 3099460 w 3158836"/>
              <a:gd name="connsiteY12" fmla="*/ 1054925 h 1826821"/>
              <a:gd name="connsiteX13" fmla="*/ 2968831 w 3158836"/>
              <a:gd name="connsiteY13" fmla="*/ 1268681 h 1826821"/>
              <a:gd name="connsiteX14" fmla="*/ 1959429 w 3158836"/>
              <a:gd name="connsiteY14" fmla="*/ 1209305 h 1826821"/>
              <a:gd name="connsiteX15" fmla="*/ 2850078 w 3158836"/>
              <a:gd name="connsiteY15" fmla="*/ 1268681 h 1826821"/>
              <a:gd name="connsiteX16" fmla="*/ 2968831 w 3158836"/>
              <a:gd name="connsiteY16" fmla="*/ 1446811 h 1826821"/>
              <a:gd name="connsiteX17" fmla="*/ 2826327 w 3158836"/>
              <a:gd name="connsiteY17" fmla="*/ 1636816 h 1826821"/>
              <a:gd name="connsiteX18" fmla="*/ 1923803 w 3158836"/>
              <a:gd name="connsiteY18" fmla="*/ 1494312 h 1826821"/>
              <a:gd name="connsiteX19" fmla="*/ 2588821 w 3158836"/>
              <a:gd name="connsiteY19" fmla="*/ 1601190 h 1826821"/>
              <a:gd name="connsiteX20" fmla="*/ 2588821 w 3158836"/>
              <a:gd name="connsiteY20" fmla="*/ 1743694 h 1826821"/>
              <a:gd name="connsiteX21" fmla="*/ 2422566 w 3158836"/>
              <a:gd name="connsiteY21" fmla="*/ 1826821 h 1826821"/>
              <a:gd name="connsiteX22" fmla="*/ 1436914 w 3158836"/>
              <a:gd name="connsiteY22" fmla="*/ 1684317 h 1826821"/>
              <a:gd name="connsiteX23" fmla="*/ 997527 w 3158836"/>
              <a:gd name="connsiteY23" fmla="*/ 1482437 h 1826821"/>
              <a:gd name="connsiteX24" fmla="*/ 0 w 3158836"/>
              <a:gd name="connsiteY24" fmla="*/ 1458686 h 1826821"/>
              <a:gd name="connsiteX25" fmla="*/ 142504 w 3158836"/>
              <a:gd name="connsiteY25" fmla="*/ 283029 h 1826821"/>
              <a:gd name="connsiteX0" fmla="*/ 142504 w 3158836"/>
              <a:gd name="connsiteY0" fmla="*/ 283029 h 1826821"/>
              <a:gd name="connsiteX1" fmla="*/ 1116281 w 3158836"/>
              <a:gd name="connsiteY1" fmla="*/ 318655 h 1826821"/>
              <a:gd name="connsiteX2" fmla="*/ 1900052 w 3158836"/>
              <a:gd name="connsiteY2" fmla="*/ 33647 h 1826821"/>
              <a:gd name="connsiteX3" fmla="*/ 2755075 w 3158836"/>
              <a:gd name="connsiteY3" fmla="*/ 520536 h 1826821"/>
              <a:gd name="connsiteX4" fmla="*/ 2256312 w 3158836"/>
              <a:gd name="connsiteY4" fmla="*/ 532411 h 1826821"/>
              <a:gd name="connsiteX5" fmla="*/ 1971304 w 3158836"/>
              <a:gd name="connsiteY5" fmla="*/ 366156 h 1826821"/>
              <a:gd name="connsiteX6" fmla="*/ 2280062 w 3158836"/>
              <a:gd name="connsiteY6" fmla="*/ 544286 h 1826821"/>
              <a:gd name="connsiteX7" fmla="*/ 2838203 w 3158836"/>
              <a:gd name="connsiteY7" fmla="*/ 532411 h 1826821"/>
              <a:gd name="connsiteX8" fmla="*/ 2968831 w 3158836"/>
              <a:gd name="connsiteY8" fmla="*/ 663040 h 1826821"/>
              <a:gd name="connsiteX9" fmla="*/ 2897579 w 3158836"/>
              <a:gd name="connsiteY9" fmla="*/ 876795 h 1826821"/>
              <a:gd name="connsiteX10" fmla="*/ 1935678 w 3158836"/>
              <a:gd name="connsiteY10" fmla="*/ 888671 h 1826821"/>
              <a:gd name="connsiteX11" fmla="*/ 2897579 w 3158836"/>
              <a:gd name="connsiteY11" fmla="*/ 888671 h 1826821"/>
              <a:gd name="connsiteX12" fmla="*/ 3099460 w 3158836"/>
              <a:gd name="connsiteY12" fmla="*/ 1054925 h 1826821"/>
              <a:gd name="connsiteX13" fmla="*/ 2968831 w 3158836"/>
              <a:gd name="connsiteY13" fmla="*/ 1268681 h 1826821"/>
              <a:gd name="connsiteX14" fmla="*/ 1959429 w 3158836"/>
              <a:gd name="connsiteY14" fmla="*/ 1209305 h 1826821"/>
              <a:gd name="connsiteX15" fmla="*/ 2850078 w 3158836"/>
              <a:gd name="connsiteY15" fmla="*/ 1268681 h 1826821"/>
              <a:gd name="connsiteX16" fmla="*/ 2956956 w 3158836"/>
              <a:gd name="connsiteY16" fmla="*/ 1432526 h 1826821"/>
              <a:gd name="connsiteX17" fmla="*/ 2826327 w 3158836"/>
              <a:gd name="connsiteY17" fmla="*/ 1636816 h 1826821"/>
              <a:gd name="connsiteX18" fmla="*/ 1923803 w 3158836"/>
              <a:gd name="connsiteY18" fmla="*/ 1494312 h 1826821"/>
              <a:gd name="connsiteX19" fmla="*/ 2588821 w 3158836"/>
              <a:gd name="connsiteY19" fmla="*/ 1601190 h 1826821"/>
              <a:gd name="connsiteX20" fmla="*/ 2588821 w 3158836"/>
              <a:gd name="connsiteY20" fmla="*/ 1743694 h 1826821"/>
              <a:gd name="connsiteX21" fmla="*/ 2422566 w 3158836"/>
              <a:gd name="connsiteY21" fmla="*/ 1826821 h 1826821"/>
              <a:gd name="connsiteX22" fmla="*/ 1436914 w 3158836"/>
              <a:gd name="connsiteY22" fmla="*/ 1684317 h 1826821"/>
              <a:gd name="connsiteX23" fmla="*/ 997527 w 3158836"/>
              <a:gd name="connsiteY23" fmla="*/ 1482437 h 1826821"/>
              <a:gd name="connsiteX24" fmla="*/ 0 w 3158836"/>
              <a:gd name="connsiteY24" fmla="*/ 1458686 h 1826821"/>
              <a:gd name="connsiteX25" fmla="*/ 142504 w 3158836"/>
              <a:gd name="connsiteY25" fmla="*/ 283029 h 1826821"/>
              <a:gd name="connsiteX0" fmla="*/ 142504 w 3158836"/>
              <a:gd name="connsiteY0" fmla="*/ 283029 h 1826821"/>
              <a:gd name="connsiteX1" fmla="*/ 1116281 w 3158836"/>
              <a:gd name="connsiteY1" fmla="*/ 318655 h 1826821"/>
              <a:gd name="connsiteX2" fmla="*/ 1900052 w 3158836"/>
              <a:gd name="connsiteY2" fmla="*/ 33647 h 1826821"/>
              <a:gd name="connsiteX3" fmla="*/ 2755075 w 3158836"/>
              <a:gd name="connsiteY3" fmla="*/ 520536 h 1826821"/>
              <a:gd name="connsiteX4" fmla="*/ 2256312 w 3158836"/>
              <a:gd name="connsiteY4" fmla="*/ 532411 h 1826821"/>
              <a:gd name="connsiteX5" fmla="*/ 1971304 w 3158836"/>
              <a:gd name="connsiteY5" fmla="*/ 366156 h 1826821"/>
              <a:gd name="connsiteX6" fmla="*/ 2280062 w 3158836"/>
              <a:gd name="connsiteY6" fmla="*/ 544286 h 1826821"/>
              <a:gd name="connsiteX7" fmla="*/ 2838203 w 3158836"/>
              <a:gd name="connsiteY7" fmla="*/ 532411 h 1826821"/>
              <a:gd name="connsiteX8" fmla="*/ 2968831 w 3158836"/>
              <a:gd name="connsiteY8" fmla="*/ 663040 h 1826821"/>
              <a:gd name="connsiteX9" fmla="*/ 2897579 w 3158836"/>
              <a:gd name="connsiteY9" fmla="*/ 876795 h 1826821"/>
              <a:gd name="connsiteX10" fmla="*/ 1935678 w 3158836"/>
              <a:gd name="connsiteY10" fmla="*/ 888671 h 1826821"/>
              <a:gd name="connsiteX11" fmla="*/ 2897579 w 3158836"/>
              <a:gd name="connsiteY11" fmla="*/ 888671 h 1826821"/>
              <a:gd name="connsiteX12" fmla="*/ 3099460 w 3158836"/>
              <a:gd name="connsiteY12" fmla="*/ 1054925 h 1826821"/>
              <a:gd name="connsiteX13" fmla="*/ 2968831 w 3158836"/>
              <a:gd name="connsiteY13" fmla="*/ 1268681 h 1826821"/>
              <a:gd name="connsiteX14" fmla="*/ 1959429 w 3158836"/>
              <a:gd name="connsiteY14" fmla="*/ 1209305 h 1826821"/>
              <a:gd name="connsiteX15" fmla="*/ 2850078 w 3158836"/>
              <a:gd name="connsiteY15" fmla="*/ 1268681 h 1826821"/>
              <a:gd name="connsiteX16" fmla="*/ 2956956 w 3158836"/>
              <a:gd name="connsiteY16" fmla="*/ 1432526 h 1826821"/>
              <a:gd name="connsiteX17" fmla="*/ 2826327 w 3158836"/>
              <a:gd name="connsiteY17" fmla="*/ 1636816 h 1826821"/>
              <a:gd name="connsiteX18" fmla="*/ 1923803 w 3158836"/>
              <a:gd name="connsiteY18" fmla="*/ 1494312 h 1826821"/>
              <a:gd name="connsiteX19" fmla="*/ 2588821 w 3158836"/>
              <a:gd name="connsiteY19" fmla="*/ 1601190 h 1826821"/>
              <a:gd name="connsiteX20" fmla="*/ 2588821 w 3158836"/>
              <a:gd name="connsiteY20" fmla="*/ 1743694 h 1826821"/>
              <a:gd name="connsiteX21" fmla="*/ 2422566 w 3158836"/>
              <a:gd name="connsiteY21" fmla="*/ 1826821 h 1826821"/>
              <a:gd name="connsiteX22" fmla="*/ 1436914 w 3158836"/>
              <a:gd name="connsiteY22" fmla="*/ 1684317 h 1826821"/>
              <a:gd name="connsiteX23" fmla="*/ 997527 w 3158836"/>
              <a:gd name="connsiteY23" fmla="*/ 1482437 h 1826821"/>
              <a:gd name="connsiteX24" fmla="*/ 0 w 3158836"/>
              <a:gd name="connsiteY24" fmla="*/ 1458686 h 1826821"/>
              <a:gd name="connsiteX25" fmla="*/ 142504 w 3158836"/>
              <a:gd name="connsiteY25" fmla="*/ 283029 h 1826821"/>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2968831 w 3158836"/>
              <a:gd name="connsiteY8" fmla="*/ 663040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2956956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2956956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646708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099460 w 3158836"/>
              <a:gd name="connsiteY12" fmla="*/ 1054925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2956956 w 3158836"/>
              <a:gd name="connsiteY16" fmla="*/ 1432526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3007756 w 3158836"/>
              <a:gd name="connsiteY16" fmla="*/ 1434112 h 1836717"/>
              <a:gd name="connsiteX17" fmla="*/ 2826327 w 3158836"/>
              <a:gd name="connsiteY17" fmla="*/ 1636816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3007756 w 3158836"/>
              <a:gd name="connsiteY16" fmla="*/ 1434112 h 1836717"/>
              <a:gd name="connsiteX17" fmla="*/ 2814080 w 3158836"/>
              <a:gd name="connsiteY17" fmla="*/ 1575402 h 1836717"/>
              <a:gd name="connsiteX18" fmla="*/ 1923803 w 3158836"/>
              <a:gd name="connsiteY18" fmla="*/ 1494312 h 1836717"/>
              <a:gd name="connsiteX19" fmla="*/ 2588821 w 3158836"/>
              <a:gd name="connsiteY19" fmla="*/ 1601190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836717"/>
              <a:gd name="connsiteX1" fmla="*/ 1116281 w 3158836"/>
              <a:gd name="connsiteY1" fmla="*/ 318655 h 1836717"/>
              <a:gd name="connsiteX2" fmla="*/ 1900052 w 3158836"/>
              <a:gd name="connsiteY2" fmla="*/ 33647 h 1836717"/>
              <a:gd name="connsiteX3" fmla="*/ 2755075 w 3158836"/>
              <a:gd name="connsiteY3" fmla="*/ 520536 h 1836717"/>
              <a:gd name="connsiteX4" fmla="*/ 2256312 w 3158836"/>
              <a:gd name="connsiteY4" fmla="*/ 532411 h 1836717"/>
              <a:gd name="connsiteX5" fmla="*/ 1971304 w 3158836"/>
              <a:gd name="connsiteY5" fmla="*/ 366156 h 1836717"/>
              <a:gd name="connsiteX6" fmla="*/ 2280062 w 3158836"/>
              <a:gd name="connsiteY6" fmla="*/ 544286 h 1836717"/>
              <a:gd name="connsiteX7" fmla="*/ 2838203 w 3158836"/>
              <a:gd name="connsiteY7" fmla="*/ 532411 h 1836717"/>
              <a:gd name="connsiteX8" fmla="*/ 3028394 w 3158836"/>
              <a:gd name="connsiteY8" fmla="*/ 718146 h 1836717"/>
              <a:gd name="connsiteX9" fmla="*/ 2897579 w 3158836"/>
              <a:gd name="connsiteY9" fmla="*/ 876795 h 1836717"/>
              <a:gd name="connsiteX10" fmla="*/ 1935678 w 3158836"/>
              <a:gd name="connsiteY10" fmla="*/ 888671 h 1836717"/>
              <a:gd name="connsiteX11" fmla="*/ 2897579 w 3158836"/>
              <a:gd name="connsiteY11" fmla="*/ 888671 h 1836717"/>
              <a:gd name="connsiteX12" fmla="*/ 3128034 w 3158836"/>
              <a:gd name="connsiteY12" fmla="*/ 1054926 h 1836717"/>
              <a:gd name="connsiteX13" fmla="*/ 2968831 w 3158836"/>
              <a:gd name="connsiteY13" fmla="*/ 1268681 h 1836717"/>
              <a:gd name="connsiteX14" fmla="*/ 1959429 w 3158836"/>
              <a:gd name="connsiteY14" fmla="*/ 1209305 h 1836717"/>
              <a:gd name="connsiteX15" fmla="*/ 2850078 w 3158836"/>
              <a:gd name="connsiteY15" fmla="*/ 1268681 h 1836717"/>
              <a:gd name="connsiteX16" fmla="*/ 3007756 w 3158836"/>
              <a:gd name="connsiteY16" fmla="*/ 1434112 h 1836717"/>
              <a:gd name="connsiteX17" fmla="*/ 2814080 w 3158836"/>
              <a:gd name="connsiteY17" fmla="*/ 1575402 h 1836717"/>
              <a:gd name="connsiteX18" fmla="*/ 1923803 w 3158836"/>
              <a:gd name="connsiteY18" fmla="*/ 1494312 h 1836717"/>
              <a:gd name="connsiteX19" fmla="*/ 2599766 w 3158836"/>
              <a:gd name="connsiteY19" fmla="*/ 1575402 h 1836717"/>
              <a:gd name="connsiteX20" fmla="*/ 2588821 w 3158836"/>
              <a:gd name="connsiteY20" fmla="*/ 1743694 h 1836717"/>
              <a:gd name="connsiteX21" fmla="*/ 2422566 w 3158836"/>
              <a:gd name="connsiteY21" fmla="*/ 1826821 h 1836717"/>
              <a:gd name="connsiteX22" fmla="*/ 1436914 w 3158836"/>
              <a:gd name="connsiteY22" fmla="*/ 1684317 h 1836717"/>
              <a:gd name="connsiteX23" fmla="*/ 997527 w 3158836"/>
              <a:gd name="connsiteY23" fmla="*/ 1482437 h 1836717"/>
              <a:gd name="connsiteX24" fmla="*/ 0 w 3158836"/>
              <a:gd name="connsiteY24" fmla="*/ 1458686 h 1836717"/>
              <a:gd name="connsiteX25" fmla="*/ 142504 w 3158836"/>
              <a:gd name="connsiteY25" fmla="*/ 283029 h 1836717"/>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588821 w 3158836"/>
              <a:gd name="connsiteY20" fmla="*/ 1743694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850078 w 3158836"/>
              <a:gd name="connsiteY15" fmla="*/ 1268681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58836"/>
              <a:gd name="connsiteY0" fmla="*/ 283029 h 1799612"/>
              <a:gd name="connsiteX1" fmla="*/ 1116281 w 3158836"/>
              <a:gd name="connsiteY1" fmla="*/ 318655 h 1799612"/>
              <a:gd name="connsiteX2" fmla="*/ 1900052 w 3158836"/>
              <a:gd name="connsiteY2" fmla="*/ 33647 h 1799612"/>
              <a:gd name="connsiteX3" fmla="*/ 2755075 w 3158836"/>
              <a:gd name="connsiteY3" fmla="*/ 520536 h 1799612"/>
              <a:gd name="connsiteX4" fmla="*/ 2256312 w 3158836"/>
              <a:gd name="connsiteY4" fmla="*/ 532411 h 1799612"/>
              <a:gd name="connsiteX5" fmla="*/ 1971304 w 3158836"/>
              <a:gd name="connsiteY5" fmla="*/ 366156 h 1799612"/>
              <a:gd name="connsiteX6" fmla="*/ 2280062 w 3158836"/>
              <a:gd name="connsiteY6" fmla="*/ 544286 h 1799612"/>
              <a:gd name="connsiteX7" fmla="*/ 2838203 w 3158836"/>
              <a:gd name="connsiteY7" fmla="*/ 532411 h 1799612"/>
              <a:gd name="connsiteX8" fmla="*/ 3028394 w 3158836"/>
              <a:gd name="connsiteY8" fmla="*/ 718146 h 1799612"/>
              <a:gd name="connsiteX9" fmla="*/ 2897579 w 3158836"/>
              <a:gd name="connsiteY9" fmla="*/ 876795 h 1799612"/>
              <a:gd name="connsiteX10" fmla="*/ 1935678 w 3158836"/>
              <a:gd name="connsiteY10" fmla="*/ 888671 h 1799612"/>
              <a:gd name="connsiteX11" fmla="*/ 2897579 w 3158836"/>
              <a:gd name="connsiteY11" fmla="*/ 888671 h 1799612"/>
              <a:gd name="connsiteX12" fmla="*/ 3128034 w 3158836"/>
              <a:gd name="connsiteY12" fmla="*/ 1054926 h 1799612"/>
              <a:gd name="connsiteX13" fmla="*/ 2968831 w 3158836"/>
              <a:gd name="connsiteY13" fmla="*/ 1268681 h 1799612"/>
              <a:gd name="connsiteX14" fmla="*/ 1959429 w 3158836"/>
              <a:gd name="connsiteY14" fmla="*/ 1209305 h 1799612"/>
              <a:gd name="connsiteX15" fmla="*/ 2528328 w 3158836"/>
              <a:gd name="connsiteY15" fmla="*/ 1218212 h 1799612"/>
              <a:gd name="connsiteX16" fmla="*/ 3007756 w 3158836"/>
              <a:gd name="connsiteY16" fmla="*/ 1434112 h 1799612"/>
              <a:gd name="connsiteX17" fmla="*/ 2814080 w 3158836"/>
              <a:gd name="connsiteY17" fmla="*/ 1575402 h 1799612"/>
              <a:gd name="connsiteX18" fmla="*/ 1923803 w 3158836"/>
              <a:gd name="connsiteY18" fmla="*/ 1494312 h 1799612"/>
              <a:gd name="connsiteX19" fmla="*/ 2599766 w 3158836"/>
              <a:gd name="connsiteY19" fmla="*/ 1575402 h 1799612"/>
              <a:gd name="connsiteX20" fmla="*/ 2671204 w 3158836"/>
              <a:gd name="connsiteY20" fmla="*/ 1718278 h 1799612"/>
              <a:gd name="connsiteX21" fmla="*/ 2385452 w 3158836"/>
              <a:gd name="connsiteY21" fmla="*/ 1789716 h 1799612"/>
              <a:gd name="connsiteX22" fmla="*/ 1436914 w 3158836"/>
              <a:gd name="connsiteY22" fmla="*/ 1684317 h 1799612"/>
              <a:gd name="connsiteX23" fmla="*/ 997527 w 3158836"/>
              <a:gd name="connsiteY23" fmla="*/ 1482437 h 1799612"/>
              <a:gd name="connsiteX24" fmla="*/ 0 w 3158836"/>
              <a:gd name="connsiteY24" fmla="*/ 1458686 h 1799612"/>
              <a:gd name="connsiteX25" fmla="*/ 142504 w 3158836"/>
              <a:gd name="connsiteY25" fmla="*/ 283029 h 1799612"/>
              <a:gd name="connsiteX0" fmla="*/ 142504 w 3177669"/>
              <a:gd name="connsiteY0" fmla="*/ 283029 h 1799612"/>
              <a:gd name="connsiteX1" fmla="*/ 1116281 w 3177669"/>
              <a:gd name="connsiteY1" fmla="*/ 318655 h 1799612"/>
              <a:gd name="connsiteX2" fmla="*/ 1900052 w 3177669"/>
              <a:gd name="connsiteY2" fmla="*/ 33647 h 1799612"/>
              <a:gd name="connsiteX3" fmla="*/ 2755075 w 3177669"/>
              <a:gd name="connsiteY3" fmla="*/ 520536 h 1799612"/>
              <a:gd name="connsiteX4" fmla="*/ 2256312 w 3177669"/>
              <a:gd name="connsiteY4" fmla="*/ 532411 h 1799612"/>
              <a:gd name="connsiteX5" fmla="*/ 1971304 w 3177669"/>
              <a:gd name="connsiteY5" fmla="*/ 366156 h 1799612"/>
              <a:gd name="connsiteX6" fmla="*/ 2280062 w 3177669"/>
              <a:gd name="connsiteY6" fmla="*/ 544286 h 1799612"/>
              <a:gd name="connsiteX7" fmla="*/ 2838203 w 3177669"/>
              <a:gd name="connsiteY7" fmla="*/ 532411 h 1799612"/>
              <a:gd name="connsiteX8" fmla="*/ 3028394 w 3177669"/>
              <a:gd name="connsiteY8" fmla="*/ 718146 h 1799612"/>
              <a:gd name="connsiteX9" fmla="*/ 2897579 w 3177669"/>
              <a:gd name="connsiteY9" fmla="*/ 876795 h 1799612"/>
              <a:gd name="connsiteX10" fmla="*/ 1935678 w 3177669"/>
              <a:gd name="connsiteY10" fmla="*/ 888671 h 1799612"/>
              <a:gd name="connsiteX11" fmla="*/ 2897579 w 3177669"/>
              <a:gd name="connsiteY11" fmla="*/ 888671 h 1799612"/>
              <a:gd name="connsiteX12" fmla="*/ 3128034 w 3177669"/>
              <a:gd name="connsiteY12" fmla="*/ 1054926 h 1799612"/>
              <a:gd name="connsiteX13" fmla="*/ 2599766 w 3177669"/>
              <a:gd name="connsiteY13" fmla="*/ 1218212 h 1799612"/>
              <a:gd name="connsiteX14" fmla="*/ 1959429 w 3177669"/>
              <a:gd name="connsiteY14" fmla="*/ 1209305 h 1799612"/>
              <a:gd name="connsiteX15" fmla="*/ 2528328 w 3177669"/>
              <a:gd name="connsiteY15" fmla="*/ 1218212 h 1799612"/>
              <a:gd name="connsiteX16" fmla="*/ 3007756 w 3177669"/>
              <a:gd name="connsiteY16" fmla="*/ 1434112 h 1799612"/>
              <a:gd name="connsiteX17" fmla="*/ 2814080 w 3177669"/>
              <a:gd name="connsiteY17" fmla="*/ 1575402 h 1799612"/>
              <a:gd name="connsiteX18" fmla="*/ 1923803 w 3177669"/>
              <a:gd name="connsiteY18" fmla="*/ 1494312 h 1799612"/>
              <a:gd name="connsiteX19" fmla="*/ 2599766 w 3177669"/>
              <a:gd name="connsiteY19" fmla="*/ 1575402 h 1799612"/>
              <a:gd name="connsiteX20" fmla="*/ 2671204 w 3177669"/>
              <a:gd name="connsiteY20" fmla="*/ 1718278 h 1799612"/>
              <a:gd name="connsiteX21" fmla="*/ 2385452 w 3177669"/>
              <a:gd name="connsiteY21" fmla="*/ 1789716 h 1799612"/>
              <a:gd name="connsiteX22" fmla="*/ 1436914 w 3177669"/>
              <a:gd name="connsiteY22" fmla="*/ 1684317 h 1799612"/>
              <a:gd name="connsiteX23" fmla="*/ 997527 w 3177669"/>
              <a:gd name="connsiteY23" fmla="*/ 1482437 h 1799612"/>
              <a:gd name="connsiteX24" fmla="*/ 0 w 3177669"/>
              <a:gd name="connsiteY24" fmla="*/ 1458686 h 1799612"/>
              <a:gd name="connsiteX25" fmla="*/ 142504 w 3177669"/>
              <a:gd name="connsiteY25" fmla="*/ 283029 h 1799612"/>
              <a:gd name="connsiteX0" fmla="*/ 142504 w 3139940"/>
              <a:gd name="connsiteY0" fmla="*/ 283029 h 1799612"/>
              <a:gd name="connsiteX1" fmla="*/ 1116281 w 3139940"/>
              <a:gd name="connsiteY1" fmla="*/ 318655 h 1799612"/>
              <a:gd name="connsiteX2" fmla="*/ 1900052 w 3139940"/>
              <a:gd name="connsiteY2" fmla="*/ 33647 h 1799612"/>
              <a:gd name="connsiteX3" fmla="*/ 2755075 w 3139940"/>
              <a:gd name="connsiteY3" fmla="*/ 520536 h 1799612"/>
              <a:gd name="connsiteX4" fmla="*/ 2256312 w 3139940"/>
              <a:gd name="connsiteY4" fmla="*/ 532411 h 1799612"/>
              <a:gd name="connsiteX5" fmla="*/ 1971304 w 3139940"/>
              <a:gd name="connsiteY5" fmla="*/ 366156 h 1799612"/>
              <a:gd name="connsiteX6" fmla="*/ 2280062 w 3139940"/>
              <a:gd name="connsiteY6" fmla="*/ 544286 h 1799612"/>
              <a:gd name="connsiteX7" fmla="*/ 2838203 w 3139940"/>
              <a:gd name="connsiteY7" fmla="*/ 532411 h 1799612"/>
              <a:gd name="connsiteX8" fmla="*/ 3028394 w 3139940"/>
              <a:gd name="connsiteY8" fmla="*/ 718146 h 1799612"/>
              <a:gd name="connsiteX9" fmla="*/ 2897579 w 3139940"/>
              <a:gd name="connsiteY9" fmla="*/ 876795 h 1799612"/>
              <a:gd name="connsiteX10" fmla="*/ 1935678 w 3139940"/>
              <a:gd name="connsiteY10" fmla="*/ 888671 h 1799612"/>
              <a:gd name="connsiteX11" fmla="*/ 2528328 w 3139940"/>
              <a:gd name="connsiteY11" fmla="*/ 861022 h 1799612"/>
              <a:gd name="connsiteX12" fmla="*/ 3128034 w 3139940"/>
              <a:gd name="connsiteY12" fmla="*/ 1054926 h 1799612"/>
              <a:gd name="connsiteX13" fmla="*/ 2599766 w 3139940"/>
              <a:gd name="connsiteY13" fmla="*/ 1218212 h 1799612"/>
              <a:gd name="connsiteX14" fmla="*/ 1959429 w 3139940"/>
              <a:gd name="connsiteY14" fmla="*/ 1209305 h 1799612"/>
              <a:gd name="connsiteX15" fmla="*/ 2528328 w 3139940"/>
              <a:gd name="connsiteY15" fmla="*/ 1218212 h 1799612"/>
              <a:gd name="connsiteX16" fmla="*/ 3007756 w 3139940"/>
              <a:gd name="connsiteY16" fmla="*/ 1434112 h 1799612"/>
              <a:gd name="connsiteX17" fmla="*/ 2814080 w 3139940"/>
              <a:gd name="connsiteY17" fmla="*/ 1575402 h 1799612"/>
              <a:gd name="connsiteX18" fmla="*/ 1923803 w 3139940"/>
              <a:gd name="connsiteY18" fmla="*/ 1494312 h 1799612"/>
              <a:gd name="connsiteX19" fmla="*/ 2599766 w 3139940"/>
              <a:gd name="connsiteY19" fmla="*/ 1575402 h 1799612"/>
              <a:gd name="connsiteX20" fmla="*/ 2671204 w 3139940"/>
              <a:gd name="connsiteY20" fmla="*/ 1718278 h 1799612"/>
              <a:gd name="connsiteX21" fmla="*/ 2385452 w 3139940"/>
              <a:gd name="connsiteY21" fmla="*/ 1789716 h 1799612"/>
              <a:gd name="connsiteX22" fmla="*/ 1436914 w 3139940"/>
              <a:gd name="connsiteY22" fmla="*/ 1684317 h 1799612"/>
              <a:gd name="connsiteX23" fmla="*/ 997527 w 3139940"/>
              <a:gd name="connsiteY23" fmla="*/ 1482437 h 1799612"/>
              <a:gd name="connsiteX24" fmla="*/ 0 w 3139940"/>
              <a:gd name="connsiteY24" fmla="*/ 1458686 h 1799612"/>
              <a:gd name="connsiteX25" fmla="*/ 142504 w 3139940"/>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3007756 w 3069771"/>
              <a:gd name="connsiteY16" fmla="*/ 1434112 h 1799612"/>
              <a:gd name="connsiteX17" fmla="*/ 2814080 w 3069771"/>
              <a:gd name="connsiteY17" fmla="*/ 1575402 h 1799612"/>
              <a:gd name="connsiteX18" fmla="*/ 1923803 w 3069771"/>
              <a:gd name="connsiteY18" fmla="*/ 1494312 h 1799612"/>
              <a:gd name="connsiteX19" fmla="*/ 2599766 w 3069771"/>
              <a:gd name="connsiteY19" fmla="*/ 157540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3007756 w 3069771"/>
              <a:gd name="connsiteY16" fmla="*/ 1434112 h 1799612"/>
              <a:gd name="connsiteX17" fmla="*/ 2814080 w 3069771"/>
              <a:gd name="connsiteY17" fmla="*/ 1575402 h 1799612"/>
              <a:gd name="connsiteX18" fmla="*/ 1923803 w 3069771"/>
              <a:gd name="connsiteY18" fmla="*/ 1494312 h 1799612"/>
              <a:gd name="connsiteX19" fmla="*/ 2347356 w 3069771"/>
              <a:gd name="connsiteY19" fmla="*/ 152301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3007756 w 3069771"/>
              <a:gd name="connsiteY16" fmla="*/ 1434112 h 1799612"/>
              <a:gd name="connsiteX17" fmla="*/ 2334656 w 3069771"/>
              <a:gd name="connsiteY17" fmla="*/ 1523012 h 1799612"/>
              <a:gd name="connsiteX18" fmla="*/ 1923803 w 3069771"/>
              <a:gd name="connsiteY18" fmla="*/ 1494312 h 1799612"/>
              <a:gd name="connsiteX19" fmla="*/ 2347356 w 3069771"/>
              <a:gd name="connsiteY19" fmla="*/ 152301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99612"/>
              <a:gd name="connsiteX1" fmla="*/ 1116281 w 3069771"/>
              <a:gd name="connsiteY1" fmla="*/ 318655 h 1799612"/>
              <a:gd name="connsiteX2" fmla="*/ 1900052 w 3069771"/>
              <a:gd name="connsiteY2" fmla="*/ 33647 h 1799612"/>
              <a:gd name="connsiteX3" fmla="*/ 2755075 w 3069771"/>
              <a:gd name="connsiteY3" fmla="*/ 520536 h 1799612"/>
              <a:gd name="connsiteX4" fmla="*/ 2256312 w 3069771"/>
              <a:gd name="connsiteY4" fmla="*/ 532411 h 1799612"/>
              <a:gd name="connsiteX5" fmla="*/ 1971304 w 3069771"/>
              <a:gd name="connsiteY5" fmla="*/ 366156 h 1799612"/>
              <a:gd name="connsiteX6" fmla="*/ 2280062 w 3069771"/>
              <a:gd name="connsiteY6" fmla="*/ 544286 h 1799612"/>
              <a:gd name="connsiteX7" fmla="*/ 2838203 w 3069771"/>
              <a:gd name="connsiteY7" fmla="*/ 532411 h 1799612"/>
              <a:gd name="connsiteX8" fmla="*/ 3028394 w 3069771"/>
              <a:gd name="connsiteY8" fmla="*/ 718146 h 1799612"/>
              <a:gd name="connsiteX9" fmla="*/ 2897579 w 3069771"/>
              <a:gd name="connsiteY9" fmla="*/ 876795 h 1799612"/>
              <a:gd name="connsiteX10" fmla="*/ 1935678 w 3069771"/>
              <a:gd name="connsiteY10" fmla="*/ 888671 h 1799612"/>
              <a:gd name="connsiteX11" fmla="*/ 2528328 w 3069771"/>
              <a:gd name="connsiteY11" fmla="*/ 861022 h 1799612"/>
              <a:gd name="connsiteX12" fmla="*/ 2814080 w 3069771"/>
              <a:gd name="connsiteY12" fmla="*/ 1003898 h 1799612"/>
              <a:gd name="connsiteX13" fmla="*/ 2599766 w 3069771"/>
              <a:gd name="connsiteY13" fmla="*/ 1218212 h 1799612"/>
              <a:gd name="connsiteX14" fmla="*/ 1959429 w 3069771"/>
              <a:gd name="connsiteY14" fmla="*/ 1209305 h 1799612"/>
              <a:gd name="connsiteX15" fmla="*/ 2528328 w 3069771"/>
              <a:gd name="connsiteY15" fmla="*/ 1218212 h 1799612"/>
              <a:gd name="connsiteX16" fmla="*/ 2644218 w 3069771"/>
              <a:gd name="connsiteY16" fmla="*/ 1435698 h 1799612"/>
              <a:gd name="connsiteX17" fmla="*/ 2334656 w 3069771"/>
              <a:gd name="connsiteY17" fmla="*/ 1523012 h 1799612"/>
              <a:gd name="connsiteX18" fmla="*/ 1923803 w 3069771"/>
              <a:gd name="connsiteY18" fmla="*/ 1494312 h 1799612"/>
              <a:gd name="connsiteX19" fmla="*/ 2347356 w 3069771"/>
              <a:gd name="connsiteY19" fmla="*/ 1523012 h 1799612"/>
              <a:gd name="connsiteX20" fmla="*/ 2671204 w 3069771"/>
              <a:gd name="connsiteY20" fmla="*/ 1718278 h 1799612"/>
              <a:gd name="connsiteX21" fmla="*/ 2385452 w 3069771"/>
              <a:gd name="connsiteY21" fmla="*/ 1789716 h 1799612"/>
              <a:gd name="connsiteX22" fmla="*/ 1436914 w 3069771"/>
              <a:gd name="connsiteY22" fmla="*/ 1684317 h 1799612"/>
              <a:gd name="connsiteX23" fmla="*/ 997527 w 3069771"/>
              <a:gd name="connsiteY23" fmla="*/ 1482437 h 1799612"/>
              <a:gd name="connsiteX24" fmla="*/ 0 w 3069771"/>
              <a:gd name="connsiteY24" fmla="*/ 1458686 h 1799612"/>
              <a:gd name="connsiteX25" fmla="*/ 142504 w 3069771"/>
              <a:gd name="connsiteY25" fmla="*/ 283029 h 1799612"/>
              <a:gd name="connsiteX0" fmla="*/ 142504 w 3069771"/>
              <a:gd name="connsiteY0" fmla="*/ 283029 h 1753997"/>
              <a:gd name="connsiteX1" fmla="*/ 1116281 w 3069771"/>
              <a:gd name="connsiteY1" fmla="*/ 318655 h 1753997"/>
              <a:gd name="connsiteX2" fmla="*/ 1900052 w 3069771"/>
              <a:gd name="connsiteY2" fmla="*/ 33647 h 1753997"/>
              <a:gd name="connsiteX3" fmla="*/ 2755075 w 3069771"/>
              <a:gd name="connsiteY3" fmla="*/ 520536 h 1753997"/>
              <a:gd name="connsiteX4" fmla="*/ 2256312 w 3069771"/>
              <a:gd name="connsiteY4" fmla="*/ 532411 h 1753997"/>
              <a:gd name="connsiteX5" fmla="*/ 1971304 w 3069771"/>
              <a:gd name="connsiteY5" fmla="*/ 366156 h 1753997"/>
              <a:gd name="connsiteX6" fmla="*/ 2280062 w 3069771"/>
              <a:gd name="connsiteY6" fmla="*/ 544286 h 1753997"/>
              <a:gd name="connsiteX7" fmla="*/ 2838203 w 3069771"/>
              <a:gd name="connsiteY7" fmla="*/ 532411 h 1753997"/>
              <a:gd name="connsiteX8" fmla="*/ 3028394 w 3069771"/>
              <a:gd name="connsiteY8" fmla="*/ 718146 h 1753997"/>
              <a:gd name="connsiteX9" fmla="*/ 2897579 w 3069771"/>
              <a:gd name="connsiteY9" fmla="*/ 876795 h 1753997"/>
              <a:gd name="connsiteX10" fmla="*/ 1935678 w 3069771"/>
              <a:gd name="connsiteY10" fmla="*/ 888671 h 1753997"/>
              <a:gd name="connsiteX11" fmla="*/ 2528328 w 3069771"/>
              <a:gd name="connsiteY11" fmla="*/ 861022 h 1753997"/>
              <a:gd name="connsiteX12" fmla="*/ 2814080 w 3069771"/>
              <a:gd name="connsiteY12" fmla="*/ 1003898 h 1753997"/>
              <a:gd name="connsiteX13" fmla="*/ 2599766 w 3069771"/>
              <a:gd name="connsiteY13" fmla="*/ 1218212 h 1753997"/>
              <a:gd name="connsiteX14" fmla="*/ 1959429 w 3069771"/>
              <a:gd name="connsiteY14" fmla="*/ 1209305 h 1753997"/>
              <a:gd name="connsiteX15" fmla="*/ 2528328 w 3069771"/>
              <a:gd name="connsiteY15" fmla="*/ 1218212 h 1753997"/>
              <a:gd name="connsiteX16" fmla="*/ 2644218 w 3069771"/>
              <a:gd name="connsiteY16" fmla="*/ 1435698 h 1753997"/>
              <a:gd name="connsiteX17" fmla="*/ 2334656 w 3069771"/>
              <a:gd name="connsiteY17" fmla="*/ 1523012 h 1753997"/>
              <a:gd name="connsiteX18" fmla="*/ 1923803 w 3069771"/>
              <a:gd name="connsiteY18" fmla="*/ 1494312 h 1753997"/>
              <a:gd name="connsiteX19" fmla="*/ 2347356 w 3069771"/>
              <a:gd name="connsiteY19" fmla="*/ 1523012 h 1753997"/>
              <a:gd name="connsiteX20" fmla="*/ 2671204 w 3069771"/>
              <a:gd name="connsiteY20" fmla="*/ 1718278 h 1753997"/>
              <a:gd name="connsiteX21" fmla="*/ 1885387 w 3069771"/>
              <a:gd name="connsiteY21" fmla="*/ 1718278 h 1753997"/>
              <a:gd name="connsiteX22" fmla="*/ 1436914 w 3069771"/>
              <a:gd name="connsiteY22" fmla="*/ 1684317 h 1753997"/>
              <a:gd name="connsiteX23" fmla="*/ 997527 w 3069771"/>
              <a:gd name="connsiteY23" fmla="*/ 1482437 h 1753997"/>
              <a:gd name="connsiteX24" fmla="*/ 0 w 3069771"/>
              <a:gd name="connsiteY24" fmla="*/ 1458686 h 1753997"/>
              <a:gd name="connsiteX25" fmla="*/ 142504 w 3069771"/>
              <a:gd name="connsiteY25" fmla="*/ 283029 h 1753997"/>
              <a:gd name="connsiteX0" fmla="*/ 142504 w 3069771"/>
              <a:gd name="connsiteY0" fmla="*/ 283029 h 1753998"/>
              <a:gd name="connsiteX1" fmla="*/ 1116281 w 3069771"/>
              <a:gd name="connsiteY1" fmla="*/ 318655 h 1753998"/>
              <a:gd name="connsiteX2" fmla="*/ 1900052 w 3069771"/>
              <a:gd name="connsiteY2" fmla="*/ 33647 h 1753998"/>
              <a:gd name="connsiteX3" fmla="*/ 2755075 w 3069771"/>
              <a:gd name="connsiteY3" fmla="*/ 520536 h 1753998"/>
              <a:gd name="connsiteX4" fmla="*/ 2256312 w 3069771"/>
              <a:gd name="connsiteY4" fmla="*/ 532411 h 1753998"/>
              <a:gd name="connsiteX5" fmla="*/ 1971304 w 3069771"/>
              <a:gd name="connsiteY5" fmla="*/ 366156 h 1753998"/>
              <a:gd name="connsiteX6" fmla="*/ 2280062 w 3069771"/>
              <a:gd name="connsiteY6" fmla="*/ 544286 h 1753998"/>
              <a:gd name="connsiteX7" fmla="*/ 2838203 w 3069771"/>
              <a:gd name="connsiteY7" fmla="*/ 532411 h 1753998"/>
              <a:gd name="connsiteX8" fmla="*/ 3028394 w 3069771"/>
              <a:gd name="connsiteY8" fmla="*/ 718146 h 1753998"/>
              <a:gd name="connsiteX9" fmla="*/ 2897579 w 3069771"/>
              <a:gd name="connsiteY9" fmla="*/ 876795 h 1753998"/>
              <a:gd name="connsiteX10" fmla="*/ 1935678 w 3069771"/>
              <a:gd name="connsiteY10" fmla="*/ 888671 h 1753998"/>
              <a:gd name="connsiteX11" fmla="*/ 2528328 w 3069771"/>
              <a:gd name="connsiteY11" fmla="*/ 861022 h 1753998"/>
              <a:gd name="connsiteX12" fmla="*/ 2814080 w 3069771"/>
              <a:gd name="connsiteY12" fmla="*/ 1003898 h 1753998"/>
              <a:gd name="connsiteX13" fmla="*/ 2599766 w 3069771"/>
              <a:gd name="connsiteY13" fmla="*/ 1218212 h 1753998"/>
              <a:gd name="connsiteX14" fmla="*/ 1959429 w 3069771"/>
              <a:gd name="connsiteY14" fmla="*/ 1209305 h 1753998"/>
              <a:gd name="connsiteX15" fmla="*/ 2528328 w 3069771"/>
              <a:gd name="connsiteY15" fmla="*/ 1218212 h 1753998"/>
              <a:gd name="connsiteX16" fmla="*/ 2644218 w 3069771"/>
              <a:gd name="connsiteY16" fmla="*/ 1435698 h 1753998"/>
              <a:gd name="connsiteX17" fmla="*/ 2334656 w 3069771"/>
              <a:gd name="connsiteY17" fmla="*/ 1523012 h 1753998"/>
              <a:gd name="connsiteX18" fmla="*/ 1923803 w 3069771"/>
              <a:gd name="connsiteY18" fmla="*/ 1494312 h 1753998"/>
              <a:gd name="connsiteX19" fmla="*/ 2347356 w 3069771"/>
              <a:gd name="connsiteY19" fmla="*/ 1523012 h 1753998"/>
              <a:gd name="connsiteX20" fmla="*/ 2242577 w 3069771"/>
              <a:gd name="connsiteY20" fmla="*/ 1718279 h 1753998"/>
              <a:gd name="connsiteX21" fmla="*/ 1885387 w 3069771"/>
              <a:gd name="connsiteY21" fmla="*/ 1718278 h 1753998"/>
              <a:gd name="connsiteX22" fmla="*/ 1436914 w 3069771"/>
              <a:gd name="connsiteY22" fmla="*/ 1684317 h 1753998"/>
              <a:gd name="connsiteX23" fmla="*/ 997527 w 3069771"/>
              <a:gd name="connsiteY23" fmla="*/ 1482437 h 1753998"/>
              <a:gd name="connsiteX24" fmla="*/ 0 w 3069771"/>
              <a:gd name="connsiteY24" fmla="*/ 1458686 h 1753998"/>
              <a:gd name="connsiteX25" fmla="*/ 142504 w 3069771"/>
              <a:gd name="connsiteY25" fmla="*/ 283029 h 1753998"/>
              <a:gd name="connsiteX0" fmla="*/ 142504 w 3069771"/>
              <a:gd name="connsiteY0" fmla="*/ 283029 h 1753998"/>
              <a:gd name="connsiteX1" fmla="*/ 1116281 w 3069771"/>
              <a:gd name="connsiteY1" fmla="*/ 318655 h 1753998"/>
              <a:gd name="connsiteX2" fmla="*/ 1900052 w 3069771"/>
              <a:gd name="connsiteY2" fmla="*/ 33647 h 1753998"/>
              <a:gd name="connsiteX3" fmla="*/ 2755075 w 3069771"/>
              <a:gd name="connsiteY3" fmla="*/ 520536 h 1753998"/>
              <a:gd name="connsiteX4" fmla="*/ 2256312 w 3069771"/>
              <a:gd name="connsiteY4" fmla="*/ 532411 h 1753998"/>
              <a:gd name="connsiteX5" fmla="*/ 1971304 w 3069771"/>
              <a:gd name="connsiteY5" fmla="*/ 366156 h 1753998"/>
              <a:gd name="connsiteX6" fmla="*/ 2280062 w 3069771"/>
              <a:gd name="connsiteY6" fmla="*/ 544286 h 1753998"/>
              <a:gd name="connsiteX7" fmla="*/ 2838203 w 3069771"/>
              <a:gd name="connsiteY7" fmla="*/ 532411 h 1753998"/>
              <a:gd name="connsiteX8" fmla="*/ 3028394 w 3069771"/>
              <a:gd name="connsiteY8" fmla="*/ 718146 h 1753998"/>
              <a:gd name="connsiteX9" fmla="*/ 2897579 w 3069771"/>
              <a:gd name="connsiteY9" fmla="*/ 876795 h 1753998"/>
              <a:gd name="connsiteX10" fmla="*/ 1935678 w 3069771"/>
              <a:gd name="connsiteY10" fmla="*/ 888671 h 1753998"/>
              <a:gd name="connsiteX11" fmla="*/ 2528329 w 3069771"/>
              <a:gd name="connsiteY11" fmla="*/ 861022 h 1753998"/>
              <a:gd name="connsiteX12" fmla="*/ 2814080 w 3069771"/>
              <a:gd name="connsiteY12" fmla="*/ 1003898 h 1753998"/>
              <a:gd name="connsiteX13" fmla="*/ 2599766 w 3069771"/>
              <a:gd name="connsiteY13" fmla="*/ 1218212 h 1753998"/>
              <a:gd name="connsiteX14" fmla="*/ 1959429 w 3069771"/>
              <a:gd name="connsiteY14" fmla="*/ 1209305 h 1753998"/>
              <a:gd name="connsiteX15" fmla="*/ 2528328 w 3069771"/>
              <a:gd name="connsiteY15" fmla="*/ 1218212 h 1753998"/>
              <a:gd name="connsiteX16" fmla="*/ 2644218 w 3069771"/>
              <a:gd name="connsiteY16" fmla="*/ 1435698 h 1753998"/>
              <a:gd name="connsiteX17" fmla="*/ 2334656 w 3069771"/>
              <a:gd name="connsiteY17" fmla="*/ 1523012 h 1753998"/>
              <a:gd name="connsiteX18" fmla="*/ 1923803 w 3069771"/>
              <a:gd name="connsiteY18" fmla="*/ 1494312 h 1753998"/>
              <a:gd name="connsiteX19" fmla="*/ 2347356 w 3069771"/>
              <a:gd name="connsiteY19" fmla="*/ 1523012 h 1753998"/>
              <a:gd name="connsiteX20" fmla="*/ 2242577 w 3069771"/>
              <a:gd name="connsiteY20" fmla="*/ 1718279 h 1753998"/>
              <a:gd name="connsiteX21" fmla="*/ 1885387 w 3069771"/>
              <a:gd name="connsiteY21" fmla="*/ 1718278 h 1753998"/>
              <a:gd name="connsiteX22" fmla="*/ 1436914 w 3069771"/>
              <a:gd name="connsiteY22" fmla="*/ 1684317 h 1753998"/>
              <a:gd name="connsiteX23" fmla="*/ 997527 w 3069771"/>
              <a:gd name="connsiteY23" fmla="*/ 1482437 h 1753998"/>
              <a:gd name="connsiteX24" fmla="*/ 0 w 3069771"/>
              <a:gd name="connsiteY24" fmla="*/ 1458686 h 1753998"/>
              <a:gd name="connsiteX25" fmla="*/ 142504 w 3069771"/>
              <a:gd name="connsiteY25" fmla="*/ 283029 h 1753998"/>
              <a:gd name="connsiteX0" fmla="*/ 142504 w 3069771"/>
              <a:gd name="connsiteY0" fmla="*/ 283029 h 1753998"/>
              <a:gd name="connsiteX1" fmla="*/ 1116281 w 3069771"/>
              <a:gd name="connsiteY1" fmla="*/ 318655 h 1753998"/>
              <a:gd name="connsiteX2" fmla="*/ 1900052 w 3069771"/>
              <a:gd name="connsiteY2" fmla="*/ 33647 h 1753998"/>
              <a:gd name="connsiteX3" fmla="*/ 2755075 w 3069771"/>
              <a:gd name="connsiteY3" fmla="*/ 520536 h 1753998"/>
              <a:gd name="connsiteX4" fmla="*/ 2256312 w 3069771"/>
              <a:gd name="connsiteY4" fmla="*/ 532411 h 1753998"/>
              <a:gd name="connsiteX5" fmla="*/ 1971304 w 3069771"/>
              <a:gd name="connsiteY5" fmla="*/ 366156 h 1753998"/>
              <a:gd name="connsiteX6" fmla="*/ 2280062 w 3069771"/>
              <a:gd name="connsiteY6" fmla="*/ 544286 h 1753998"/>
              <a:gd name="connsiteX7" fmla="*/ 2838203 w 3069771"/>
              <a:gd name="connsiteY7" fmla="*/ 532411 h 1753998"/>
              <a:gd name="connsiteX8" fmla="*/ 3028394 w 3069771"/>
              <a:gd name="connsiteY8" fmla="*/ 718146 h 1753998"/>
              <a:gd name="connsiteX9" fmla="*/ 2897579 w 3069771"/>
              <a:gd name="connsiteY9" fmla="*/ 876795 h 1753998"/>
              <a:gd name="connsiteX10" fmla="*/ 1935678 w 3069771"/>
              <a:gd name="connsiteY10" fmla="*/ 888671 h 1753998"/>
              <a:gd name="connsiteX11" fmla="*/ 2528329 w 3069771"/>
              <a:gd name="connsiteY11" fmla="*/ 882454 h 1753998"/>
              <a:gd name="connsiteX12" fmla="*/ 2814080 w 3069771"/>
              <a:gd name="connsiteY12" fmla="*/ 1003898 h 1753998"/>
              <a:gd name="connsiteX13" fmla="*/ 2599766 w 3069771"/>
              <a:gd name="connsiteY13" fmla="*/ 1218212 h 1753998"/>
              <a:gd name="connsiteX14" fmla="*/ 1959429 w 3069771"/>
              <a:gd name="connsiteY14" fmla="*/ 1209305 h 1753998"/>
              <a:gd name="connsiteX15" fmla="*/ 2528328 w 3069771"/>
              <a:gd name="connsiteY15" fmla="*/ 1218212 h 1753998"/>
              <a:gd name="connsiteX16" fmla="*/ 2644218 w 3069771"/>
              <a:gd name="connsiteY16" fmla="*/ 1435698 h 1753998"/>
              <a:gd name="connsiteX17" fmla="*/ 2334656 w 3069771"/>
              <a:gd name="connsiteY17" fmla="*/ 1523012 h 1753998"/>
              <a:gd name="connsiteX18" fmla="*/ 1923803 w 3069771"/>
              <a:gd name="connsiteY18" fmla="*/ 1494312 h 1753998"/>
              <a:gd name="connsiteX19" fmla="*/ 2347356 w 3069771"/>
              <a:gd name="connsiteY19" fmla="*/ 1523012 h 1753998"/>
              <a:gd name="connsiteX20" fmla="*/ 2242577 w 3069771"/>
              <a:gd name="connsiteY20" fmla="*/ 1718279 h 1753998"/>
              <a:gd name="connsiteX21" fmla="*/ 1885387 w 3069771"/>
              <a:gd name="connsiteY21" fmla="*/ 1718278 h 1753998"/>
              <a:gd name="connsiteX22" fmla="*/ 1436914 w 3069771"/>
              <a:gd name="connsiteY22" fmla="*/ 1684317 h 1753998"/>
              <a:gd name="connsiteX23" fmla="*/ 997527 w 3069771"/>
              <a:gd name="connsiteY23" fmla="*/ 1482437 h 1753998"/>
              <a:gd name="connsiteX24" fmla="*/ 0 w 3069771"/>
              <a:gd name="connsiteY24" fmla="*/ 1458686 h 1753998"/>
              <a:gd name="connsiteX25" fmla="*/ 142504 w 3069771"/>
              <a:gd name="connsiteY25" fmla="*/ 283029 h 17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69771" h="1753998">
                <a:moveTo>
                  <a:pt x="142504" y="283029"/>
                </a:moveTo>
                <a:lnTo>
                  <a:pt x="1116281" y="318655"/>
                </a:lnTo>
                <a:cubicBezTo>
                  <a:pt x="1409206" y="277091"/>
                  <a:pt x="1626920" y="0"/>
                  <a:pt x="1900052" y="33647"/>
                </a:cubicBezTo>
                <a:cubicBezTo>
                  <a:pt x="2173184" y="67294"/>
                  <a:pt x="2844926" y="446945"/>
                  <a:pt x="2755075" y="520536"/>
                </a:cubicBezTo>
                <a:cubicBezTo>
                  <a:pt x="2643005" y="536997"/>
                  <a:pt x="2386941" y="558141"/>
                  <a:pt x="2256312" y="532411"/>
                </a:cubicBezTo>
                <a:lnTo>
                  <a:pt x="1971304" y="366156"/>
                </a:lnTo>
                <a:lnTo>
                  <a:pt x="2280062" y="544286"/>
                </a:lnTo>
                <a:lnTo>
                  <a:pt x="2838203" y="532411"/>
                </a:lnTo>
                <a:cubicBezTo>
                  <a:pt x="2952998" y="552203"/>
                  <a:pt x="3016909" y="654412"/>
                  <a:pt x="3028394" y="718146"/>
                </a:cubicBezTo>
                <a:cubicBezTo>
                  <a:pt x="3030226" y="774115"/>
                  <a:pt x="3069771" y="839190"/>
                  <a:pt x="2897579" y="876795"/>
                </a:cubicBezTo>
                <a:lnTo>
                  <a:pt x="1935678" y="888671"/>
                </a:lnTo>
                <a:lnTo>
                  <a:pt x="2528329" y="882454"/>
                </a:lnTo>
                <a:cubicBezTo>
                  <a:pt x="2722293" y="910163"/>
                  <a:pt x="2802174" y="947938"/>
                  <a:pt x="2814080" y="1003898"/>
                </a:cubicBezTo>
                <a:cubicBezTo>
                  <a:pt x="2825986" y="1059858"/>
                  <a:pt x="2789771" y="1192482"/>
                  <a:pt x="2599766" y="1218212"/>
                </a:cubicBezTo>
                <a:lnTo>
                  <a:pt x="1959429" y="1209305"/>
                </a:lnTo>
                <a:lnTo>
                  <a:pt x="2528328" y="1218212"/>
                </a:lnTo>
                <a:cubicBezTo>
                  <a:pt x="2694582" y="1255415"/>
                  <a:pt x="2676497" y="1384898"/>
                  <a:pt x="2644218" y="1435698"/>
                </a:cubicBezTo>
                <a:cubicBezTo>
                  <a:pt x="2611939" y="1486498"/>
                  <a:pt x="2506848" y="1512714"/>
                  <a:pt x="2334656" y="1523012"/>
                </a:cubicBezTo>
                <a:lnTo>
                  <a:pt x="1923803" y="1494312"/>
                </a:lnTo>
                <a:lnTo>
                  <a:pt x="2347356" y="1523012"/>
                </a:lnTo>
                <a:cubicBezTo>
                  <a:pt x="2458192" y="1564576"/>
                  <a:pt x="2271948" y="1695257"/>
                  <a:pt x="2242577" y="1718279"/>
                </a:cubicBezTo>
                <a:cubicBezTo>
                  <a:pt x="2206858" y="1753998"/>
                  <a:pt x="2077372" y="1728174"/>
                  <a:pt x="1885387" y="1718278"/>
                </a:cubicBezTo>
                <a:lnTo>
                  <a:pt x="1436914" y="1684317"/>
                </a:lnTo>
                <a:lnTo>
                  <a:pt x="997527" y="1482437"/>
                </a:lnTo>
                <a:lnTo>
                  <a:pt x="0" y="1458686"/>
                </a:lnTo>
                <a:lnTo>
                  <a:pt x="142504" y="283029"/>
                </a:lnTo>
                <a:close/>
              </a:path>
            </a:pathLst>
          </a:custGeom>
          <a:solidFill>
            <a:schemeClr val="accent6">
              <a:lumMod val="20000"/>
              <a:lumOff val="80000"/>
            </a:schemeClr>
          </a:solidFill>
          <a:ln w="127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2" name="Oval 141"/>
          <p:cNvSpPr/>
          <p:nvPr/>
        </p:nvSpPr>
        <p:spPr>
          <a:xfrm>
            <a:off x="7453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Oval 142"/>
          <p:cNvSpPr/>
          <p:nvPr/>
        </p:nvSpPr>
        <p:spPr>
          <a:xfrm>
            <a:off x="77390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4" name="Oval 143"/>
          <p:cNvSpPr/>
          <p:nvPr/>
        </p:nvSpPr>
        <p:spPr>
          <a:xfrm>
            <a:off x="80248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5" name="Oval 144"/>
          <p:cNvSpPr/>
          <p:nvPr/>
        </p:nvSpPr>
        <p:spPr>
          <a:xfrm>
            <a:off x="831056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Oval 145"/>
          <p:cNvSpPr/>
          <p:nvPr/>
        </p:nvSpPr>
        <p:spPr>
          <a:xfrm>
            <a:off x="8596313" y="4132263"/>
            <a:ext cx="142875" cy="14287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99" name="TextBox 60">
            <a:hlinkClick r:id="" action="ppaction://macro?name=DragandDrop"/>
          </p:cNvPr>
          <p:cNvSpPr txBox="1">
            <a:spLocks noChangeArrowheads="1"/>
          </p:cNvSpPr>
          <p:nvPr/>
        </p:nvSpPr>
        <p:spPr bwMode="auto">
          <a:xfrm>
            <a:off x="0" y="3502026"/>
            <a:ext cx="2357438" cy="369887"/>
          </a:xfrm>
          <a:prstGeom prst="rect">
            <a:avLst/>
          </a:prstGeom>
          <a:noFill/>
          <a:ln w="9525">
            <a:noFill/>
            <a:miter lim="800000"/>
            <a:headEnd/>
            <a:tailEnd/>
          </a:ln>
        </p:spPr>
        <p:txBody>
          <a:bodyPr>
            <a:spAutoFit/>
          </a:bodyPr>
          <a:lstStyle/>
          <a:p>
            <a:r>
              <a:rPr lang="en-GB" b="1" dirty="0"/>
              <a:t>Longitudinal Waves </a:t>
            </a:r>
          </a:p>
        </p:txBody>
      </p:sp>
      <p:sp>
        <p:nvSpPr>
          <p:cNvPr id="5200" name="TextBox 67">
            <a:hlinkClick r:id="" action="ppaction://macro?name=DragandDrop"/>
          </p:cNvPr>
          <p:cNvSpPr txBox="1">
            <a:spLocks noChangeArrowheads="1"/>
          </p:cNvSpPr>
          <p:nvPr/>
        </p:nvSpPr>
        <p:spPr bwMode="auto">
          <a:xfrm>
            <a:off x="0" y="34530"/>
            <a:ext cx="2205038" cy="368300"/>
          </a:xfrm>
          <a:prstGeom prst="rect">
            <a:avLst/>
          </a:prstGeom>
          <a:noFill/>
          <a:ln w="9525">
            <a:noFill/>
            <a:miter lim="800000"/>
            <a:headEnd/>
            <a:tailEnd/>
          </a:ln>
        </p:spPr>
        <p:txBody>
          <a:bodyPr>
            <a:spAutoFit/>
          </a:bodyPr>
          <a:lstStyle/>
          <a:p>
            <a:r>
              <a:rPr lang="en-GB" b="1" dirty="0"/>
              <a:t>Transverse Wave</a:t>
            </a:r>
          </a:p>
        </p:txBody>
      </p:sp>
      <p:sp>
        <p:nvSpPr>
          <p:cNvPr id="2" name="Rectangle 1"/>
          <p:cNvSpPr/>
          <p:nvPr/>
        </p:nvSpPr>
        <p:spPr>
          <a:xfrm>
            <a:off x="12700" y="5456788"/>
            <a:ext cx="9131299" cy="830997"/>
          </a:xfrm>
          <a:prstGeom prst="rect">
            <a:avLst/>
          </a:prstGeom>
        </p:spPr>
        <p:txBody>
          <a:bodyPr wrap="square">
            <a:spAutoFit/>
          </a:bodyPr>
          <a:lstStyle/>
          <a:p>
            <a:pPr lvl="0">
              <a:spcBef>
                <a:spcPct val="20000"/>
              </a:spcBef>
              <a:defRPr/>
            </a:pPr>
            <a:r>
              <a:rPr lang="en-GB" sz="2400" dirty="0"/>
              <a:t>The oscillations (vibrations) of a longitudinal wave are parallel to the direction of energy transfer. </a:t>
            </a:r>
            <a:r>
              <a:rPr lang="en-GB" sz="2400" dirty="0">
                <a:solidFill>
                  <a:schemeClr val="dk1"/>
                </a:solidFill>
              </a:rPr>
              <a:t> E.g. sound, ultrasound, seismic P-waves.</a:t>
            </a:r>
          </a:p>
        </p:txBody>
      </p:sp>
      <p:sp>
        <p:nvSpPr>
          <p:cNvPr id="81" name="Rectangle 80"/>
          <p:cNvSpPr/>
          <p:nvPr/>
        </p:nvSpPr>
        <p:spPr>
          <a:xfrm>
            <a:off x="101600" y="5491162"/>
            <a:ext cx="9131299" cy="892552"/>
          </a:xfrm>
          <a:prstGeom prst="rect">
            <a:avLst/>
          </a:prstGeom>
          <a:solidFill>
            <a:schemeClr val="bg1"/>
          </a:solidFill>
        </p:spPr>
        <p:txBody>
          <a:bodyPr wrap="square">
            <a:spAutoFit/>
          </a:bodyPr>
          <a:lstStyle/>
          <a:p>
            <a:pPr lvl="0">
              <a:spcBef>
                <a:spcPct val="20000"/>
              </a:spcBef>
              <a:defRPr/>
            </a:pPr>
            <a:r>
              <a:rPr lang="en-GB" sz="2400" dirty="0"/>
              <a:t>The oscillations (vibrations) of a </a:t>
            </a:r>
            <a:r>
              <a:rPr lang="en-GB" sz="2800" b="1" dirty="0">
                <a:solidFill>
                  <a:srgbClr val="FF0000"/>
                </a:solidFill>
              </a:rPr>
              <a:t>l</a:t>
            </a:r>
            <a:r>
              <a:rPr lang="en-GB" sz="2400" dirty="0"/>
              <a:t>ongitudina</a:t>
            </a:r>
            <a:r>
              <a:rPr lang="en-GB" sz="2800" b="1" dirty="0">
                <a:solidFill>
                  <a:srgbClr val="FF0000"/>
                </a:solidFill>
              </a:rPr>
              <a:t>l</a:t>
            </a:r>
            <a:r>
              <a:rPr lang="en-GB" sz="2400" dirty="0"/>
              <a:t> wave are para</a:t>
            </a:r>
            <a:r>
              <a:rPr lang="en-GB" sz="2800" b="1" dirty="0">
                <a:solidFill>
                  <a:srgbClr val="FF0000"/>
                </a:solidFill>
              </a:rPr>
              <a:t>ll</a:t>
            </a:r>
            <a:r>
              <a:rPr lang="en-GB" sz="2400" dirty="0"/>
              <a:t>e</a:t>
            </a:r>
            <a:r>
              <a:rPr lang="en-GB" sz="2800" b="1" dirty="0">
                <a:solidFill>
                  <a:srgbClr val="FF0000"/>
                </a:solidFill>
              </a:rPr>
              <a:t>l</a:t>
            </a:r>
            <a:r>
              <a:rPr lang="en-GB" sz="2400" dirty="0"/>
              <a:t> to the direction of energy transfer. </a:t>
            </a:r>
            <a:r>
              <a:rPr lang="en-GB" sz="2400" dirty="0">
                <a:solidFill>
                  <a:schemeClr val="dk1"/>
                </a:solidFill>
              </a:rPr>
              <a:t> E.g. sound, ultrasound, seismic P-waves.</a:t>
            </a:r>
          </a:p>
        </p:txBody>
      </p:sp>
      <p:sp>
        <p:nvSpPr>
          <p:cNvPr id="3" name="Rectangle 2"/>
          <p:cNvSpPr/>
          <p:nvPr/>
        </p:nvSpPr>
        <p:spPr>
          <a:xfrm>
            <a:off x="1734690" y="79963"/>
            <a:ext cx="7429500" cy="1569660"/>
          </a:xfrm>
          <a:prstGeom prst="rect">
            <a:avLst/>
          </a:prstGeom>
        </p:spPr>
        <p:txBody>
          <a:bodyPr wrap="square">
            <a:spAutoFit/>
          </a:bodyPr>
          <a:lstStyle/>
          <a:p>
            <a:r>
              <a:rPr lang="en-GB" sz="2400" dirty="0"/>
              <a:t>The oscillation (vibrations) of a transverse wave are perpendicular to the direction of energy transfer. E.g. seismic S-waves, gamma,   X-rays, UV, Visible, </a:t>
            </a:r>
            <a:r>
              <a:rPr lang="en-GB" sz="2400" dirty="0">
                <a:latin typeface="Times New Roman" panose="02020603050405020304" pitchFamily="18" charset="0"/>
                <a:cs typeface="Times New Roman" panose="02020603050405020304" pitchFamily="18" charset="0"/>
              </a:rPr>
              <a:t>IR, </a:t>
            </a:r>
            <a:r>
              <a:rPr lang="en-GB" sz="2400" dirty="0">
                <a:cs typeface="Times New Roman" panose="02020603050405020304" pitchFamily="18" charset="0"/>
              </a:rPr>
              <a:t>Microwaves, Radio waves.</a:t>
            </a:r>
          </a:p>
        </p:txBody>
      </p:sp>
      <p:sp>
        <p:nvSpPr>
          <p:cNvPr id="5" name="TextBox 4"/>
          <p:cNvSpPr txBox="1"/>
          <p:nvPr/>
        </p:nvSpPr>
        <p:spPr>
          <a:xfrm>
            <a:off x="488425" y="89182"/>
            <a:ext cx="757841" cy="1569660"/>
          </a:xfrm>
          <a:prstGeom prst="rect">
            <a:avLst/>
          </a:prstGeom>
          <a:noFill/>
        </p:spPr>
        <p:txBody>
          <a:bodyPr wrap="square" rtlCol="0">
            <a:spAutoFit/>
          </a:bodyPr>
          <a:lstStyle/>
          <a:p>
            <a:r>
              <a:rPr lang="en-GB" sz="9600" dirty="0"/>
              <a:t>T</a:t>
            </a:r>
          </a:p>
        </p:txBody>
      </p:sp>
      <p:grpSp>
        <p:nvGrpSpPr>
          <p:cNvPr id="16" name="Group 15"/>
          <p:cNvGrpSpPr/>
          <p:nvPr/>
        </p:nvGrpSpPr>
        <p:grpSpPr>
          <a:xfrm>
            <a:off x="852086" y="553792"/>
            <a:ext cx="169706" cy="156455"/>
            <a:chOff x="852086" y="553792"/>
            <a:chExt cx="169706" cy="156455"/>
          </a:xfrm>
        </p:grpSpPr>
        <p:cxnSp>
          <p:nvCxnSpPr>
            <p:cNvPr id="7" name="Straight Connector 6"/>
            <p:cNvCxnSpPr/>
            <p:nvPr/>
          </p:nvCxnSpPr>
          <p:spPr>
            <a:xfrm>
              <a:off x="1021792" y="553792"/>
              <a:ext cx="0" cy="156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52086" y="697594"/>
              <a:ext cx="169706" cy="93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1751013" y="9468"/>
            <a:ext cx="7429500" cy="1569660"/>
          </a:xfrm>
          <a:prstGeom prst="rect">
            <a:avLst/>
          </a:prstGeom>
          <a:solidFill>
            <a:schemeClr val="bg1"/>
          </a:solidFill>
        </p:spPr>
        <p:txBody>
          <a:bodyPr wrap="square">
            <a:spAutoFit/>
          </a:bodyPr>
          <a:lstStyle/>
          <a:p>
            <a:r>
              <a:rPr lang="en-GB" sz="2400" dirty="0"/>
              <a:t>The oscillation (vibrations) of a transverse wave are </a:t>
            </a:r>
            <a:r>
              <a:rPr lang="en-GB" sz="2400" b="1" dirty="0">
                <a:solidFill>
                  <a:srgbClr val="FF0000"/>
                </a:solidFill>
              </a:rPr>
              <a:t>perpendicular</a:t>
            </a:r>
            <a:r>
              <a:rPr lang="en-GB" sz="2400" dirty="0"/>
              <a:t> to the direction of energy transfer. E.g. seismic S-waves, gamma,   X-rays, UV, Visible, </a:t>
            </a:r>
            <a:r>
              <a:rPr lang="en-GB" sz="2400" dirty="0">
                <a:latin typeface="Times New Roman" panose="02020603050405020304" pitchFamily="18" charset="0"/>
                <a:cs typeface="Times New Roman" panose="02020603050405020304" pitchFamily="18" charset="0"/>
              </a:rPr>
              <a:t>IR, </a:t>
            </a:r>
            <a:r>
              <a:rPr lang="en-GB" sz="2400" dirty="0">
                <a:cs typeface="Times New Roman" panose="02020603050405020304" pitchFamily="18" charset="0"/>
              </a:rPr>
              <a:t>Microwaves, Radio waves.</a:t>
            </a:r>
          </a:p>
        </p:txBody>
      </p:sp>
    </p:spTree>
    <p:extLst>
      <p:ext uri="{BB962C8B-B14F-4D97-AF65-F5344CB8AC3E}">
        <p14:creationId xmlns:p14="http://schemas.microsoft.com/office/powerpoint/2010/main" val="13774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1000"/>
                                        <p:tgtEl>
                                          <p:spTgt spid="92"/>
                                        </p:tgtEl>
                                      </p:cBhvr>
                                    </p:animEffect>
                                    <p:anim calcmode="lin" valueType="num">
                                      <p:cBhvr>
                                        <p:cTn id="20" dur="1000" fill="hold"/>
                                        <p:tgtEl>
                                          <p:spTgt spid="92"/>
                                        </p:tgtEl>
                                        <p:attrNameLst>
                                          <p:attrName>ppt_x</p:attrName>
                                        </p:attrNameLst>
                                      </p:cBhvr>
                                      <p:tavLst>
                                        <p:tav tm="0">
                                          <p:val>
                                            <p:strVal val="#ppt_x"/>
                                          </p:val>
                                        </p:tav>
                                        <p:tav tm="100000">
                                          <p:val>
                                            <p:strVal val="#ppt_x"/>
                                          </p:val>
                                        </p:tav>
                                      </p:tavLst>
                                    </p:anim>
                                    <p:anim calcmode="lin" valueType="num">
                                      <p:cBhvr>
                                        <p:cTn id="21"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4"/>
                    </p:tgtEl>
                  </p:cond>
                </p:stCondLst>
                <p:endSync evt="end" delay="0">
                  <p:rtn val="all"/>
                </p:endSync>
                <p:childTnLst>
                  <p:par>
                    <p:cTn id="30" fill="hold">
                      <p:stCondLst>
                        <p:cond delay="0"/>
                      </p:stCondLst>
                      <p:childTnLst>
                        <p:par>
                          <p:cTn id="31" fill="hold">
                            <p:stCondLst>
                              <p:cond delay="0"/>
                            </p:stCondLst>
                            <p:childTnLst>
                              <p:par>
                                <p:cTn id="32" presetID="64" presetClass="path" presetSubtype="0" repeatCount="indefinite" accel="50000" decel="50000" autoRev="1" fill="hold" nodeType="clickEffect">
                                  <p:stCondLst>
                                    <p:cond delay="0"/>
                                  </p:stCondLst>
                                  <p:childTnLst>
                                    <p:animMotion origin="layout" path="M 3.05556E-6 0.0754 L 3.05556E-6 -0.10014 " pathEditMode="relative" rAng="0" ptsTypes="AA">
                                      <p:cBhvr>
                                        <p:cTn id="33" dur="2000" fill="hold"/>
                                        <p:tgtEl>
                                          <p:spTgt spid="115"/>
                                        </p:tgtEl>
                                        <p:attrNameLst>
                                          <p:attrName>ppt_x</p:attrName>
                                          <p:attrName>ppt_y</p:attrName>
                                        </p:attrNameLst>
                                      </p:cBhvr>
                                      <p:rCtr x="0" y="-88"/>
                                    </p:animMotion>
                                  </p:childTnLst>
                                </p:cTn>
                              </p:par>
                              <p:par>
                                <p:cTn id="34" presetID="64" presetClass="path" presetSubtype="0" repeatCount="indefinite" accel="50000" decel="50000" autoRev="1" fill="hold" grpId="0" nodeType="withEffect">
                                  <p:stCondLst>
                                    <p:cond delay="0"/>
                                  </p:stCondLst>
                                  <p:childTnLst>
                                    <p:animMotion origin="layout" path="M -2.5E-6 0.08711 L -2.5E-6 -0.09096 " pathEditMode="fixed" rAng="0" ptsTypes="AA">
                                      <p:cBhvr>
                                        <p:cTn id="35" dur="2000" fill="hold"/>
                                        <p:tgtEl>
                                          <p:spTgt spid="45"/>
                                        </p:tgtEl>
                                        <p:attrNameLst>
                                          <p:attrName>ppt_x</p:attrName>
                                          <p:attrName>ppt_y</p:attrName>
                                        </p:attrNameLst>
                                      </p:cBhvr>
                                      <p:rCtr x="0" y="-89"/>
                                    </p:animMotion>
                                  </p:childTnLst>
                                </p:cTn>
                              </p:par>
                              <p:par>
                                <p:cTn id="36" presetID="64" presetClass="path" presetSubtype="0" repeatCount="indefinite" accel="50000" decel="50000" autoRev="1" fill="hold" grpId="0" nodeType="withEffect">
                                  <p:stCondLst>
                                    <p:cond delay="200"/>
                                  </p:stCondLst>
                                  <p:childTnLst>
                                    <p:animMotion origin="layout" path="M -4.16667E-6 0.08711 L -4.16667E-6 -0.09096 " pathEditMode="fixed" rAng="0" ptsTypes="AA">
                                      <p:cBhvr>
                                        <p:cTn id="37" dur="2000" fill="hold"/>
                                        <p:tgtEl>
                                          <p:spTgt spid="46"/>
                                        </p:tgtEl>
                                        <p:attrNameLst>
                                          <p:attrName>ppt_x</p:attrName>
                                          <p:attrName>ppt_y</p:attrName>
                                        </p:attrNameLst>
                                      </p:cBhvr>
                                      <p:rCtr x="0" y="-89"/>
                                    </p:animMotion>
                                  </p:childTnLst>
                                </p:cTn>
                              </p:par>
                              <p:par>
                                <p:cTn id="38" presetID="64" presetClass="path" presetSubtype="0" repeatCount="indefinite" accel="50000" decel="50000" autoRev="1" fill="hold" grpId="0" nodeType="withEffect">
                                  <p:stCondLst>
                                    <p:cond delay="400"/>
                                  </p:stCondLst>
                                  <p:childTnLst>
                                    <p:animMotion origin="layout" path="M -2.22222E-6 0.08711 L -2.22222E-6 -0.09096 " pathEditMode="fixed" rAng="0" ptsTypes="AA">
                                      <p:cBhvr>
                                        <p:cTn id="39" dur="2000" fill="hold"/>
                                        <p:tgtEl>
                                          <p:spTgt spid="47"/>
                                        </p:tgtEl>
                                        <p:attrNameLst>
                                          <p:attrName>ppt_x</p:attrName>
                                          <p:attrName>ppt_y</p:attrName>
                                        </p:attrNameLst>
                                      </p:cBhvr>
                                      <p:rCtr x="0" y="-89"/>
                                    </p:animMotion>
                                  </p:childTnLst>
                                </p:cTn>
                              </p:par>
                              <p:par>
                                <p:cTn id="40" presetID="64" presetClass="path" presetSubtype="0" repeatCount="indefinite" accel="50000" decel="50000" autoRev="1" fill="hold" grpId="0" nodeType="withEffect">
                                  <p:stCondLst>
                                    <p:cond delay="600"/>
                                  </p:stCondLst>
                                  <p:childTnLst>
                                    <p:animMotion origin="layout" path="M -3.88889E-6 0.08711 L -3.88889E-6 -0.09096 " pathEditMode="fixed" rAng="0" ptsTypes="AA">
                                      <p:cBhvr>
                                        <p:cTn id="41" dur="2000" fill="hold"/>
                                        <p:tgtEl>
                                          <p:spTgt spid="48"/>
                                        </p:tgtEl>
                                        <p:attrNameLst>
                                          <p:attrName>ppt_x</p:attrName>
                                          <p:attrName>ppt_y</p:attrName>
                                        </p:attrNameLst>
                                      </p:cBhvr>
                                      <p:rCtr x="0" y="-89"/>
                                    </p:animMotion>
                                  </p:childTnLst>
                                </p:cTn>
                              </p:par>
                              <p:par>
                                <p:cTn id="42" presetID="64" presetClass="path" presetSubtype="0" repeatCount="indefinite" accel="50000" decel="50000" autoRev="1" fill="hold" grpId="0" nodeType="withEffect">
                                  <p:stCondLst>
                                    <p:cond delay="800"/>
                                  </p:stCondLst>
                                  <p:childTnLst>
                                    <p:animMotion origin="layout" path="M 4.44444E-6 0.08711 L 4.44444E-6 -0.09096 " pathEditMode="fixed" rAng="0" ptsTypes="AA">
                                      <p:cBhvr>
                                        <p:cTn id="43" dur="2000" fill="hold"/>
                                        <p:tgtEl>
                                          <p:spTgt spid="49"/>
                                        </p:tgtEl>
                                        <p:attrNameLst>
                                          <p:attrName>ppt_x</p:attrName>
                                          <p:attrName>ppt_y</p:attrName>
                                        </p:attrNameLst>
                                      </p:cBhvr>
                                      <p:rCtr x="0" y="-89"/>
                                    </p:animMotion>
                                  </p:childTnLst>
                                </p:cTn>
                              </p:par>
                              <p:par>
                                <p:cTn id="44" presetID="64" presetClass="path" presetSubtype="0" repeatCount="indefinite" accel="50000" decel="50000" autoRev="1" fill="hold" grpId="0" nodeType="withEffect">
                                  <p:stCondLst>
                                    <p:cond delay="1000"/>
                                  </p:stCondLst>
                                  <p:childTnLst>
                                    <p:animMotion origin="layout" path="M -3.61111E-6 0.08711 L -3.61111E-6 -0.09096 " pathEditMode="fixed" rAng="0" ptsTypes="AA">
                                      <p:cBhvr>
                                        <p:cTn id="45" dur="2000" fill="hold"/>
                                        <p:tgtEl>
                                          <p:spTgt spid="50"/>
                                        </p:tgtEl>
                                        <p:attrNameLst>
                                          <p:attrName>ppt_x</p:attrName>
                                          <p:attrName>ppt_y</p:attrName>
                                        </p:attrNameLst>
                                      </p:cBhvr>
                                      <p:rCtr x="0" y="-89"/>
                                    </p:animMotion>
                                  </p:childTnLst>
                                </p:cTn>
                              </p:par>
                              <p:par>
                                <p:cTn id="46" presetID="64" presetClass="path" presetSubtype="0" repeatCount="indefinite" accel="50000" decel="50000" autoRev="1" fill="hold" grpId="0" nodeType="withEffect">
                                  <p:stCondLst>
                                    <p:cond delay="1200"/>
                                  </p:stCondLst>
                                  <p:childTnLst>
                                    <p:animMotion origin="layout" path="M 4.72222E-6 0.08711 L 4.72222E-6 -0.09096 " pathEditMode="fixed" rAng="0" ptsTypes="AA">
                                      <p:cBhvr>
                                        <p:cTn id="47" dur="2000" fill="hold"/>
                                        <p:tgtEl>
                                          <p:spTgt spid="51"/>
                                        </p:tgtEl>
                                        <p:attrNameLst>
                                          <p:attrName>ppt_x</p:attrName>
                                          <p:attrName>ppt_y</p:attrName>
                                        </p:attrNameLst>
                                      </p:cBhvr>
                                      <p:rCtr x="0" y="-89"/>
                                    </p:animMotion>
                                  </p:childTnLst>
                                </p:cTn>
                              </p:par>
                              <p:par>
                                <p:cTn id="48" presetID="64" presetClass="path" presetSubtype="0" repeatCount="indefinite" accel="50000" decel="50000" autoRev="1" fill="hold" grpId="0" nodeType="withEffect">
                                  <p:stCondLst>
                                    <p:cond delay="1400"/>
                                  </p:stCondLst>
                                  <p:childTnLst>
                                    <p:animMotion origin="layout" path="M -3.33333E-6 0.08711 L -3.33333E-6 -0.09096 " pathEditMode="fixed" rAng="0" ptsTypes="AA">
                                      <p:cBhvr>
                                        <p:cTn id="49" dur="2000" fill="hold"/>
                                        <p:tgtEl>
                                          <p:spTgt spid="52"/>
                                        </p:tgtEl>
                                        <p:attrNameLst>
                                          <p:attrName>ppt_x</p:attrName>
                                          <p:attrName>ppt_y</p:attrName>
                                        </p:attrNameLst>
                                      </p:cBhvr>
                                      <p:rCtr x="0" y="-89"/>
                                    </p:animMotion>
                                  </p:childTnLst>
                                </p:cTn>
                              </p:par>
                              <p:par>
                                <p:cTn id="50" presetID="64" presetClass="path" presetSubtype="0" repeatCount="indefinite" accel="50000" decel="50000" autoRev="1" fill="hold" grpId="0" nodeType="withEffect">
                                  <p:stCondLst>
                                    <p:cond delay="1600"/>
                                  </p:stCondLst>
                                  <p:childTnLst>
                                    <p:animMotion origin="layout" path="M 5E-6 0.08711 L 5E-6 -0.09096 " pathEditMode="fixed" rAng="0" ptsTypes="AA">
                                      <p:cBhvr>
                                        <p:cTn id="51" dur="2000" fill="hold"/>
                                        <p:tgtEl>
                                          <p:spTgt spid="53"/>
                                        </p:tgtEl>
                                        <p:attrNameLst>
                                          <p:attrName>ppt_x</p:attrName>
                                          <p:attrName>ppt_y</p:attrName>
                                        </p:attrNameLst>
                                      </p:cBhvr>
                                      <p:rCtr x="0" y="-89"/>
                                    </p:animMotion>
                                  </p:childTnLst>
                                </p:cTn>
                              </p:par>
                              <p:par>
                                <p:cTn id="52" presetID="64" presetClass="path" presetSubtype="0" repeatCount="indefinite" accel="50000" decel="50000" autoRev="1" fill="hold" grpId="0" nodeType="withEffect">
                                  <p:stCondLst>
                                    <p:cond delay="1800"/>
                                  </p:stCondLst>
                                  <p:childTnLst>
                                    <p:animMotion origin="layout" path="M 3.33333E-6 0.08711 L 3.33333E-6 -0.09096 " pathEditMode="fixed" rAng="0" ptsTypes="AA">
                                      <p:cBhvr>
                                        <p:cTn id="53" dur="2000" fill="hold"/>
                                        <p:tgtEl>
                                          <p:spTgt spid="54"/>
                                        </p:tgtEl>
                                        <p:attrNameLst>
                                          <p:attrName>ppt_x</p:attrName>
                                          <p:attrName>ppt_y</p:attrName>
                                        </p:attrNameLst>
                                      </p:cBhvr>
                                      <p:rCtr x="0" y="-89"/>
                                    </p:animMotion>
                                  </p:childTnLst>
                                </p:cTn>
                              </p:par>
                              <p:par>
                                <p:cTn id="54" presetID="64" presetClass="path" presetSubtype="0" repeatCount="indefinite" accel="50000" decel="50000" autoRev="1" fill="hold" grpId="0" nodeType="withEffect">
                                  <p:stCondLst>
                                    <p:cond delay="2000"/>
                                  </p:stCondLst>
                                  <p:childTnLst>
                                    <p:animMotion origin="layout" path="M -4.72222E-6 0.08711 L -4.72222E-6 -0.09096 " pathEditMode="fixed" rAng="0" ptsTypes="AA">
                                      <p:cBhvr>
                                        <p:cTn id="55" dur="2000" fill="hold"/>
                                        <p:tgtEl>
                                          <p:spTgt spid="55"/>
                                        </p:tgtEl>
                                        <p:attrNameLst>
                                          <p:attrName>ppt_x</p:attrName>
                                          <p:attrName>ppt_y</p:attrName>
                                        </p:attrNameLst>
                                      </p:cBhvr>
                                      <p:rCtr x="0" y="-89"/>
                                    </p:animMotion>
                                  </p:childTnLst>
                                </p:cTn>
                              </p:par>
                              <p:par>
                                <p:cTn id="56" presetID="64" presetClass="path" presetSubtype="0" repeatCount="indefinite" accel="50000" decel="50000" autoRev="1" fill="hold" grpId="0" nodeType="withEffect">
                                  <p:stCondLst>
                                    <p:cond delay="2200"/>
                                  </p:stCondLst>
                                  <p:childTnLst>
                                    <p:animMotion origin="layout" path="M 3.61111E-6 0.08711 L 3.61111E-6 -0.09096 " pathEditMode="fixed" rAng="0" ptsTypes="AA">
                                      <p:cBhvr>
                                        <p:cTn id="57" dur="2000" fill="hold"/>
                                        <p:tgtEl>
                                          <p:spTgt spid="56"/>
                                        </p:tgtEl>
                                        <p:attrNameLst>
                                          <p:attrName>ppt_x</p:attrName>
                                          <p:attrName>ppt_y</p:attrName>
                                        </p:attrNameLst>
                                      </p:cBhvr>
                                      <p:rCtr x="0" y="-89"/>
                                    </p:animMotion>
                                  </p:childTnLst>
                                </p:cTn>
                              </p:par>
                              <p:par>
                                <p:cTn id="58" presetID="64" presetClass="path" presetSubtype="0" repeatCount="indefinite" accel="50000" decel="50000" autoRev="1" fill="hold" grpId="0" nodeType="withEffect">
                                  <p:stCondLst>
                                    <p:cond delay="2400"/>
                                  </p:stCondLst>
                                  <p:childTnLst>
                                    <p:animMotion origin="layout" path="M 1.94444E-6 0.08711 L 1.94444E-6 -0.09096 " pathEditMode="fixed" rAng="0" ptsTypes="AA">
                                      <p:cBhvr>
                                        <p:cTn id="59" dur="2000" fill="hold"/>
                                        <p:tgtEl>
                                          <p:spTgt spid="57"/>
                                        </p:tgtEl>
                                        <p:attrNameLst>
                                          <p:attrName>ppt_x</p:attrName>
                                          <p:attrName>ppt_y</p:attrName>
                                        </p:attrNameLst>
                                      </p:cBhvr>
                                      <p:rCtr x="0" y="-89"/>
                                    </p:animMotion>
                                  </p:childTnLst>
                                </p:cTn>
                              </p:par>
                              <p:par>
                                <p:cTn id="60" presetID="64" presetClass="path" presetSubtype="0" repeatCount="indefinite" accel="50000" decel="50000" autoRev="1" fill="hold" grpId="0" nodeType="withEffect">
                                  <p:stCondLst>
                                    <p:cond delay="2600"/>
                                  </p:stCondLst>
                                  <p:childTnLst>
                                    <p:animMotion origin="layout" path="M 3.88889E-6 0.08711 L 3.88889E-6 -0.09096 " pathEditMode="fixed" rAng="0" ptsTypes="AA">
                                      <p:cBhvr>
                                        <p:cTn id="61" dur="2000" fill="hold"/>
                                        <p:tgtEl>
                                          <p:spTgt spid="58"/>
                                        </p:tgtEl>
                                        <p:attrNameLst>
                                          <p:attrName>ppt_x</p:attrName>
                                          <p:attrName>ppt_y</p:attrName>
                                        </p:attrNameLst>
                                      </p:cBhvr>
                                      <p:rCtr x="0" y="-89"/>
                                    </p:animMotion>
                                  </p:childTnLst>
                                </p:cTn>
                              </p:par>
                              <p:par>
                                <p:cTn id="62" presetID="64" presetClass="path" presetSubtype="0" repeatCount="indefinite" accel="50000" decel="50000" autoRev="1" fill="hold" grpId="0" nodeType="withEffect">
                                  <p:stCondLst>
                                    <p:cond delay="2800"/>
                                  </p:stCondLst>
                                  <p:childTnLst>
                                    <p:animMotion origin="layout" path="M 2.22222E-6 0.08711 L 2.22222E-6 -0.09096 " pathEditMode="fixed" rAng="0" ptsTypes="AA">
                                      <p:cBhvr>
                                        <p:cTn id="63" dur="2000" fill="hold"/>
                                        <p:tgtEl>
                                          <p:spTgt spid="59"/>
                                        </p:tgtEl>
                                        <p:attrNameLst>
                                          <p:attrName>ppt_x</p:attrName>
                                          <p:attrName>ppt_y</p:attrName>
                                        </p:attrNameLst>
                                      </p:cBhvr>
                                      <p:rCtr x="0" y="-89"/>
                                    </p:animMotion>
                                  </p:childTnLst>
                                </p:cTn>
                              </p:par>
                              <p:par>
                                <p:cTn id="64" presetID="64" presetClass="path" presetSubtype="0" repeatCount="indefinite" accel="50000" decel="50000" autoRev="1" fill="hold" grpId="0" nodeType="withEffect">
                                  <p:stCondLst>
                                    <p:cond delay="3000"/>
                                  </p:stCondLst>
                                  <p:childTnLst>
                                    <p:animMotion origin="layout" path="M 4.16667E-6 0.08711 L 4.16667E-6 -0.09096 " pathEditMode="fixed" rAng="0" ptsTypes="AA">
                                      <p:cBhvr>
                                        <p:cTn id="65" dur="2000" fill="hold"/>
                                        <p:tgtEl>
                                          <p:spTgt spid="60"/>
                                        </p:tgtEl>
                                        <p:attrNameLst>
                                          <p:attrName>ppt_x</p:attrName>
                                          <p:attrName>ppt_y</p:attrName>
                                        </p:attrNameLst>
                                      </p:cBhvr>
                                      <p:rCtr x="0" y="-89"/>
                                    </p:animMotion>
                                  </p:childTnLst>
                                </p:cTn>
                              </p:par>
                              <p:par>
                                <p:cTn id="66" presetID="64" presetClass="path" presetSubtype="0" repeatCount="indefinite" accel="50000" decel="50000" autoRev="1" fill="hold" grpId="0" nodeType="withEffect">
                                  <p:stCondLst>
                                    <p:cond delay="3200"/>
                                  </p:stCondLst>
                                  <p:childTnLst>
                                    <p:animMotion origin="layout" path="M 2.5E-6 0.08711 L 2.5E-6 -0.09096 " pathEditMode="fixed" rAng="0" ptsTypes="AA">
                                      <p:cBhvr>
                                        <p:cTn id="67" dur="2000" fill="hold"/>
                                        <p:tgtEl>
                                          <p:spTgt spid="61"/>
                                        </p:tgtEl>
                                        <p:attrNameLst>
                                          <p:attrName>ppt_x</p:attrName>
                                          <p:attrName>ppt_y</p:attrName>
                                        </p:attrNameLst>
                                      </p:cBhvr>
                                      <p:rCtr x="0" y="-89"/>
                                    </p:animMotion>
                                  </p:childTnLst>
                                </p:cTn>
                              </p:par>
                              <p:par>
                                <p:cTn id="68" presetID="64" presetClass="path" presetSubtype="0" repeatCount="indefinite" accel="50000" decel="50000" autoRev="1" fill="hold" grpId="0" nodeType="withEffect">
                                  <p:stCondLst>
                                    <p:cond delay="3400"/>
                                  </p:stCondLst>
                                  <p:childTnLst>
                                    <p:animMotion origin="layout" path="M 8.33333E-7 0.08711 L 8.33333E-7 -0.09096 " pathEditMode="fixed" rAng="0" ptsTypes="AA">
                                      <p:cBhvr>
                                        <p:cTn id="69" dur="2000" fill="hold"/>
                                        <p:tgtEl>
                                          <p:spTgt spid="62"/>
                                        </p:tgtEl>
                                        <p:attrNameLst>
                                          <p:attrName>ppt_x</p:attrName>
                                          <p:attrName>ppt_y</p:attrName>
                                        </p:attrNameLst>
                                      </p:cBhvr>
                                      <p:rCtr x="0" y="-89"/>
                                    </p:animMotion>
                                  </p:childTnLst>
                                </p:cTn>
                              </p:par>
                              <p:par>
                                <p:cTn id="70" presetID="64" presetClass="path" presetSubtype="0" repeatCount="indefinite" accel="50000" decel="50000" autoRev="1" fill="hold" grpId="0" nodeType="withEffect">
                                  <p:stCondLst>
                                    <p:cond delay="3600"/>
                                  </p:stCondLst>
                                  <p:childTnLst>
                                    <p:animMotion origin="layout" path="M 2.77778E-6 0.08711 L 2.77778E-6 -0.09096 " pathEditMode="fixed" rAng="0" ptsTypes="AA">
                                      <p:cBhvr>
                                        <p:cTn id="71" dur="2000" fill="hold"/>
                                        <p:tgtEl>
                                          <p:spTgt spid="63"/>
                                        </p:tgtEl>
                                        <p:attrNameLst>
                                          <p:attrName>ppt_x</p:attrName>
                                          <p:attrName>ppt_y</p:attrName>
                                        </p:attrNameLst>
                                      </p:cBhvr>
                                      <p:rCtr x="0" y="-89"/>
                                    </p:animMotion>
                                  </p:childTnLst>
                                </p:cTn>
                              </p:par>
                              <p:par>
                                <p:cTn id="72" presetID="64" presetClass="path" presetSubtype="0" repeatCount="indefinite" accel="50000" decel="50000" autoRev="1" fill="hold" grpId="0" nodeType="withEffect">
                                  <p:stCondLst>
                                    <p:cond delay="3800"/>
                                  </p:stCondLst>
                                  <p:childTnLst>
                                    <p:animMotion origin="layout" path="M 1.11111E-6 0.08711 L 1.11111E-6 -0.09096 " pathEditMode="fixed" rAng="0" ptsTypes="AA">
                                      <p:cBhvr>
                                        <p:cTn id="73" dur="2000" fill="hold"/>
                                        <p:tgtEl>
                                          <p:spTgt spid="64"/>
                                        </p:tgtEl>
                                        <p:attrNameLst>
                                          <p:attrName>ppt_x</p:attrName>
                                          <p:attrName>ppt_y</p:attrName>
                                        </p:attrNameLst>
                                      </p:cBhvr>
                                      <p:rCtr x="0" y="-89"/>
                                    </p:animMotion>
                                  </p:childTnLst>
                                </p:cTn>
                              </p:par>
                              <p:par>
                                <p:cTn id="74" presetID="64" presetClass="path" presetSubtype="0" repeatCount="indefinite" accel="50000" decel="50000" autoRev="1" fill="hold" grpId="0" nodeType="withEffect">
                                  <p:stCondLst>
                                    <p:cond delay="4000"/>
                                  </p:stCondLst>
                                  <p:childTnLst>
                                    <p:animMotion origin="layout" path="M -5.55556E-7 0.08711 L -5.55556E-7 -0.09096 " pathEditMode="fixed" rAng="0" ptsTypes="AA">
                                      <p:cBhvr>
                                        <p:cTn id="75" dur="2000" fill="hold"/>
                                        <p:tgtEl>
                                          <p:spTgt spid="65"/>
                                        </p:tgtEl>
                                        <p:attrNameLst>
                                          <p:attrName>ppt_x</p:attrName>
                                          <p:attrName>ppt_y</p:attrName>
                                        </p:attrNameLst>
                                      </p:cBhvr>
                                      <p:rCtr x="0" y="-89"/>
                                    </p:animMotion>
                                  </p:childTnLst>
                                </p:cTn>
                              </p:par>
                              <p:par>
                                <p:cTn id="76" presetID="64" presetClass="path" presetSubtype="0" repeatCount="indefinite" accel="50000" decel="50000" autoRev="1" fill="hold" grpId="0" nodeType="withEffect">
                                  <p:stCondLst>
                                    <p:cond delay="4200"/>
                                  </p:stCondLst>
                                  <p:childTnLst>
                                    <p:animMotion origin="layout" path="M 1.38889E-6 0.08711 L 1.38889E-6 -0.09096 " pathEditMode="fixed" rAng="0" ptsTypes="AA">
                                      <p:cBhvr>
                                        <p:cTn id="77" dur="2000" fill="hold"/>
                                        <p:tgtEl>
                                          <p:spTgt spid="66"/>
                                        </p:tgtEl>
                                        <p:attrNameLst>
                                          <p:attrName>ppt_x</p:attrName>
                                          <p:attrName>ppt_y</p:attrName>
                                        </p:attrNameLst>
                                      </p:cBhvr>
                                      <p:rCtr x="0" y="-89"/>
                                    </p:animMotion>
                                  </p:childTnLst>
                                </p:cTn>
                              </p:par>
                              <p:par>
                                <p:cTn id="78" presetID="64" presetClass="path" presetSubtype="0" repeatCount="indefinite" accel="50000" decel="50000" autoRev="1" fill="hold" grpId="0" nodeType="withEffect">
                                  <p:stCondLst>
                                    <p:cond delay="4400"/>
                                  </p:stCondLst>
                                  <p:childTnLst>
                                    <p:animMotion origin="layout" path="M -2.77778E-7 0.08711 L -2.77778E-7 -0.09096 " pathEditMode="fixed" rAng="0" ptsTypes="AA">
                                      <p:cBhvr>
                                        <p:cTn id="79" dur="2000" fill="hold"/>
                                        <p:tgtEl>
                                          <p:spTgt spid="67"/>
                                        </p:tgtEl>
                                        <p:attrNameLst>
                                          <p:attrName>ppt_x</p:attrName>
                                          <p:attrName>ppt_y</p:attrName>
                                        </p:attrNameLst>
                                      </p:cBhvr>
                                      <p:rCtr x="0" y="-89"/>
                                    </p:animMotion>
                                  </p:childTnLst>
                                </p:cTn>
                              </p:par>
                              <p:par>
                                <p:cTn id="80" presetID="64" presetClass="path" presetSubtype="0" repeatCount="indefinite" accel="50000" decel="50000" autoRev="1" fill="hold" grpId="0" nodeType="withEffect">
                                  <p:stCondLst>
                                    <p:cond delay="4600"/>
                                  </p:stCondLst>
                                  <p:childTnLst>
                                    <p:animMotion origin="layout" path="M 1.66667E-6 0.08711 L 1.66667E-6 -0.09096 " pathEditMode="fixed" rAng="0" ptsTypes="AA">
                                      <p:cBhvr>
                                        <p:cTn id="81" dur="2000" fill="hold"/>
                                        <p:tgtEl>
                                          <p:spTgt spid="68"/>
                                        </p:tgtEl>
                                        <p:attrNameLst>
                                          <p:attrName>ppt_x</p:attrName>
                                          <p:attrName>ppt_y</p:attrName>
                                        </p:attrNameLst>
                                      </p:cBhvr>
                                      <p:rCtr x="0" y="-89"/>
                                    </p:animMotion>
                                  </p:childTnLst>
                                </p:cTn>
                              </p:par>
                              <p:par>
                                <p:cTn id="82" presetID="64" presetClass="path" presetSubtype="0" repeatCount="indefinite" accel="50000" decel="50000" autoRev="1" fill="hold" grpId="0" nodeType="withEffect">
                                  <p:stCondLst>
                                    <p:cond delay="4800"/>
                                  </p:stCondLst>
                                  <p:childTnLst>
                                    <p:animMotion origin="layout" path="M 1.11022E-16 0.08711 L 1.11022E-16 -0.09096 " pathEditMode="fixed" rAng="0" ptsTypes="AA">
                                      <p:cBhvr>
                                        <p:cTn id="83" dur="2000" fill="hold"/>
                                        <p:tgtEl>
                                          <p:spTgt spid="69"/>
                                        </p:tgtEl>
                                        <p:attrNameLst>
                                          <p:attrName>ppt_x</p:attrName>
                                          <p:attrName>ppt_y</p:attrName>
                                        </p:attrNameLst>
                                      </p:cBhvr>
                                      <p:rCtr x="0" y="-89"/>
                                    </p:animMotion>
                                  </p:childTnLst>
                                </p:cTn>
                              </p:par>
                              <p:par>
                                <p:cTn id="84" presetID="64" presetClass="path" presetSubtype="0" repeatCount="indefinite" accel="50000" decel="50000" autoRev="1" fill="hold" grpId="0" nodeType="withEffect">
                                  <p:stCondLst>
                                    <p:cond delay="5000"/>
                                  </p:stCondLst>
                                  <p:childTnLst>
                                    <p:animMotion origin="layout" path="M -1.66667E-6 0.08711 L -1.66667E-6 -0.09096 " pathEditMode="fixed" rAng="0" ptsTypes="AA">
                                      <p:cBhvr>
                                        <p:cTn id="85" dur="2000" fill="hold"/>
                                        <p:tgtEl>
                                          <p:spTgt spid="70"/>
                                        </p:tgtEl>
                                        <p:attrNameLst>
                                          <p:attrName>ppt_x</p:attrName>
                                          <p:attrName>ppt_y</p:attrName>
                                        </p:attrNameLst>
                                      </p:cBhvr>
                                      <p:rCtr x="0" y="-89"/>
                                    </p:animMotion>
                                  </p:childTnLst>
                                </p:cTn>
                              </p:par>
                              <p:par>
                                <p:cTn id="86" presetID="64" presetClass="path" presetSubtype="0" repeatCount="indefinite" accel="50000" decel="50000" autoRev="1" fill="hold" grpId="0" nodeType="withEffect">
                                  <p:stCondLst>
                                    <p:cond delay="5200"/>
                                  </p:stCondLst>
                                  <p:childTnLst>
                                    <p:animMotion origin="layout" path="M 2.77778E-7 0.08711 L 2.77778E-7 -0.09096 " pathEditMode="fixed" rAng="0" ptsTypes="AA">
                                      <p:cBhvr>
                                        <p:cTn id="87" dur="2000" fill="hold"/>
                                        <p:tgtEl>
                                          <p:spTgt spid="71"/>
                                        </p:tgtEl>
                                        <p:attrNameLst>
                                          <p:attrName>ppt_x</p:attrName>
                                          <p:attrName>ppt_y</p:attrName>
                                        </p:attrNameLst>
                                      </p:cBhvr>
                                      <p:rCtr x="0" y="-89"/>
                                    </p:animMotion>
                                  </p:childTnLst>
                                </p:cTn>
                              </p:par>
                              <p:par>
                                <p:cTn id="88" presetID="64" presetClass="path" presetSubtype="0" repeatCount="indefinite" accel="50000" decel="50000" autoRev="1" fill="hold" grpId="0" nodeType="withEffect">
                                  <p:stCondLst>
                                    <p:cond delay="5400"/>
                                  </p:stCondLst>
                                  <p:childTnLst>
                                    <p:animMotion origin="layout" path="M -1.38889E-6 0.08711 L -1.38889E-6 -0.09096 " pathEditMode="fixed" rAng="0" ptsTypes="AA">
                                      <p:cBhvr>
                                        <p:cTn id="89" dur="2000" fill="hold"/>
                                        <p:tgtEl>
                                          <p:spTgt spid="72"/>
                                        </p:tgtEl>
                                        <p:attrNameLst>
                                          <p:attrName>ppt_x</p:attrName>
                                          <p:attrName>ppt_y</p:attrName>
                                        </p:attrNameLst>
                                      </p:cBhvr>
                                      <p:rCtr x="0" y="-89"/>
                                    </p:animMotion>
                                  </p:childTnLst>
                                </p:cTn>
                              </p:par>
                              <p:par>
                                <p:cTn id="90" presetID="64" presetClass="path" presetSubtype="0" repeatCount="indefinite" accel="50000" decel="50000" autoRev="1" fill="hold" grpId="0" nodeType="withEffect">
                                  <p:stCondLst>
                                    <p:cond delay="5600"/>
                                  </p:stCondLst>
                                  <p:childTnLst>
                                    <p:animMotion origin="layout" path="M -3.05556E-6 0.08711 L -3.05556E-6 -0.09096 " pathEditMode="fixed" rAng="0" ptsTypes="AA">
                                      <p:cBhvr>
                                        <p:cTn id="91" dur="2000" fill="hold"/>
                                        <p:tgtEl>
                                          <p:spTgt spid="73"/>
                                        </p:tgtEl>
                                        <p:attrNameLst>
                                          <p:attrName>ppt_x</p:attrName>
                                          <p:attrName>ppt_y</p:attrName>
                                        </p:attrNameLst>
                                      </p:cBhvr>
                                      <p:rCtr x="0" y="-89"/>
                                    </p:animMotion>
                                  </p:childTnLst>
                                </p:cTn>
                              </p:par>
                              <p:par>
                                <p:cTn id="92" presetID="64" presetClass="path" presetSubtype="0" repeatCount="indefinite" accel="50000" decel="50000" autoRev="1" fill="hold" grpId="0" nodeType="withEffect">
                                  <p:stCondLst>
                                    <p:cond delay="5800"/>
                                  </p:stCondLst>
                                  <p:childTnLst>
                                    <p:animMotion origin="layout" path="M -1.11111E-6 0.08711 L -1.11111E-6 -0.09096 " pathEditMode="fixed" rAng="0" ptsTypes="AA">
                                      <p:cBhvr>
                                        <p:cTn id="93" dur="2000" fill="hold"/>
                                        <p:tgtEl>
                                          <p:spTgt spid="74"/>
                                        </p:tgtEl>
                                        <p:attrNameLst>
                                          <p:attrName>ppt_x</p:attrName>
                                          <p:attrName>ppt_y</p:attrName>
                                        </p:attrNameLst>
                                      </p:cBhvr>
                                      <p:rCtr x="0" y="-89"/>
                                    </p:animMotion>
                                  </p:childTnLst>
                                </p:cTn>
                              </p:par>
                              <p:par>
                                <p:cTn id="94" presetID="64" presetClass="path" presetSubtype="0" repeatCount="indefinite" accel="50000" decel="50000" autoRev="1" fill="hold" grpId="0" nodeType="withEffect">
                                  <p:stCondLst>
                                    <p:cond delay="6000"/>
                                  </p:stCondLst>
                                  <p:childTnLst>
                                    <p:animMotion origin="layout" path="M -2.77778E-6 0.08711 L -2.77778E-6 -0.09096 " pathEditMode="fixed" rAng="0" ptsTypes="AA">
                                      <p:cBhvr>
                                        <p:cTn id="95" dur="2000" fill="hold"/>
                                        <p:tgtEl>
                                          <p:spTgt spid="76"/>
                                        </p:tgtEl>
                                        <p:attrNameLst>
                                          <p:attrName>ppt_x</p:attrName>
                                          <p:attrName>ppt_y</p:attrName>
                                        </p:attrNameLst>
                                      </p:cBhvr>
                                      <p:rCtr x="0" y="-89"/>
                                    </p:animMotion>
                                  </p:childTnLst>
                                </p:cTn>
                              </p:par>
                              <p:par>
                                <p:cTn id="96" presetID="64" presetClass="path" presetSubtype="0" repeatCount="indefinite" accel="50000" decel="50000" autoRev="1" fill="hold" grpId="0" nodeType="withEffect">
                                  <p:stCondLst>
                                    <p:cond delay="6200"/>
                                  </p:stCondLst>
                                  <p:childTnLst>
                                    <p:animMotion origin="layout" path="M -8.33333E-7 0.08711 L -8.33333E-7 -0.09096 " pathEditMode="fixed" rAng="0" ptsTypes="AA">
                                      <p:cBhvr>
                                        <p:cTn id="97" dur="2000" fill="hold"/>
                                        <p:tgtEl>
                                          <p:spTgt spid="78"/>
                                        </p:tgtEl>
                                        <p:attrNameLst>
                                          <p:attrName>ppt_x</p:attrName>
                                          <p:attrName>ppt_y</p:attrName>
                                        </p:attrNameLst>
                                      </p:cBhvr>
                                      <p:rCtr x="0" y="-89"/>
                                    </p:animMotion>
                                  </p:childTnLst>
                                </p:cTn>
                              </p:par>
                              <p:par>
                                <p:cTn id="98" presetID="64" presetClass="path" presetSubtype="0" repeatCount="indefinite" accel="50000" decel="50000" autoRev="1" fill="hold" grpId="0" nodeType="withEffect">
                                  <p:stCondLst>
                                    <p:cond delay="6400"/>
                                  </p:stCondLst>
                                  <p:childTnLst>
                                    <p:animMotion origin="layout" path="M -2.5E-6 0.08711 L -2.5E-6 -0.09096 " pathEditMode="fixed" rAng="0" ptsTypes="AA">
                                      <p:cBhvr>
                                        <p:cTn id="99" dur="2000" fill="hold"/>
                                        <p:tgtEl>
                                          <p:spTgt spid="82"/>
                                        </p:tgtEl>
                                        <p:attrNameLst>
                                          <p:attrName>ppt_x</p:attrName>
                                          <p:attrName>ppt_y</p:attrName>
                                        </p:attrNameLst>
                                      </p:cBhvr>
                                      <p:rCtr x="0" y="-89"/>
                                    </p:animMotion>
                                  </p:childTnLst>
                                </p:cTn>
                              </p:par>
                              <p:par>
                                <p:cTn id="100" presetID="64" presetClass="path" presetSubtype="0" repeatCount="indefinite" accel="50000" decel="50000" autoRev="1" fill="hold" grpId="0" nodeType="withEffect">
                                  <p:stCondLst>
                                    <p:cond delay="6600"/>
                                  </p:stCondLst>
                                  <p:childTnLst>
                                    <p:animMotion origin="layout" path="M -4.16667E-6 0.08711 L -4.16667E-6 -0.09096 " pathEditMode="fixed" rAng="0" ptsTypes="AA">
                                      <p:cBhvr>
                                        <p:cTn id="101" dur="2000" fill="hold"/>
                                        <p:tgtEl>
                                          <p:spTgt spid="83"/>
                                        </p:tgtEl>
                                        <p:attrNameLst>
                                          <p:attrName>ppt_x</p:attrName>
                                          <p:attrName>ppt_y</p:attrName>
                                        </p:attrNameLst>
                                      </p:cBhvr>
                                      <p:rCtr x="0" y="-89"/>
                                    </p:animMotion>
                                  </p:childTnLst>
                                </p:cTn>
                              </p:par>
                              <p:par>
                                <p:cTn id="102" presetID="64" presetClass="path" presetSubtype="0" repeatCount="indefinite" accel="50000" decel="50000" autoRev="1" fill="hold" grpId="0" nodeType="withEffect">
                                  <p:stCondLst>
                                    <p:cond delay="6800"/>
                                  </p:stCondLst>
                                  <p:childTnLst>
                                    <p:animMotion origin="layout" path="M -2.22222E-6 0.08711 L -2.22222E-6 -0.09096 " pathEditMode="fixed" rAng="0" ptsTypes="AA">
                                      <p:cBhvr>
                                        <p:cTn id="103" dur="2000" fill="hold"/>
                                        <p:tgtEl>
                                          <p:spTgt spid="84"/>
                                        </p:tgtEl>
                                        <p:attrNameLst>
                                          <p:attrName>ppt_x</p:attrName>
                                          <p:attrName>ppt_y</p:attrName>
                                        </p:attrNameLst>
                                      </p:cBhvr>
                                      <p:rCtr x="0" y="-89"/>
                                    </p:animMotion>
                                  </p:childTnLst>
                                </p:cTn>
                              </p:par>
                              <p:par>
                                <p:cTn id="104" presetID="64" presetClass="path" presetSubtype="0" repeatCount="indefinite" accel="50000" decel="50000" autoRev="1" fill="hold" grpId="0" nodeType="withEffect">
                                  <p:stCondLst>
                                    <p:cond delay="7000"/>
                                  </p:stCondLst>
                                  <p:childTnLst>
                                    <p:animMotion origin="layout" path="M -3.88889E-6 0.08711 L -3.88889E-6 -0.09096 " pathEditMode="fixed" rAng="0" ptsTypes="AA">
                                      <p:cBhvr>
                                        <p:cTn id="105" dur="2000" fill="hold"/>
                                        <p:tgtEl>
                                          <p:spTgt spid="85"/>
                                        </p:tgtEl>
                                        <p:attrNameLst>
                                          <p:attrName>ppt_x</p:attrName>
                                          <p:attrName>ppt_y</p:attrName>
                                        </p:attrNameLst>
                                      </p:cBhvr>
                                      <p:rCtr x="0" y="-89"/>
                                    </p:animMotion>
                                  </p:childTnLst>
                                </p:cTn>
                              </p:par>
                            </p:childTnLst>
                          </p:cTn>
                        </p:par>
                      </p:childTnLst>
                    </p:cTn>
                  </p:par>
                </p:childTnLst>
              </p:cTn>
              <p:nextCondLst>
                <p:cond evt="onClick" delay="0">
                  <p:tgtEl>
                    <p:spTgt spid="114"/>
                  </p:tgtEl>
                </p:cond>
              </p:nextCondLst>
            </p:seq>
            <p:seq concurrent="1" nextAc="seek">
              <p:cTn id="106" restart="whenNotActive" fill="hold" evtFilter="cancelBubble" nodeType="interactiveSeq">
                <p:stCondLst>
                  <p:cond evt="onClick" delay="0">
                    <p:tgtEl>
                      <p:spTgt spid="140"/>
                    </p:tgtEl>
                  </p:cond>
                </p:stCondLst>
                <p:endSync evt="end" delay="0">
                  <p:rtn val="all"/>
                </p:endSync>
                <p:childTnLst>
                  <p:par>
                    <p:cTn id="107" fill="hold">
                      <p:stCondLst>
                        <p:cond delay="0"/>
                      </p:stCondLst>
                      <p:childTnLst>
                        <p:par>
                          <p:cTn id="108" fill="hold">
                            <p:stCondLst>
                              <p:cond delay="0"/>
                            </p:stCondLst>
                            <p:childTnLst>
                              <p:par>
                                <p:cTn id="109" presetID="63" presetClass="path" presetSubtype="0" repeatCount="indefinite" accel="50000" decel="50000" autoRev="1" fill="hold" nodeType="clickEffect">
                                  <p:stCondLst>
                                    <p:cond delay="0"/>
                                  </p:stCondLst>
                                  <p:childTnLst>
                                    <p:animMotion origin="layout" path="M 5.55556E-7 -4.44444E-6 L 0.02431 -0.00046 " pathEditMode="relative" rAng="0" ptsTypes="AA">
                                      <p:cBhvr>
                                        <p:cTn id="110" dur="1000" fill="hold"/>
                                        <p:tgtEl>
                                          <p:spTgt spid="141"/>
                                        </p:tgtEl>
                                        <p:attrNameLst>
                                          <p:attrName>ppt_x</p:attrName>
                                          <p:attrName>ppt_y</p:attrName>
                                        </p:attrNameLst>
                                      </p:cBhvr>
                                      <p:rCtr x="12" y="0"/>
                                    </p:animMotion>
                                  </p:childTnLst>
                                </p:cTn>
                              </p:par>
                              <p:par>
                                <p:cTn id="111" presetID="63" presetClass="path" presetSubtype="0" repeatCount="indefinite" accel="50000" decel="50000" autoRev="1" fill="hold" grpId="0" nodeType="withEffect">
                                  <p:stCondLst>
                                    <p:cond delay="0"/>
                                  </p:stCondLst>
                                  <p:childTnLst>
                                    <p:animMotion origin="layout" path="M -3.88889E-6 0.00047 L 0.02431 0.00047 " pathEditMode="relative" rAng="0" ptsTypes="AA">
                                      <p:cBhvr>
                                        <p:cTn id="112" dur="1000" fill="hold"/>
                                        <p:tgtEl>
                                          <p:spTgt spid="120"/>
                                        </p:tgtEl>
                                        <p:attrNameLst>
                                          <p:attrName>ppt_x</p:attrName>
                                          <p:attrName>ppt_y</p:attrName>
                                        </p:attrNameLst>
                                      </p:cBhvr>
                                      <p:rCtr x="12" y="0"/>
                                    </p:animMotion>
                                  </p:childTnLst>
                                </p:cTn>
                              </p:par>
                              <p:par>
                                <p:cTn id="113" presetID="63" presetClass="path" presetSubtype="0" repeatCount="indefinite" accel="50000" decel="50000" autoRev="1" fill="hold" grpId="0" nodeType="withEffect">
                                  <p:stCondLst>
                                    <p:cond delay="200"/>
                                  </p:stCondLst>
                                  <p:childTnLst>
                                    <p:animMotion origin="layout" path="M -3.88889E-6 0.00047 L 0.02431 0.00047 " pathEditMode="relative" rAng="0" ptsTypes="AA">
                                      <p:cBhvr>
                                        <p:cTn id="114" dur="1000" fill="hold"/>
                                        <p:tgtEl>
                                          <p:spTgt spid="121"/>
                                        </p:tgtEl>
                                        <p:attrNameLst>
                                          <p:attrName>ppt_x</p:attrName>
                                          <p:attrName>ppt_y</p:attrName>
                                        </p:attrNameLst>
                                      </p:cBhvr>
                                      <p:rCtr x="12" y="0"/>
                                    </p:animMotion>
                                  </p:childTnLst>
                                </p:cTn>
                              </p:par>
                              <p:par>
                                <p:cTn id="115" presetID="63" presetClass="path" presetSubtype="0" repeatCount="indefinite" accel="50000" decel="50000" autoRev="1" fill="hold" grpId="0" nodeType="withEffect">
                                  <p:stCondLst>
                                    <p:cond delay="400"/>
                                  </p:stCondLst>
                                  <p:childTnLst>
                                    <p:animMotion origin="layout" path="M -3.88889E-6 0.00047 L 0.02431 0.00047 " pathEditMode="relative" rAng="0" ptsTypes="AA">
                                      <p:cBhvr>
                                        <p:cTn id="116" dur="1000" fill="hold"/>
                                        <p:tgtEl>
                                          <p:spTgt spid="122"/>
                                        </p:tgtEl>
                                        <p:attrNameLst>
                                          <p:attrName>ppt_x</p:attrName>
                                          <p:attrName>ppt_y</p:attrName>
                                        </p:attrNameLst>
                                      </p:cBhvr>
                                      <p:rCtr x="12" y="0"/>
                                    </p:animMotion>
                                  </p:childTnLst>
                                </p:cTn>
                              </p:par>
                              <p:par>
                                <p:cTn id="117" presetID="63" presetClass="path" presetSubtype="0" repeatCount="indefinite" accel="50000" decel="50000" autoRev="1" fill="hold" grpId="0" nodeType="withEffect">
                                  <p:stCondLst>
                                    <p:cond delay="600"/>
                                  </p:stCondLst>
                                  <p:childTnLst>
                                    <p:animMotion origin="layout" path="M -3.88889E-6 0.00047 L 0.02431 0.00047 " pathEditMode="relative" rAng="0" ptsTypes="AA">
                                      <p:cBhvr>
                                        <p:cTn id="118" dur="1000" fill="hold"/>
                                        <p:tgtEl>
                                          <p:spTgt spid="123"/>
                                        </p:tgtEl>
                                        <p:attrNameLst>
                                          <p:attrName>ppt_x</p:attrName>
                                          <p:attrName>ppt_y</p:attrName>
                                        </p:attrNameLst>
                                      </p:cBhvr>
                                      <p:rCtr x="12" y="0"/>
                                    </p:animMotion>
                                  </p:childTnLst>
                                </p:cTn>
                              </p:par>
                              <p:par>
                                <p:cTn id="119" presetID="63" presetClass="path" presetSubtype="0" repeatCount="indefinite" accel="50000" decel="50000" autoRev="1" fill="hold" grpId="0" nodeType="withEffect">
                                  <p:stCondLst>
                                    <p:cond delay="800"/>
                                  </p:stCondLst>
                                  <p:childTnLst>
                                    <p:animMotion origin="layout" path="M -3.88889E-6 0.00047 L 0.02431 0.00047 " pathEditMode="relative" rAng="0" ptsTypes="AA">
                                      <p:cBhvr>
                                        <p:cTn id="120" dur="1000" fill="hold"/>
                                        <p:tgtEl>
                                          <p:spTgt spid="124"/>
                                        </p:tgtEl>
                                        <p:attrNameLst>
                                          <p:attrName>ppt_x</p:attrName>
                                          <p:attrName>ppt_y</p:attrName>
                                        </p:attrNameLst>
                                      </p:cBhvr>
                                      <p:rCtr x="12" y="0"/>
                                    </p:animMotion>
                                  </p:childTnLst>
                                </p:cTn>
                              </p:par>
                              <p:par>
                                <p:cTn id="121" presetID="63" presetClass="path" presetSubtype="0" repeatCount="indefinite" accel="50000" decel="50000" autoRev="1" fill="hold" grpId="0" nodeType="withEffect">
                                  <p:stCondLst>
                                    <p:cond delay="1000"/>
                                  </p:stCondLst>
                                  <p:childTnLst>
                                    <p:animMotion origin="layout" path="M -3.88889E-6 0.00047 L 0.02431 0.00047 " pathEditMode="relative" rAng="0" ptsTypes="AA">
                                      <p:cBhvr>
                                        <p:cTn id="122" dur="1000" fill="hold"/>
                                        <p:tgtEl>
                                          <p:spTgt spid="125"/>
                                        </p:tgtEl>
                                        <p:attrNameLst>
                                          <p:attrName>ppt_x</p:attrName>
                                          <p:attrName>ppt_y</p:attrName>
                                        </p:attrNameLst>
                                      </p:cBhvr>
                                      <p:rCtr x="12" y="0"/>
                                    </p:animMotion>
                                  </p:childTnLst>
                                </p:cTn>
                              </p:par>
                              <p:par>
                                <p:cTn id="123" presetID="63" presetClass="path" presetSubtype="0" repeatCount="indefinite" accel="50000" decel="50000" autoRev="1" fill="hold" grpId="0" nodeType="withEffect">
                                  <p:stCondLst>
                                    <p:cond delay="1200"/>
                                  </p:stCondLst>
                                  <p:childTnLst>
                                    <p:animMotion origin="layout" path="M -3.88889E-6 0.00047 L 0.02431 0.00047 " pathEditMode="relative" rAng="0" ptsTypes="AA">
                                      <p:cBhvr>
                                        <p:cTn id="124" dur="1000" fill="hold"/>
                                        <p:tgtEl>
                                          <p:spTgt spid="126"/>
                                        </p:tgtEl>
                                        <p:attrNameLst>
                                          <p:attrName>ppt_x</p:attrName>
                                          <p:attrName>ppt_y</p:attrName>
                                        </p:attrNameLst>
                                      </p:cBhvr>
                                      <p:rCtr x="12" y="0"/>
                                    </p:animMotion>
                                  </p:childTnLst>
                                </p:cTn>
                              </p:par>
                              <p:par>
                                <p:cTn id="125" presetID="63" presetClass="path" presetSubtype="0" repeatCount="indefinite" accel="50000" decel="50000" autoRev="1" fill="hold" grpId="0" nodeType="withEffect">
                                  <p:stCondLst>
                                    <p:cond delay="1400"/>
                                  </p:stCondLst>
                                  <p:childTnLst>
                                    <p:animMotion origin="layout" path="M -3.88889E-6 0.00047 L 0.02431 0.00047 " pathEditMode="relative" rAng="0" ptsTypes="AA">
                                      <p:cBhvr>
                                        <p:cTn id="126" dur="1000" fill="hold"/>
                                        <p:tgtEl>
                                          <p:spTgt spid="127"/>
                                        </p:tgtEl>
                                        <p:attrNameLst>
                                          <p:attrName>ppt_x</p:attrName>
                                          <p:attrName>ppt_y</p:attrName>
                                        </p:attrNameLst>
                                      </p:cBhvr>
                                      <p:rCtr x="12" y="0"/>
                                    </p:animMotion>
                                  </p:childTnLst>
                                </p:cTn>
                              </p:par>
                              <p:par>
                                <p:cTn id="127" presetID="63" presetClass="path" presetSubtype="0" repeatCount="indefinite" accel="50000" decel="50000" autoRev="1" fill="hold" grpId="0" nodeType="withEffect">
                                  <p:stCondLst>
                                    <p:cond delay="1600"/>
                                  </p:stCondLst>
                                  <p:childTnLst>
                                    <p:animMotion origin="layout" path="M -3.88889E-6 0.00047 L 0.02431 0.00047 " pathEditMode="relative" rAng="0" ptsTypes="AA">
                                      <p:cBhvr>
                                        <p:cTn id="128" dur="1000" fill="hold"/>
                                        <p:tgtEl>
                                          <p:spTgt spid="128"/>
                                        </p:tgtEl>
                                        <p:attrNameLst>
                                          <p:attrName>ppt_x</p:attrName>
                                          <p:attrName>ppt_y</p:attrName>
                                        </p:attrNameLst>
                                      </p:cBhvr>
                                      <p:rCtr x="12" y="0"/>
                                    </p:animMotion>
                                  </p:childTnLst>
                                </p:cTn>
                              </p:par>
                              <p:par>
                                <p:cTn id="129" presetID="63" presetClass="path" presetSubtype="0" repeatCount="indefinite" accel="50000" decel="50000" autoRev="1" fill="hold" grpId="0" nodeType="withEffect">
                                  <p:stCondLst>
                                    <p:cond delay="1800"/>
                                  </p:stCondLst>
                                  <p:childTnLst>
                                    <p:animMotion origin="layout" path="M -3.88889E-6 0.00047 L 0.02431 0.00047 " pathEditMode="relative" rAng="0" ptsTypes="AA">
                                      <p:cBhvr>
                                        <p:cTn id="130" dur="1000" fill="hold"/>
                                        <p:tgtEl>
                                          <p:spTgt spid="129"/>
                                        </p:tgtEl>
                                        <p:attrNameLst>
                                          <p:attrName>ppt_x</p:attrName>
                                          <p:attrName>ppt_y</p:attrName>
                                        </p:attrNameLst>
                                      </p:cBhvr>
                                      <p:rCtr x="12" y="0"/>
                                    </p:animMotion>
                                  </p:childTnLst>
                                </p:cTn>
                              </p:par>
                              <p:par>
                                <p:cTn id="131" presetID="63" presetClass="path" presetSubtype="0" repeatCount="indefinite" accel="50000" decel="50000" autoRev="1" fill="hold" grpId="0" nodeType="withEffect">
                                  <p:stCondLst>
                                    <p:cond delay="2000"/>
                                  </p:stCondLst>
                                  <p:childTnLst>
                                    <p:animMotion origin="layout" path="M -3.88889E-6 0.00047 L 0.02431 0.00047 " pathEditMode="relative" rAng="0" ptsTypes="AA">
                                      <p:cBhvr>
                                        <p:cTn id="132" dur="1000" fill="hold"/>
                                        <p:tgtEl>
                                          <p:spTgt spid="130"/>
                                        </p:tgtEl>
                                        <p:attrNameLst>
                                          <p:attrName>ppt_x</p:attrName>
                                          <p:attrName>ppt_y</p:attrName>
                                        </p:attrNameLst>
                                      </p:cBhvr>
                                      <p:rCtr x="12" y="0"/>
                                    </p:animMotion>
                                  </p:childTnLst>
                                </p:cTn>
                              </p:par>
                              <p:par>
                                <p:cTn id="133" presetID="63" presetClass="path" presetSubtype="0" repeatCount="indefinite" accel="50000" decel="50000" autoRev="1" fill="hold" grpId="0" nodeType="withEffect">
                                  <p:stCondLst>
                                    <p:cond delay="2200"/>
                                  </p:stCondLst>
                                  <p:childTnLst>
                                    <p:animMotion origin="layout" path="M -3.88889E-6 0.00047 L 0.02431 0.00047 " pathEditMode="relative" rAng="0" ptsTypes="AA">
                                      <p:cBhvr>
                                        <p:cTn id="134" dur="1000" fill="hold"/>
                                        <p:tgtEl>
                                          <p:spTgt spid="131"/>
                                        </p:tgtEl>
                                        <p:attrNameLst>
                                          <p:attrName>ppt_x</p:attrName>
                                          <p:attrName>ppt_y</p:attrName>
                                        </p:attrNameLst>
                                      </p:cBhvr>
                                      <p:rCtr x="12" y="0"/>
                                    </p:animMotion>
                                  </p:childTnLst>
                                </p:cTn>
                              </p:par>
                              <p:par>
                                <p:cTn id="135" presetID="63" presetClass="path" presetSubtype="0" repeatCount="indefinite" accel="50000" decel="50000" autoRev="1" fill="hold" grpId="0" nodeType="withEffect">
                                  <p:stCondLst>
                                    <p:cond delay="2400"/>
                                  </p:stCondLst>
                                  <p:childTnLst>
                                    <p:animMotion origin="layout" path="M -3.88889E-6 0.00047 L 0.02431 0.00047 " pathEditMode="relative" rAng="0" ptsTypes="AA">
                                      <p:cBhvr>
                                        <p:cTn id="136" dur="1000" fill="hold"/>
                                        <p:tgtEl>
                                          <p:spTgt spid="132"/>
                                        </p:tgtEl>
                                        <p:attrNameLst>
                                          <p:attrName>ppt_x</p:attrName>
                                          <p:attrName>ppt_y</p:attrName>
                                        </p:attrNameLst>
                                      </p:cBhvr>
                                      <p:rCtr x="12" y="0"/>
                                    </p:animMotion>
                                  </p:childTnLst>
                                </p:cTn>
                              </p:par>
                              <p:par>
                                <p:cTn id="137" presetID="63" presetClass="path" presetSubtype="0" repeatCount="indefinite" accel="50000" decel="50000" autoRev="1" fill="hold" grpId="0" nodeType="withEffect">
                                  <p:stCondLst>
                                    <p:cond delay="2600"/>
                                  </p:stCondLst>
                                  <p:childTnLst>
                                    <p:animMotion origin="layout" path="M -3.88889E-6 0.00047 L 0.02431 0.00047 " pathEditMode="relative" rAng="0" ptsTypes="AA">
                                      <p:cBhvr>
                                        <p:cTn id="138" dur="1000" fill="hold"/>
                                        <p:tgtEl>
                                          <p:spTgt spid="133"/>
                                        </p:tgtEl>
                                        <p:attrNameLst>
                                          <p:attrName>ppt_x</p:attrName>
                                          <p:attrName>ppt_y</p:attrName>
                                        </p:attrNameLst>
                                      </p:cBhvr>
                                      <p:rCtr x="12" y="0"/>
                                    </p:animMotion>
                                  </p:childTnLst>
                                </p:cTn>
                              </p:par>
                              <p:par>
                                <p:cTn id="139" presetID="63" presetClass="path" presetSubtype="0" repeatCount="indefinite" accel="50000" decel="50000" autoRev="1" fill="hold" grpId="0" nodeType="withEffect">
                                  <p:stCondLst>
                                    <p:cond delay="2800"/>
                                  </p:stCondLst>
                                  <p:childTnLst>
                                    <p:animMotion origin="layout" path="M -3.88889E-6 0.00047 L 0.02431 0.00047 " pathEditMode="relative" rAng="0" ptsTypes="AA">
                                      <p:cBhvr>
                                        <p:cTn id="140" dur="1000" fill="hold"/>
                                        <p:tgtEl>
                                          <p:spTgt spid="134"/>
                                        </p:tgtEl>
                                        <p:attrNameLst>
                                          <p:attrName>ppt_x</p:attrName>
                                          <p:attrName>ppt_y</p:attrName>
                                        </p:attrNameLst>
                                      </p:cBhvr>
                                      <p:rCtr x="12" y="0"/>
                                    </p:animMotion>
                                  </p:childTnLst>
                                </p:cTn>
                              </p:par>
                              <p:par>
                                <p:cTn id="141" presetID="63" presetClass="path" presetSubtype="0" repeatCount="indefinite" accel="50000" decel="50000" autoRev="1" fill="hold" grpId="0" nodeType="withEffect">
                                  <p:stCondLst>
                                    <p:cond delay="3000"/>
                                  </p:stCondLst>
                                  <p:childTnLst>
                                    <p:animMotion origin="layout" path="M -3.88889E-6 0.00047 L 0.02431 0.00047 " pathEditMode="relative" rAng="0" ptsTypes="AA">
                                      <p:cBhvr>
                                        <p:cTn id="142" dur="1000" fill="hold"/>
                                        <p:tgtEl>
                                          <p:spTgt spid="135"/>
                                        </p:tgtEl>
                                        <p:attrNameLst>
                                          <p:attrName>ppt_x</p:attrName>
                                          <p:attrName>ppt_y</p:attrName>
                                        </p:attrNameLst>
                                      </p:cBhvr>
                                      <p:rCtr x="12" y="0"/>
                                    </p:animMotion>
                                  </p:childTnLst>
                                </p:cTn>
                              </p:par>
                              <p:par>
                                <p:cTn id="143" presetID="63" presetClass="path" presetSubtype="0" repeatCount="indefinite" accel="50000" decel="50000" autoRev="1" fill="hold" grpId="0" nodeType="withEffect">
                                  <p:stCondLst>
                                    <p:cond delay="3200"/>
                                  </p:stCondLst>
                                  <p:childTnLst>
                                    <p:animMotion origin="layout" path="M -3.88889E-6 0.00047 L 0.02431 0.00047 " pathEditMode="relative" rAng="0" ptsTypes="AA">
                                      <p:cBhvr>
                                        <p:cTn id="144" dur="1000" fill="hold"/>
                                        <p:tgtEl>
                                          <p:spTgt spid="136"/>
                                        </p:tgtEl>
                                        <p:attrNameLst>
                                          <p:attrName>ppt_x</p:attrName>
                                          <p:attrName>ppt_y</p:attrName>
                                        </p:attrNameLst>
                                      </p:cBhvr>
                                      <p:rCtr x="12" y="0"/>
                                    </p:animMotion>
                                  </p:childTnLst>
                                </p:cTn>
                              </p:par>
                              <p:par>
                                <p:cTn id="145" presetID="63" presetClass="path" presetSubtype="0" repeatCount="indefinite" accel="50000" decel="50000" autoRev="1" fill="hold" grpId="0" nodeType="withEffect">
                                  <p:stCondLst>
                                    <p:cond delay="3400"/>
                                  </p:stCondLst>
                                  <p:childTnLst>
                                    <p:animMotion origin="layout" path="M -3.88889E-6 0.00047 L 0.02431 0.00047 " pathEditMode="relative" rAng="0" ptsTypes="AA">
                                      <p:cBhvr>
                                        <p:cTn id="146" dur="1000" fill="hold"/>
                                        <p:tgtEl>
                                          <p:spTgt spid="137"/>
                                        </p:tgtEl>
                                        <p:attrNameLst>
                                          <p:attrName>ppt_x</p:attrName>
                                          <p:attrName>ppt_y</p:attrName>
                                        </p:attrNameLst>
                                      </p:cBhvr>
                                      <p:rCtr x="12" y="0"/>
                                    </p:animMotion>
                                  </p:childTnLst>
                                </p:cTn>
                              </p:par>
                              <p:par>
                                <p:cTn id="147" presetID="63" presetClass="path" presetSubtype="0" repeatCount="indefinite" accel="50000" decel="50000" autoRev="1" fill="hold" grpId="0" nodeType="withEffect">
                                  <p:stCondLst>
                                    <p:cond delay="3600"/>
                                  </p:stCondLst>
                                  <p:childTnLst>
                                    <p:animMotion origin="layout" path="M -3.88889E-6 0.00047 L 0.02431 0.00047 " pathEditMode="relative" rAng="0" ptsTypes="AA">
                                      <p:cBhvr>
                                        <p:cTn id="148" dur="1000" fill="hold"/>
                                        <p:tgtEl>
                                          <p:spTgt spid="138"/>
                                        </p:tgtEl>
                                        <p:attrNameLst>
                                          <p:attrName>ppt_x</p:attrName>
                                          <p:attrName>ppt_y</p:attrName>
                                        </p:attrNameLst>
                                      </p:cBhvr>
                                      <p:rCtr x="12" y="0"/>
                                    </p:animMotion>
                                  </p:childTnLst>
                                </p:cTn>
                              </p:par>
                              <p:par>
                                <p:cTn id="149" presetID="63" presetClass="path" presetSubtype="0" repeatCount="indefinite" accel="50000" decel="50000" autoRev="1" fill="hold" grpId="0" nodeType="withEffect">
                                  <p:stCondLst>
                                    <p:cond delay="3800"/>
                                  </p:stCondLst>
                                  <p:childTnLst>
                                    <p:animMotion origin="layout" path="M -3.88889E-6 0.00047 L 0.02431 0.00047 " pathEditMode="relative" rAng="0" ptsTypes="AA">
                                      <p:cBhvr>
                                        <p:cTn id="150" dur="1000" fill="hold"/>
                                        <p:tgtEl>
                                          <p:spTgt spid="139"/>
                                        </p:tgtEl>
                                        <p:attrNameLst>
                                          <p:attrName>ppt_x</p:attrName>
                                          <p:attrName>ppt_y</p:attrName>
                                        </p:attrNameLst>
                                      </p:cBhvr>
                                      <p:rCtr x="12" y="0"/>
                                    </p:animMotion>
                                  </p:childTnLst>
                                </p:cTn>
                              </p:par>
                              <p:par>
                                <p:cTn id="151" presetID="63" presetClass="path" presetSubtype="0" repeatCount="indefinite" accel="50000" decel="50000" autoRev="1" fill="hold" grpId="0" nodeType="withEffect">
                                  <p:stCondLst>
                                    <p:cond delay="4000"/>
                                  </p:stCondLst>
                                  <p:childTnLst>
                                    <p:animMotion origin="layout" path="M -3.88889E-6 0.00047 L 0.02431 0.00047 " pathEditMode="relative" rAng="0" ptsTypes="AA">
                                      <p:cBhvr>
                                        <p:cTn id="152" dur="1000" fill="hold"/>
                                        <p:tgtEl>
                                          <p:spTgt spid="142"/>
                                        </p:tgtEl>
                                        <p:attrNameLst>
                                          <p:attrName>ppt_x</p:attrName>
                                          <p:attrName>ppt_y</p:attrName>
                                        </p:attrNameLst>
                                      </p:cBhvr>
                                      <p:rCtr x="12" y="0"/>
                                    </p:animMotion>
                                  </p:childTnLst>
                                </p:cTn>
                              </p:par>
                              <p:par>
                                <p:cTn id="153" presetID="63" presetClass="path" presetSubtype="0" repeatCount="indefinite" accel="50000" decel="50000" autoRev="1" fill="hold" grpId="0" nodeType="withEffect">
                                  <p:stCondLst>
                                    <p:cond delay="4200"/>
                                  </p:stCondLst>
                                  <p:childTnLst>
                                    <p:animMotion origin="layout" path="M -3.88889E-6 0.00047 L 0.02431 0.00047 " pathEditMode="relative" rAng="0" ptsTypes="AA">
                                      <p:cBhvr>
                                        <p:cTn id="154" dur="1000" fill="hold"/>
                                        <p:tgtEl>
                                          <p:spTgt spid="143"/>
                                        </p:tgtEl>
                                        <p:attrNameLst>
                                          <p:attrName>ppt_x</p:attrName>
                                          <p:attrName>ppt_y</p:attrName>
                                        </p:attrNameLst>
                                      </p:cBhvr>
                                      <p:rCtr x="12" y="0"/>
                                    </p:animMotion>
                                  </p:childTnLst>
                                </p:cTn>
                              </p:par>
                              <p:par>
                                <p:cTn id="155" presetID="63" presetClass="path" presetSubtype="0" repeatCount="indefinite" accel="50000" decel="50000" autoRev="1" fill="hold" grpId="0" nodeType="withEffect">
                                  <p:stCondLst>
                                    <p:cond delay="4400"/>
                                  </p:stCondLst>
                                  <p:childTnLst>
                                    <p:animMotion origin="layout" path="M -3.88889E-6 0.00047 L 0.02431 0.00047 " pathEditMode="relative" rAng="0" ptsTypes="AA">
                                      <p:cBhvr>
                                        <p:cTn id="156" dur="1000" fill="hold"/>
                                        <p:tgtEl>
                                          <p:spTgt spid="144"/>
                                        </p:tgtEl>
                                        <p:attrNameLst>
                                          <p:attrName>ppt_x</p:attrName>
                                          <p:attrName>ppt_y</p:attrName>
                                        </p:attrNameLst>
                                      </p:cBhvr>
                                      <p:rCtr x="12" y="0"/>
                                    </p:animMotion>
                                  </p:childTnLst>
                                </p:cTn>
                              </p:par>
                              <p:par>
                                <p:cTn id="157" presetID="63" presetClass="path" presetSubtype="0" repeatCount="indefinite" accel="50000" decel="50000" autoRev="1" fill="hold" grpId="0" nodeType="withEffect">
                                  <p:stCondLst>
                                    <p:cond delay="4600"/>
                                  </p:stCondLst>
                                  <p:childTnLst>
                                    <p:animMotion origin="layout" path="M -3.88889E-6 0.00047 L 0.02431 0.00047 " pathEditMode="relative" rAng="0" ptsTypes="AA">
                                      <p:cBhvr>
                                        <p:cTn id="158" dur="1000" fill="hold"/>
                                        <p:tgtEl>
                                          <p:spTgt spid="145"/>
                                        </p:tgtEl>
                                        <p:attrNameLst>
                                          <p:attrName>ppt_x</p:attrName>
                                          <p:attrName>ppt_y</p:attrName>
                                        </p:attrNameLst>
                                      </p:cBhvr>
                                      <p:rCtr x="12" y="0"/>
                                    </p:animMotion>
                                  </p:childTnLst>
                                </p:cTn>
                              </p:par>
                              <p:par>
                                <p:cTn id="159" presetID="63" presetClass="path" presetSubtype="0" repeatCount="indefinite" accel="50000" decel="50000" autoRev="1" fill="hold" grpId="0" nodeType="withEffect">
                                  <p:stCondLst>
                                    <p:cond delay="4800"/>
                                  </p:stCondLst>
                                  <p:childTnLst>
                                    <p:animMotion origin="layout" path="M -3.88889E-6 0.00047 L 0.02431 0.00047 " pathEditMode="relative" rAng="0" ptsTypes="AA">
                                      <p:cBhvr>
                                        <p:cTn id="160" dur="1000" fill="hold"/>
                                        <p:tgtEl>
                                          <p:spTgt spid="146"/>
                                        </p:tgtEl>
                                        <p:attrNameLst>
                                          <p:attrName>ppt_x</p:attrName>
                                          <p:attrName>ppt_y</p:attrName>
                                        </p:attrNameLst>
                                      </p:cBhvr>
                                      <p:rCtr x="12" y="0"/>
                                    </p:animMotion>
                                  </p:childTnLst>
                                </p:cTn>
                              </p:par>
                            </p:childTnLst>
                          </p:cTn>
                        </p:par>
                      </p:childTnLst>
                    </p:cTn>
                  </p:par>
                </p:childTnLst>
              </p:cTn>
              <p:nextCondLst>
                <p:cond evt="onClick" delay="0">
                  <p:tgtEl>
                    <p:spTgt spid="140"/>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6" grpId="0" animBg="1"/>
      <p:bldP spid="78" grpId="0" animBg="1"/>
      <p:bldP spid="82" grpId="0" animBg="1"/>
      <p:bldP spid="83" grpId="0" animBg="1"/>
      <p:bldP spid="84" grpId="0" animBg="1"/>
      <p:bldP spid="8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2" grpId="0" animBg="1"/>
      <p:bldP spid="143" grpId="0" animBg="1"/>
      <p:bldP spid="144" grpId="0" animBg="1"/>
      <p:bldP spid="145" grpId="0" animBg="1"/>
      <p:bldP spid="146" grpId="0" animBg="1"/>
      <p:bldP spid="81" grpId="0" animBg="1"/>
      <p:bldP spid="5" grpId="0"/>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solidFill>
            <a:schemeClr val="accent5">
              <a:lumMod val="40000"/>
              <a:lumOff val="60000"/>
            </a:schemeClr>
          </a:solidFill>
        </p:spPr>
        <p:txBody>
          <a:bodyPr wrap="square" rtlCol="0">
            <a:spAutoFit/>
          </a:bodyPr>
          <a:lstStyle/>
          <a:p>
            <a:pPr algn="ctr"/>
            <a:r>
              <a:rPr lang="en-GB" sz="2800" b="1" dirty="0"/>
              <a:t>6.1.1 Transverse and longitudinal waves </a:t>
            </a:r>
          </a:p>
          <a:p>
            <a:pPr algn="ctr"/>
            <a:endParaRPr lang="en-GB" sz="2000" b="1" dirty="0"/>
          </a:p>
          <a:p>
            <a:pPr algn="ctr"/>
            <a:r>
              <a:rPr lang="en-GB" sz="2400" b="1" dirty="0"/>
              <a:t>Both transfer energy.  The wave travels and not the medium.</a:t>
            </a:r>
          </a:p>
          <a:p>
            <a:pPr algn="ctr"/>
            <a:r>
              <a:rPr lang="en-GB" sz="2400" b="1" dirty="0"/>
              <a:t> What is the evidence?</a:t>
            </a:r>
          </a:p>
        </p:txBody>
      </p:sp>
      <p:pic>
        <p:nvPicPr>
          <p:cNvPr id="1026" name="Picture 2" descr="http://www.srh.noaa.gov/jetstream/ocean/images/gullloo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0680" y="1838325"/>
            <a:ext cx="2610224" cy="3532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s.psu.edu/drussell/Demos/TuningFork/2585-Cla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3432096"/>
            <a:ext cx="1712952" cy="34259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14701" y="1808380"/>
            <a:ext cx="5129212" cy="1384995"/>
          </a:xfrm>
          <a:prstGeom prst="rect">
            <a:avLst/>
          </a:prstGeom>
          <a:noFill/>
        </p:spPr>
        <p:txBody>
          <a:bodyPr wrap="square" rtlCol="0">
            <a:spAutoFit/>
          </a:bodyPr>
          <a:lstStyle/>
          <a:p>
            <a:r>
              <a:rPr lang="en-GB" sz="2800" dirty="0"/>
              <a:t>Transverse - for a water wave, objects will bob up and down and the wave passes.</a:t>
            </a:r>
          </a:p>
        </p:txBody>
      </p:sp>
      <p:sp>
        <p:nvSpPr>
          <p:cNvPr id="6" name="TextBox 5"/>
          <p:cNvSpPr txBox="1"/>
          <p:nvPr/>
        </p:nvSpPr>
        <p:spPr>
          <a:xfrm>
            <a:off x="4857750" y="4237107"/>
            <a:ext cx="4157662" cy="1815882"/>
          </a:xfrm>
          <a:prstGeom prst="rect">
            <a:avLst/>
          </a:prstGeom>
          <a:noFill/>
        </p:spPr>
        <p:txBody>
          <a:bodyPr wrap="square" rtlCol="0">
            <a:spAutoFit/>
          </a:bodyPr>
          <a:lstStyle/>
          <a:p>
            <a:r>
              <a:rPr lang="en-GB" sz="2800" dirty="0"/>
              <a:t>Longitudinal – for a tuning fork in air, you don’t get a vacuum by the side of the tuning fork.</a:t>
            </a:r>
          </a:p>
        </p:txBody>
      </p:sp>
    </p:spTree>
    <p:extLst>
      <p:ext uri="{BB962C8B-B14F-4D97-AF65-F5344CB8AC3E}">
        <p14:creationId xmlns:p14="http://schemas.microsoft.com/office/powerpoint/2010/main" val="21209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651" y="642574"/>
            <a:ext cx="8517264" cy="5351826"/>
          </a:xfrm>
          <a:prstGeom prst="rect">
            <a:avLst/>
          </a:prstGeom>
        </p:spPr>
      </p:pic>
    </p:spTree>
    <p:extLst>
      <p:ext uri="{BB962C8B-B14F-4D97-AF65-F5344CB8AC3E}">
        <p14:creationId xmlns:p14="http://schemas.microsoft.com/office/powerpoint/2010/main" val="359781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165" y="348491"/>
            <a:ext cx="7621670" cy="6161017"/>
          </a:xfrm>
          <a:prstGeom prst="rect">
            <a:avLst/>
          </a:prstGeom>
        </p:spPr>
      </p:pic>
    </p:spTree>
    <p:extLst>
      <p:ext uri="{BB962C8B-B14F-4D97-AF65-F5344CB8AC3E}">
        <p14:creationId xmlns:p14="http://schemas.microsoft.com/office/powerpoint/2010/main" val="122762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304637" y="2592856"/>
            <a:ext cx="6504252" cy="2952079"/>
          </a:xfrm>
          <a:prstGeom prst="rect">
            <a:avLst/>
          </a:prstGeom>
          <a:noFill/>
          <a:ln w="9525">
            <a:noFill/>
            <a:miter lim="800000"/>
            <a:headEnd/>
            <a:tailEnd/>
          </a:ln>
        </p:spPr>
      </p:pic>
      <p:sp>
        <p:nvSpPr>
          <p:cNvPr id="7" name="TextBox 6"/>
          <p:cNvSpPr txBox="1"/>
          <p:nvPr/>
        </p:nvSpPr>
        <p:spPr>
          <a:xfrm>
            <a:off x="1408114" y="3619106"/>
            <a:ext cx="1785950" cy="369332"/>
          </a:xfrm>
          <a:prstGeom prst="rect">
            <a:avLst/>
          </a:prstGeom>
          <a:solidFill>
            <a:schemeClr val="bg1"/>
          </a:solidFill>
          <a:ln>
            <a:solidFill>
              <a:schemeClr val="tx2"/>
            </a:solidFill>
          </a:ln>
        </p:spPr>
        <p:txBody>
          <a:bodyPr wrap="square" rtlCol="0">
            <a:spAutoFit/>
          </a:bodyPr>
          <a:lstStyle/>
          <a:p>
            <a:endParaRPr lang="en-GB" dirty="0">
              <a:ln>
                <a:solidFill>
                  <a:sysClr val="windowText" lastClr="000000"/>
                </a:solidFill>
              </a:ln>
            </a:endParaRPr>
          </a:p>
        </p:txBody>
      </p:sp>
      <p:sp>
        <p:nvSpPr>
          <p:cNvPr id="8" name="TextBox 7"/>
          <p:cNvSpPr txBox="1"/>
          <p:nvPr/>
        </p:nvSpPr>
        <p:spPr>
          <a:xfrm>
            <a:off x="1087231" y="4600389"/>
            <a:ext cx="1785950" cy="369332"/>
          </a:xfrm>
          <a:prstGeom prst="rect">
            <a:avLst/>
          </a:prstGeom>
          <a:solidFill>
            <a:schemeClr val="bg1"/>
          </a:solidFill>
          <a:ln>
            <a:solidFill>
              <a:schemeClr val="tx2"/>
            </a:solidFill>
          </a:ln>
        </p:spPr>
        <p:txBody>
          <a:bodyPr wrap="square" rtlCol="0">
            <a:spAutoFit/>
          </a:bodyPr>
          <a:lstStyle/>
          <a:p>
            <a:endParaRPr lang="en-GB" dirty="0">
              <a:ln>
                <a:solidFill>
                  <a:sysClr val="windowText" lastClr="000000"/>
                </a:solidFill>
              </a:ln>
            </a:endParaRPr>
          </a:p>
        </p:txBody>
      </p:sp>
      <p:sp>
        <p:nvSpPr>
          <p:cNvPr id="9" name="TextBox 8"/>
          <p:cNvSpPr txBox="1"/>
          <p:nvPr/>
        </p:nvSpPr>
        <p:spPr>
          <a:xfrm>
            <a:off x="1947908" y="4905711"/>
            <a:ext cx="1785950" cy="369332"/>
          </a:xfrm>
          <a:prstGeom prst="rect">
            <a:avLst/>
          </a:prstGeom>
          <a:solidFill>
            <a:schemeClr val="bg1"/>
          </a:solidFill>
          <a:ln>
            <a:solidFill>
              <a:schemeClr val="tx2"/>
            </a:solidFill>
          </a:ln>
        </p:spPr>
        <p:txBody>
          <a:bodyPr wrap="square" rtlCol="0">
            <a:spAutoFit/>
          </a:bodyPr>
          <a:lstStyle/>
          <a:p>
            <a:endParaRPr lang="en-GB" dirty="0">
              <a:ln>
                <a:solidFill>
                  <a:sysClr val="windowText" lastClr="000000"/>
                </a:solidFill>
              </a:ln>
            </a:endParaRPr>
          </a:p>
        </p:txBody>
      </p:sp>
      <p:sp>
        <p:nvSpPr>
          <p:cNvPr id="10" name="TextBox 9"/>
          <p:cNvSpPr txBox="1"/>
          <p:nvPr/>
        </p:nvSpPr>
        <p:spPr>
          <a:xfrm>
            <a:off x="2301089" y="3055115"/>
            <a:ext cx="1785950" cy="369332"/>
          </a:xfrm>
          <a:prstGeom prst="rect">
            <a:avLst/>
          </a:prstGeom>
          <a:solidFill>
            <a:schemeClr val="bg1"/>
          </a:solidFill>
          <a:ln>
            <a:solidFill>
              <a:schemeClr val="tx2"/>
            </a:solidFill>
          </a:ln>
        </p:spPr>
        <p:txBody>
          <a:bodyPr wrap="square" rtlCol="0">
            <a:spAutoFit/>
          </a:bodyPr>
          <a:lstStyle/>
          <a:p>
            <a:endParaRPr lang="en-GB" dirty="0">
              <a:ln>
                <a:solidFill>
                  <a:sysClr val="windowText" lastClr="000000"/>
                </a:solidFill>
              </a:ln>
            </a:endParaRPr>
          </a:p>
        </p:txBody>
      </p:sp>
      <p:sp>
        <p:nvSpPr>
          <p:cNvPr id="11" name="TextBox 10"/>
          <p:cNvSpPr txBox="1"/>
          <p:nvPr/>
        </p:nvSpPr>
        <p:spPr>
          <a:xfrm>
            <a:off x="3445008" y="2541463"/>
            <a:ext cx="1785950" cy="369332"/>
          </a:xfrm>
          <a:prstGeom prst="rect">
            <a:avLst/>
          </a:prstGeom>
          <a:solidFill>
            <a:schemeClr val="bg1"/>
          </a:solidFill>
          <a:ln>
            <a:solidFill>
              <a:schemeClr val="tx2"/>
            </a:solidFill>
          </a:ln>
        </p:spPr>
        <p:txBody>
          <a:bodyPr wrap="square" rtlCol="0">
            <a:spAutoFit/>
          </a:bodyPr>
          <a:lstStyle/>
          <a:p>
            <a:endParaRPr lang="en-GB" dirty="0">
              <a:ln>
                <a:solidFill>
                  <a:sysClr val="windowText" lastClr="000000"/>
                </a:solidFill>
              </a:ln>
            </a:endParaRPr>
          </a:p>
        </p:txBody>
      </p:sp>
      <p:sp>
        <p:nvSpPr>
          <p:cNvPr id="12" name="TextBox 11"/>
          <p:cNvSpPr txBox="1"/>
          <p:nvPr/>
        </p:nvSpPr>
        <p:spPr>
          <a:xfrm>
            <a:off x="4594535" y="4270473"/>
            <a:ext cx="1785950" cy="369332"/>
          </a:xfrm>
          <a:prstGeom prst="rect">
            <a:avLst/>
          </a:prstGeom>
          <a:solidFill>
            <a:schemeClr val="bg1"/>
          </a:solidFill>
          <a:ln>
            <a:solidFill>
              <a:schemeClr val="tx2"/>
            </a:solidFill>
          </a:ln>
        </p:spPr>
        <p:txBody>
          <a:bodyPr wrap="square" rtlCol="0">
            <a:spAutoFit/>
          </a:bodyPr>
          <a:lstStyle/>
          <a:p>
            <a:endParaRPr lang="en-GB" dirty="0">
              <a:ln>
                <a:solidFill>
                  <a:sysClr val="windowText" lastClr="000000"/>
                </a:solidFill>
              </a:ln>
            </a:endParaRPr>
          </a:p>
        </p:txBody>
      </p:sp>
      <p:sp>
        <p:nvSpPr>
          <p:cNvPr id="4" name="TextBox 3"/>
          <p:cNvSpPr txBox="1"/>
          <p:nvPr/>
        </p:nvSpPr>
        <p:spPr>
          <a:xfrm>
            <a:off x="3556763" y="2502409"/>
            <a:ext cx="530276" cy="369332"/>
          </a:xfrm>
          <a:prstGeom prst="rect">
            <a:avLst/>
          </a:prstGeom>
          <a:noFill/>
        </p:spPr>
        <p:txBody>
          <a:bodyPr wrap="square" rtlCol="0">
            <a:spAutoFit/>
          </a:bodyPr>
          <a:lstStyle/>
          <a:p>
            <a:r>
              <a:rPr lang="en-US" dirty="0"/>
              <a:t>a</a:t>
            </a:r>
          </a:p>
        </p:txBody>
      </p:sp>
      <p:sp>
        <p:nvSpPr>
          <p:cNvPr id="13" name="TextBox 12"/>
          <p:cNvSpPr txBox="1"/>
          <p:nvPr/>
        </p:nvSpPr>
        <p:spPr>
          <a:xfrm>
            <a:off x="1504999" y="3568282"/>
            <a:ext cx="530276" cy="369332"/>
          </a:xfrm>
          <a:prstGeom prst="rect">
            <a:avLst/>
          </a:prstGeom>
          <a:noFill/>
        </p:spPr>
        <p:txBody>
          <a:bodyPr wrap="square" rtlCol="0">
            <a:spAutoFit/>
          </a:bodyPr>
          <a:lstStyle/>
          <a:p>
            <a:r>
              <a:rPr lang="en-US" dirty="0"/>
              <a:t>e</a:t>
            </a:r>
          </a:p>
        </p:txBody>
      </p:sp>
      <p:sp>
        <p:nvSpPr>
          <p:cNvPr id="14" name="TextBox 13"/>
          <p:cNvSpPr txBox="1"/>
          <p:nvPr/>
        </p:nvSpPr>
        <p:spPr>
          <a:xfrm>
            <a:off x="2504201" y="3055115"/>
            <a:ext cx="530276" cy="369332"/>
          </a:xfrm>
          <a:prstGeom prst="rect">
            <a:avLst/>
          </a:prstGeom>
          <a:noFill/>
        </p:spPr>
        <p:txBody>
          <a:bodyPr wrap="square" rtlCol="0">
            <a:spAutoFit/>
          </a:bodyPr>
          <a:lstStyle/>
          <a:p>
            <a:r>
              <a:rPr lang="en-US" dirty="0"/>
              <a:t>f</a:t>
            </a:r>
          </a:p>
        </p:txBody>
      </p:sp>
      <p:sp>
        <p:nvSpPr>
          <p:cNvPr id="15" name="TextBox 14"/>
          <p:cNvSpPr txBox="1"/>
          <p:nvPr/>
        </p:nvSpPr>
        <p:spPr>
          <a:xfrm>
            <a:off x="4905838" y="4270473"/>
            <a:ext cx="530276" cy="369332"/>
          </a:xfrm>
          <a:prstGeom prst="rect">
            <a:avLst/>
          </a:prstGeom>
          <a:noFill/>
        </p:spPr>
        <p:txBody>
          <a:bodyPr wrap="square" rtlCol="0">
            <a:spAutoFit/>
          </a:bodyPr>
          <a:lstStyle/>
          <a:p>
            <a:r>
              <a:rPr lang="en-US" dirty="0"/>
              <a:t>b</a:t>
            </a:r>
          </a:p>
        </p:txBody>
      </p:sp>
      <p:sp>
        <p:nvSpPr>
          <p:cNvPr id="16" name="TextBox 15"/>
          <p:cNvSpPr txBox="1"/>
          <p:nvPr/>
        </p:nvSpPr>
        <p:spPr>
          <a:xfrm>
            <a:off x="2268801" y="4940150"/>
            <a:ext cx="530276" cy="369332"/>
          </a:xfrm>
          <a:prstGeom prst="rect">
            <a:avLst/>
          </a:prstGeom>
          <a:noFill/>
        </p:spPr>
        <p:txBody>
          <a:bodyPr wrap="square" rtlCol="0">
            <a:spAutoFit/>
          </a:bodyPr>
          <a:lstStyle/>
          <a:p>
            <a:r>
              <a:rPr lang="en-US" dirty="0"/>
              <a:t>c</a:t>
            </a:r>
          </a:p>
        </p:txBody>
      </p:sp>
      <p:sp>
        <p:nvSpPr>
          <p:cNvPr id="17" name="TextBox 16"/>
          <p:cNvSpPr txBox="1"/>
          <p:nvPr/>
        </p:nvSpPr>
        <p:spPr>
          <a:xfrm>
            <a:off x="1192662" y="4561391"/>
            <a:ext cx="530276" cy="369332"/>
          </a:xfrm>
          <a:prstGeom prst="rect">
            <a:avLst/>
          </a:prstGeom>
          <a:noFill/>
        </p:spPr>
        <p:txBody>
          <a:bodyPr wrap="square" rtlCol="0">
            <a:spAutoFit/>
          </a:bodyPr>
          <a:lstStyle/>
          <a:p>
            <a:r>
              <a:rPr lang="en-US" dirty="0"/>
              <a:t>d</a:t>
            </a:r>
          </a:p>
        </p:txBody>
      </p:sp>
      <p:sp>
        <p:nvSpPr>
          <p:cNvPr id="19" name="Rectangle 18"/>
          <p:cNvSpPr/>
          <p:nvPr/>
        </p:nvSpPr>
        <p:spPr>
          <a:xfrm>
            <a:off x="229225" y="1136334"/>
            <a:ext cx="8757020" cy="830997"/>
          </a:xfrm>
          <a:prstGeom prst="rect">
            <a:avLst/>
          </a:prstGeom>
          <a:ln>
            <a:solidFill>
              <a:schemeClr val="accent1"/>
            </a:solidFill>
          </a:ln>
        </p:spPr>
        <p:txBody>
          <a:bodyPr wrap="square">
            <a:spAutoFit/>
          </a:bodyPr>
          <a:lstStyle/>
          <a:p>
            <a:pPr>
              <a:buNone/>
            </a:pPr>
            <a:r>
              <a:rPr lang="en-GB" sz="2400" b="1" u="sng" dirty="0"/>
              <a:t>Amplitude</a:t>
            </a:r>
            <a:r>
              <a:rPr lang="en-GB" sz="2400" dirty="0"/>
              <a:t>: maximum displacement of a point on a wave away from its undisturbed position</a:t>
            </a:r>
          </a:p>
        </p:txBody>
      </p:sp>
      <p:sp>
        <p:nvSpPr>
          <p:cNvPr id="20" name="Rectangle 19"/>
          <p:cNvSpPr/>
          <p:nvPr/>
        </p:nvSpPr>
        <p:spPr>
          <a:xfrm>
            <a:off x="247740" y="2092131"/>
            <a:ext cx="8757020" cy="461665"/>
          </a:xfrm>
          <a:prstGeom prst="rect">
            <a:avLst/>
          </a:prstGeom>
          <a:ln>
            <a:solidFill>
              <a:schemeClr val="accent1"/>
            </a:solidFill>
          </a:ln>
        </p:spPr>
        <p:txBody>
          <a:bodyPr wrap="square">
            <a:spAutoFit/>
          </a:bodyPr>
          <a:lstStyle/>
          <a:p>
            <a:r>
              <a:rPr lang="en-GB" sz="2400" b="1" u="sng" dirty="0"/>
              <a:t>Frequency f</a:t>
            </a:r>
            <a:r>
              <a:rPr lang="en-GB" sz="2400" dirty="0"/>
              <a:t>: number of waves passing a point each second</a:t>
            </a:r>
          </a:p>
        </p:txBody>
      </p:sp>
      <p:sp>
        <p:nvSpPr>
          <p:cNvPr id="22" name="Content Placeholder 2"/>
          <p:cNvSpPr txBox="1">
            <a:spLocks/>
          </p:cNvSpPr>
          <p:nvPr/>
        </p:nvSpPr>
        <p:spPr>
          <a:xfrm>
            <a:off x="247740" y="5511262"/>
            <a:ext cx="8541024" cy="482396"/>
          </a:xfrm>
          <a:prstGeom prst="rect">
            <a:avLst/>
          </a:prstGeom>
          <a:ln>
            <a:solidFill>
              <a:srgbClr val="0070C0"/>
            </a:solidFill>
          </a:ln>
        </p:spPr>
        <p:txBody>
          <a:bodyPr vert="horz" lIns="91440" tIns="45720" rIns="91440" bIns="45720" rtlCol="0">
            <a:normAutofit lnSpcReduction="10000"/>
          </a:bodyPr>
          <a:lstStyle/>
          <a:p>
            <a:pPr marL="342900" lvl="0" indent="-342900" algn="ctr">
              <a:spcBef>
                <a:spcPct val="20000"/>
              </a:spcBef>
              <a:defRPr/>
            </a:pPr>
            <a:r>
              <a:rPr kumimoji="0" lang="en-GB" sz="2800" b="0" i="0" u="none" strike="noStrike" kern="1200" cap="none" spc="0" normalizeH="0" baseline="0" noProof="0" dirty="0">
                <a:ln>
                  <a:noFill/>
                </a:ln>
                <a:solidFill>
                  <a:schemeClr val="tx1"/>
                </a:solidFill>
                <a:effectLst/>
                <a:uLnTx/>
                <a:uFillTx/>
                <a:latin typeface="+mn-lt"/>
                <a:ea typeface="+mn-ea"/>
                <a:cs typeface="+mn-cs"/>
              </a:rPr>
              <a:t>Wave speed </a:t>
            </a:r>
            <a:r>
              <a:rPr lang="en-GB" sz="2800" dirty="0">
                <a:solidFill>
                  <a:srgbClr val="0070C0"/>
                </a:solidFill>
              </a:rPr>
              <a:t>m/s</a:t>
            </a:r>
            <a:r>
              <a:rPr kumimoji="0" lang="en-GB" sz="2800" b="0" i="0" u="none" strike="noStrike" kern="1200" cap="none" spc="0" normalizeH="0" baseline="0" noProof="0" dirty="0">
                <a:ln>
                  <a:noFill/>
                </a:ln>
                <a:solidFill>
                  <a:schemeClr val="tx1"/>
                </a:solidFill>
                <a:effectLst/>
                <a:uLnTx/>
                <a:uFillTx/>
                <a:latin typeface="+mn-lt"/>
                <a:ea typeface="+mn-ea"/>
                <a:cs typeface="+mn-cs"/>
              </a:rPr>
              <a:t>      =      frequency </a:t>
            </a:r>
            <a:r>
              <a:rPr lang="en-GB" sz="2800" dirty="0">
                <a:solidFill>
                  <a:srgbClr val="0070C0"/>
                </a:solidFill>
              </a:rPr>
              <a:t>Hz</a:t>
            </a:r>
            <a:r>
              <a:rPr kumimoji="0" lang="en-GB" sz="2800" b="0" i="0" u="none" strike="noStrike" kern="1200" cap="none" spc="0" normalizeH="0" baseline="0" noProof="0" dirty="0">
                <a:ln>
                  <a:noFill/>
                </a:ln>
                <a:solidFill>
                  <a:schemeClr val="tx1"/>
                </a:solidFill>
                <a:effectLst/>
                <a:uLnTx/>
                <a:uFillTx/>
                <a:latin typeface="+mn-lt"/>
                <a:ea typeface="+mn-ea"/>
                <a:cs typeface="+mn-cs"/>
              </a:rPr>
              <a:t>    x     wavelength</a:t>
            </a:r>
            <a:r>
              <a:rPr lang="en-GB" sz="2800" dirty="0">
                <a:solidFill>
                  <a:srgbClr val="0070C0"/>
                </a:solidFill>
              </a:rPr>
              <a:t> m</a:t>
            </a:r>
            <a:r>
              <a:rPr kumimoji="0" lang="en-GB" sz="2800" b="0" i="0" u="none" strike="noStrike" kern="1200" cap="none" spc="0" normalizeH="0" baseline="0" noProof="0" dirty="0">
                <a:ln>
                  <a:noFill/>
                </a:ln>
                <a:solidFill>
                  <a:srgbClr val="0070C0"/>
                </a:solidFill>
                <a:effectLst/>
                <a:uLnTx/>
                <a:uFillTx/>
                <a:latin typeface="+mn-lt"/>
                <a:ea typeface="+mn-ea"/>
                <a:cs typeface="+mn-cs"/>
              </a:rPr>
              <a:t> </a:t>
            </a:r>
          </a:p>
        </p:txBody>
      </p:sp>
      <p:sp>
        <p:nvSpPr>
          <p:cNvPr id="3" name="TextBox 2"/>
          <p:cNvSpPr txBox="1"/>
          <p:nvPr/>
        </p:nvSpPr>
        <p:spPr>
          <a:xfrm>
            <a:off x="1500976" y="5841178"/>
            <a:ext cx="3067001" cy="1046440"/>
          </a:xfrm>
          <a:prstGeom prst="rect">
            <a:avLst/>
          </a:prstGeom>
          <a:noFill/>
        </p:spPr>
        <p:txBody>
          <a:bodyPr wrap="square" rtlCol="0">
            <a:spAutoFit/>
          </a:bodyPr>
          <a:lstStyle/>
          <a:p>
            <a:r>
              <a:rPr lang="en-GB" sz="1600" b="1" dirty="0"/>
              <a:t>(Velocity)            </a:t>
            </a:r>
            <a:r>
              <a:rPr lang="en-GB" sz="4000" b="1" dirty="0"/>
              <a:t>v = f </a:t>
            </a:r>
            <a:r>
              <a:rPr lang="en-GB" sz="4000" b="1" dirty="0">
                <a:sym typeface="Symbol" panose="05050102010706020507" pitchFamily="18" charset="2"/>
              </a:rPr>
              <a:t></a:t>
            </a:r>
          </a:p>
          <a:p>
            <a:endParaRPr lang="en-GB" sz="800" b="1" dirty="0">
              <a:sym typeface="Symbol" panose="05050102010706020507" pitchFamily="18" charset="2"/>
            </a:endParaRPr>
          </a:p>
          <a:p>
            <a:r>
              <a:rPr lang="en-GB" sz="1400" b="1" dirty="0">
                <a:sym typeface="Symbol" panose="05050102010706020507" pitchFamily="18" charset="2"/>
              </a:rPr>
              <a:t>                                Very Freaky Wave</a:t>
            </a:r>
            <a:endParaRPr lang="en-GB" sz="1400" b="1" dirty="0"/>
          </a:p>
        </p:txBody>
      </p:sp>
      <p:sp>
        <p:nvSpPr>
          <p:cNvPr id="23" name="TextBox 22"/>
          <p:cNvSpPr txBox="1"/>
          <p:nvPr/>
        </p:nvSpPr>
        <p:spPr>
          <a:xfrm>
            <a:off x="0" y="0"/>
            <a:ext cx="9144000" cy="523220"/>
          </a:xfrm>
          <a:prstGeom prst="rect">
            <a:avLst/>
          </a:prstGeom>
          <a:solidFill>
            <a:schemeClr val="accent5">
              <a:lumMod val="40000"/>
              <a:lumOff val="60000"/>
            </a:schemeClr>
          </a:solidFill>
        </p:spPr>
        <p:txBody>
          <a:bodyPr wrap="square" rtlCol="0">
            <a:spAutoFit/>
          </a:bodyPr>
          <a:lstStyle/>
          <a:p>
            <a:pPr algn="ctr"/>
            <a:r>
              <a:rPr lang="en-GB" sz="2800" b="1" dirty="0"/>
              <a:t>6.1.2 Properties of Waves </a:t>
            </a:r>
          </a:p>
        </p:txBody>
      </p:sp>
      <p:sp>
        <p:nvSpPr>
          <p:cNvPr id="2" name="Rectangle 1"/>
          <p:cNvSpPr/>
          <p:nvPr/>
        </p:nvSpPr>
        <p:spPr>
          <a:xfrm>
            <a:off x="4518252" y="5972278"/>
            <a:ext cx="4572000" cy="923330"/>
          </a:xfrm>
          <a:prstGeom prst="rect">
            <a:avLst/>
          </a:prstGeom>
        </p:spPr>
        <p:txBody>
          <a:bodyPr>
            <a:spAutoFit/>
          </a:bodyPr>
          <a:lstStyle/>
          <a:p>
            <a:r>
              <a:rPr lang="en-GB" b="0" i="0" u="none" strike="noStrike" baseline="0" dirty="0">
                <a:latin typeface="ArialMT"/>
              </a:rPr>
              <a:t>The wave speed is the speed at which the energy is transferred (or</a:t>
            </a:r>
            <a:r>
              <a:rPr lang="en-GB" b="0" i="0" u="none" strike="noStrike" dirty="0">
                <a:latin typeface="ArialMT"/>
              </a:rPr>
              <a:t> </a:t>
            </a:r>
            <a:r>
              <a:rPr lang="en-GB" b="0" i="0" u="none" strike="noStrike" baseline="0" dirty="0">
                <a:latin typeface="ArialMT"/>
              </a:rPr>
              <a:t>the wave moves) through the medium.</a:t>
            </a:r>
            <a:endParaRPr lang="en-GB" dirty="0"/>
          </a:p>
        </p:txBody>
      </p:sp>
      <p:sp>
        <p:nvSpPr>
          <p:cNvPr id="24" name="Rectangle 23"/>
          <p:cNvSpPr/>
          <p:nvPr/>
        </p:nvSpPr>
        <p:spPr>
          <a:xfrm>
            <a:off x="6552458" y="2687075"/>
            <a:ext cx="2433787" cy="1692771"/>
          </a:xfrm>
          <a:prstGeom prst="rect">
            <a:avLst/>
          </a:prstGeom>
          <a:ln>
            <a:solidFill>
              <a:schemeClr val="accent1"/>
            </a:solidFill>
          </a:ln>
        </p:spPr>
        <p:txBody>
          <a:bodyPr wrap="square">
            <a:spAutoFit/>
          </a:bodyPr>
          <a:lstStyle/>
          <a:p>
            <a:r>
              <a:rPr lang="en-GB" sz="2400" b="1" u="sng" dirty="0"/>
              <a:t>Time period T</a:t>
            </a:r>
            <a:r>
              <a:rPr lang="en-GB" sz="2400" dirty="0"/>
              <a:t>: </a:t>
            </a:r>
          </a:p>
          <a:p>
            <a:r>
              <a:rPr lang="en-GB" sz="2400" dirty="0"/>
              <a:t>time for one wave</a:t>
            </a:r>
          </a:p>
          <a:p>
            <a:endParaRPr lang="en-GB" sz="800" dirty="0"/>
          </a:p>
          <a:p>
            <a:r>
              <a:rPr lang="en-GB" sz="2400" dirty="0"/>
              <a:t>       </a:t>
            </a:r>
            <a:r>
              <a:rPr lang="en-GB" sz="2400" b="1" dirty="0"/>
              <a:t>T =     </a:t>
            </a:r>
            <a:r>
              <a:rPr lang="en-GB" sz="2400" b="1" u="sng" dirty="0"/>
              <a:t>1</a:t>
            </a:r>
          </a:p>
          <a:p>
            <a:r>
              <a:rPr lang="en-GB" sz="2400" b="1" dirty="0"/>
              <a:t>                  f</a:t>
            </a:r>
          </a:p>
        </p:txBody>
      </p:sp>
      <p:sp>
        <p:nvSpPr>
          <p:cNvPr id="25" name="Rectangle 24"/>
          <p:cNvSpPr/>
          <p:nvPr/>
        </p:nvSpPr>
        <p:spPr>
          <a:xfrm>
            <a:off x="230335" y="600179"/>
            <a:ext cx="8757020" cy="461665"/>
          </a:xfrm>
          <a:prstGeom prst="rect">
            <a:avLst/>
          </a:prstGeom>
          <a:ln>
            <a:solidFill>
              <a:schemeClr val="accent1"/>
            </a:solidFill>
          </a:ln>
        </p:spPr>
        <p:txBody>
          <a:bodyPr wrap="square">
            <a:spAutoFit/>
          </a:bodyPr>
          <a:lstStyle/>
          <a:p>
            <a:pPr>
              <a:buNone/>
            </a:pPr>
            <a:r>
              <a:rPr lang="en-GB" sz="2400" b="1" u="sng" dirty="0"/>
              <a:t>Wavelength </a:t>
            </a:r>
            <a:r>
              <a:rPr lang="en-GB" sz="2400" b="1" u="sng" dirty="0">
                <a:sym typeface="Symbol" panose="05050102010706020507" pitchFamily="18" charset="2"/>
              </a:rPr>
              <a:t></a:t>
            </a:r>
            <a:r>
              <a:rPr lang="en-GB" sz="2400" dirty="0"/>
              <a:t>: distance from one wave crest (peak) to the next</a:t>
            </a:r>
          </a:p>
        </p:txBody>
      </p:sp>
    </p:spTree>
    <p:extLst>
      <p:ext uri="{BB962C8B-B14F-4D97-AF65-F5344CB8AC3E}">
        <p14:creationId xmlns:p14="http://schemas.microsoft.com/office/powerpoint/2010/main" val="19233032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9" grpId="0" animBg="1"/>
      <p:bldP spid="20" grpId="0" animBg="1"/>
      <p:bldP spid="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solidFill>
            <a:schemeClr val="accent5">
              <a:lumMod val="40000"/>
              <a:lumOff val="60000"/>
            </a:schemeClr>
          </a:solidFill>
        </p:spPr>
        <p:txBody>
          <a:bodyPr wrap="square" rtlCol="0">
            <a:spAutoFit/>
          </a:bodyPr>
          <a:lstStyle/>
          <a:p>
            <a:pPr algn="ctr"/>
            <a:r>
              <a:rPr lang="en-GB" sz="2800" b="1" dirty="0"/>
              <a:t>6.1.2 Properties of Waves</a:t>
            </a:r>
          </a:p>
          <a:p>
            <a:pPr algn="ctr"/>
            <a:r>
              <a:rPr lang="en-GB" sz="2000" b="1" dirty="0"/>
              <a:t>Measuring the speed of waves </a:t>
            </a:r>
          </a:p>
        </p:txBody>
      </p:sp>
      <p:pic>
        <p:nvPicPr>
          <p:cNvPr id="1026" name="Picture 2" descr="http://image.slidesharecdn.com/s4ephysoundt1-1232790428091088-1/95/reflection-of-sound-part-1-24-728.jpg?cb=1232772450"/>
          <p:cNvPicPr>
            <a:picLocks noChangeAspect="1" noChangeArrowheads="1"/>
          </p:cNvPicPr>
          <p:nvPr/>
        </p:nvPicPr>
        <p:blipFill rotWithShape="1">
          <a:blip r:embed="rId3">
            <a:extLst>
              <a:ext uri="{28A0092B-C50C-407E-A947-70E740481C1C}">
                <a14:useLocalDpi xmlns:a14="http://schemas.microsoft.com/office/drawing/2010/main" val="0"/>
              </a:ext>
            </a:extLst>
          </a:blip>
          <a:srcRect l="2702" t="11264" r="1900" b="30769"/>
          <a:stretch/>
        </p:blipFill>
        <p:spPr bwMode="auto">
          <a:xfrm>
            <a:off x="430893" y="943429"/>
            <a:ext cx="4486275" cy="2044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lidesharecdn.com/s4ephysoundt1-1232790428091088-1/95/reflection-of-sound-part-1-26-728.jpg?cb=1232772450"/>
          <p:cNvPicPr>
            <a:picLocks noChangeAspect="1" noChangeArrowheads="1"/>
          </p:cNvPicPr>
          <p:nvPr/>
        </p:nvPicPr>
        <p:blipFill rotWithShape="1">
          <a:blip r:embed="rId4">
            <a:extLst>
              <a:ext uri="{28A0092B-C50C-407E-A947-70E740481C1C}">
                <a14:useLocalDpi xmlns:a14="http://schemas.microsoft.com/office/drawing/2010/main" val="0"/>
              </a:ext>
            </a:extLst>
          </a:blip>
          <a:srcRect t="26465" b="54853"/>
          <a:stretch/>
        </p:blipFill>
        <p:spPr bwMode="auto">
          <a:xfrm>
            <a:off x="346301" y="3104975"/>
            <a:ext cx="4229100" cy="592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files.bbci.co.uk/bam/live/content/znn6sbk/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848" y="1550998"/>
            <a:ext cx="3003323" cy="34972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99125" y="943429"/>
            <a:ext cx="3111046" cy="923330"/>
          </a:xfrm>
          <a:prstGeom prst="rect">
            <a:avLst/>
          </a:prstGeom>
          <a:noFill/>
        </p:spPr>
        <p:txBody>
          <a:bodyPr wrap="square" rtlCol="0">
            <a:spAutoFit/>
          </a:bodyPr>
          <a:lstStyle/>
          <a:p>
            <a:r>
              <a:rPr lang="en-GB" b="1" dirty="0"/>
              <a:t>Measuring the speed of sound using microphones and digital timer.</a:t>
            </a:r>
          </a:p>
        </p:txBody>
      </p:sp>
      <p:sp>
        <p:nvSpPr>
          <p:cNvPr id="3" name="Rectangle 2"/>
          <p:cNvSpPr/>
          <p:nvPr/>
        </p:nvSpPr>
        <p:spPr>
          <a:xfrm>
            <a:off x="346301" y="932597"/>
            <a:ext cx="4570867" cy="3029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520644" y="932596"/>
            <a:ext cx="3478213" cy="442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46300" y="4141148"/>
            <a:ext cx="5023986" cy="2585323"/>
          </a:xfrm>
          <a:prstGeom prst="rect">
            <a:avLst/>
          </a:prstGeom>
          <a:noFill/>
          <a:ln>
            <a:solidFill>
              <a:schemeClr val="tx1"/>
            </a:solidFill>
          </a:ln>
        </p:spPr>
        <p:txBody>
          <a:bodyPr wrap="square" rtlCol="0">
            <a:spAutoFit/>
          </a:bodyPr>
          <a:lstStyle/>
          <a:p>
            <a:r>
              <a:rPr lang="en-GB" b="1" dirty="0"/>
              <a:t>Measuring the speed of water waves</a:t>
            </a:r>
          </a:p>
          <a:p>
            <a:endParaRPr lang="en-GB" b="1" dirty="0"/>
          </a:p>
          <a:p>
            <a:endParaRPr lang="en-GB" b="1" dirty="0"/>
          </a:p>
          <a:p>
            <a:endParaRPr lang="en-GB" b="1" dirty="0"/>
          </a:p>
          <a:p>
            <a:endParaRPr lang="en-GB" b="1" dirty="0"/>
          </a:p>
          <a:p>
            <a:endParaRPr lang="en-GB" b="1" dirty="0"/>
          </a:p>
          <a:p>
            <a:endParaRPr lang="en-GB" b="1" dirty="0"/>
          </a:p>
          <a:p>
            <a:r>
              <a:rPr lang="en-GB" b="1" dirty="0"/>
              <a:t>Speed = </a:t>
            </a:r>
            <a:r>
              <a:rPr lang="en-GB" b="1" u="sng" dirty="0"/>
              <a:t>length of tank × number of lengths</a:t>
            </a:r>
          </a:p>
          <a:p>
            <a:r>
              <a:rPr lang="en-GB" b="1" dirty="0"/>
              <a:t>                  time to do all the lengths</a:t>
            </a:r>
          </a:p>
        </p:txBody>
      </p:sp>
      <p:pic>
        <p:nvPicPr>
          <p:cNvPr id="4098" name="Picture 2" descr="Image result for water waves in a t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697" y="4475793"/>
            <a:ext cx="3397704" cy="14847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04227" y="5462837"/>
            <a:ext cx="3111046" cy="1077218"/>
          </a:xfrm>
          <a:prstGeom prst="rect">
            <a:avLst/>
          </a:prstGeom>
          <a:noFill/>
          <a:ln>
            <a:solidFill>
              <a:schemeClr val="tx1"/>
            </a:solidFill>
          </a:ln>
        </p:spPr>
        <p:txBody>
          <a:bodyPr wrap="square" rtlCol="0">
            <a:spAutoFit/>
          </a:bodyPr>
          <a:lstStyle/>
          <a:p>
            <a:r>
              <a:rPr lang="en-GB" sz="3200" dirty="0"/>
              <a:t>speed =  </a:t>
            </a:r>
            <a:r>
              <a:rPr lang="en-GB" sz="3200" u="sng" dirty="0"/>
              <a:t>distance </a:t>
            </a:r>
          </a:p>
          <a:p>
            <a:r>
              <a:rPr lang="en-GB" sz="3200" dirty="0"/>
              <a:t>                   time</a:t>
            </a:r>
          </a:p>
        </p:txBody>
      </p:sp>
    </p:spTree>
    <p:extLst>
      <p:ext uri="{BB962C8B-B14F-4D97-AF65-F5344CB8AC3E}">
        <p14:creationId xmlns:p14="http://schemas.microsoft.com/office/powerpoint/2010/main" val="229493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1000"/>
                                        <p:tgtEl>
                                          <p:spTgt spid="1032"/>
                                        </p:tgtEl>
                                      </p:cBhvr>
                                    </p:animEffect>
                                    <p:anim calcmode="lin" valueType="num">
                                      <p:cBhvr>
                                        <p:cTn id="35" dur="1000" fill="hold"/>
                                        <p:tgtEl>
                                          <p:spTgt spid="1032"/>
                                        </p:tgtEl>
                                        <p:attrNameLst>
                                          <p:attrName>ppt_x</p:attrName>
                                        </p:attrNameLst>
                                      </p:cBhvr>
                                      <p:tavLst>
                                        <p:tav tm="0">
                                          <p:val>
                                            <p:strVal val="#ppt_x"/>
                                          </p:val>
                                        </p:tav>
                                        <p:tav tm="100000">
                                          <p:val>
                                            <p:strVal val="#ppt_x"/>
                                          </p:val>
                                        </p:tav>
                                      </p:tavLst>
                                    </p:anim>
                                    <p:anim calcmode="lin" valueType="num">
                                      <p:cBhvr>
                                        <p:cTn id="3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098"/>
                                        </p:tgtEl>
                                        <p:attrNameLst>
                                          <p:attrName>style.visibility</p:attrName>
                                        </p:attrNameLst>
                                      </p:cBhvr>
                                      <p:to>
                                        <p:strVal val="visible"/>
                                      </p:to>
                                    </p:set>
                                    <p:animEffect transition="in" filter="fade">
                                      <p:cBhvr>
                                        <p:cTn id="46" dur="1000"/>
                                        <p:tgtEl>
                                          <p:spTgt spid="4098"/>
                                        </p:tgtEl>
                                      </p:cBhvr>
                                    </p:animEffect>
                                    <p:anim calcmode="lin" valueType="num">
                                      <p:cBhvr>
                                        <p:cTn id="47" dur="1000" fill="hold"/>
                                        <p:tgtEl>
                                          <p:spTgt spid="4098"/>
                                        </p:tgtEl>
                                        <p:attrNameLst>
                                          <p:attrName>ppt_x</p:attrName>
                                        </p:attrNameLst>
                                      </p:cBhvr>
                                      <p:tavLst>
                                        <p:tav tm="0">
                                          <p:val>
                                            <p:strVal val="#ppt_x"/>
                                          </p:val>
                                        </p:tav>
                                        <p:tav tm="100000">
                                          <p:val>
                                            <p:strVal val="#ppt_x"/>
                                          </p:val>
                                        </p:tav>
                                      </p:tavLst>
                                    </p:anim>
                                    <p:anim calcmode="lin" valueType="num">
                                      <p:cBhvr>
                                        <p:cTn id="4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circle(in)">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1"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2298</TotalTime>
  <Words>1955</Words>
  <Application>Microsoft Office PowerPoint</Application>
  <PresentationFormat>On-screen Show (4:3)</PresentationFormat>
  <Paragraphs>207</Paragraphs>
  <Slides>27</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JacquelineBarrett</dc:creator>
  <cp:lastModifiedBy>[Staff] Lisa Webster</cp:lastModifiedBy>
  <cp:revision>74</cp:revision>
  <dcterms:created xsi:type="dcterms:W3CDTF">2017-04-29T15:52:02Z</dcterms:created>
  <dcterms:modified xsi:type="dcterms:W3CDTF">2021-07-06T07:51:16Z</dcterms:modified>
</cp:coreProperties>
</file>